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66" r:id="rId3"/>
    <p:sldId id="257" r:id="rId4"/>
    <p:sldId id="258" r:id="rId5"/>
    <p:sldId id="265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70A"/>
    <a:srgbClr val="171A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73B8DC-152D-4862-8E0F-EC1D84376C33}" v="2" dt="2022-05-24T07:29:21.073"/>
    <p1510:client id="{3DDDC3A9-4BB5-4801-BB94-92317599784C}" v="131" dt="2022-05-24T07:28:01.8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>
      <p:cViewPr varScale="1">
        <p:scale>
          <a:sx n="76" d="100"/>
          <a:sy n="76" d="100"/>
        </p:scale>
        <p:origin x="4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378DB-71D0-4572-AE88-7870334DD9F8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57A1B-B0C6-4A8B-A5C7-06739BE5C8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81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9B3A-4783-467A-A4B0-12ED3CAC417D}" type="datetime1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87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28CD-A3DA-44B0-9A7C-4932452BB85D}" type="datetime1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62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A7C1-66B7-45A8-BBF2-581E670FBEA3}" type="datetime1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03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83EF-BC87-4345-ABC1-7457B1C06AA5}" type="datetime1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25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535C-A5E3-437E-BA4A-23D365E9FDE3}" type="datetime1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3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A9CA6-62FF-4E20-97B7-823A19501076}" type="datetime1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6024-E235-48CE-BEAD-4CAD1C73F890}" type="datetime1">
              <a:rPr lang="ru-RU" smtClean="0"/>
              <a:t>04.12.2023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52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3037-BBDF-4F13-9B2B-1D2C3A1C017F}" type="datetime1">
              <a:rPr lang="ru-RU" smtClean="0"/>
              <a:t>04.12.2023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48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7D7D-0D7F-4851-8C55-2772F7781D60}" type="datetime1">
              <a:rPr lang="ru-RU" smtClean="0"/>
              <a:t>04.12.2023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93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136D-762F-488B-9AF2-BF347C4AE287}" type="datetime1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58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33A2-A912-4B64-AF87-3742277E42DF}" type="datetime1">
              <a:rPr lang="ru-RU" smtClean="0"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29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E3F06-30FF-4D5A-ACBE-48DE22DDE35F}" type="datetime1">
              <a:rPr lang="ru-RU" smtClean="0"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07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1592" y="1076472"/>
            <a:ext cx="9468816" cy="2461060"/>
          </a:xfrm>
        </p:spPr>
        <p:txBody>
          <a:bodyPr>
            <a:noAutofit/>
          </a:bodyPr>
          <a:lstStyle/>
          <a:p>
            <a:r>
              <a:rPr lang="ru-RU" sz="4000" dirty="0">
                <a:latin typeface="+mn-lt"/>
                <a:cs typeface="Times New Roman" panose="02020603050405020304" pitchFamily="18" charset="0"/>
              </a:rPr>
              <a:t>Предварительная заявка на присуждение статуса инновационной площадки ВЦХТ</a:t>
            </a:r>
            <a:br>
              <a:rPr lang="ru-RU" sz="4000" dirty="0">
                <a:latin typeface="+mn-lt"/>
                <a:cs typeface="Times New Roman" panose="02020603050405020304" pitchFamily="18" charset="0"/>
              </a:rPr>
            </a:br>
            <a:br>
              <a:rPr lang="ru-RU" sz="4000" dirty="0">
                <a:latin typeface="+mn-lt"/>
                <a:cs typeface="Times New Roman" panose="02020603050405020304" pitchFamily="18" charset="0"/>
              </a:rPr>
            </a:br>
            <a:r>
              <a:rPr lang="ru-RU" sz="4000" dirty="0">
                <a:latin typeface="+mn-lt"/>
                <a:cs typeface="Times New Roman" panose="02020603050405020304" pitchFamily="18" charset="0"/>
              </a:rPr>
              <a:t>___________________________________</a:t>
            </a:r>
            <a:br>
              <a:rPr lang="ru-RU" sz="4000" dirty="0">
                <a:latin typeface="+mn-lt"/>
                <a:cs typeface="Times New Roman" panose="02020603050405020304" pitchFamily="18" charset="0"/>
              </a:rPr>
            </a:br>
            <a:r>
              <a:rPr lang="ru-RU" sz="2500" dirty="0">
                <a:latin typeface="+mn-lt"/>
                <a:cs typeface="Times New Roman" panose="02020603050405020304" pitchFamily="18" charset="0"/>
              </a:rPr>
              <a:t>Название учреждения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1238" y="5560821"/>
            <a:ext cx="7084778" cy="763580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ru-RU" sz="2600" dirty="0">
                <a:cs typeface="Times New Roman" panose="02020603050405020304" pitchFamily="18" charset="0"/>
              </a:rPr>
              <a:t>Срок подачи  предварительной заявки </a:t>
            </a:r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до 15 декабря 2023 года</a:t>
            </a:r>
          </a:p>
          <a:p>
            <a:r>
              <a:rPr lang="ru-RU" sz="2600" dirty="0">
                <a:cs typeface="Times New Roman" panose="02020603050405020304" pitchFamily="18" charset="0"/>
              </a:rPr>
              <a:t>Форма подачи- презентация (не более 5 слайдов) </a:t>
            </a:r>
          </a:p>
        </p:txBody>
      </p:sp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A9EDB659-1F12-BE29-7F64-24AB06301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83" y="1730507"/>
            <a:ext cx="2549607" cy="2024014"/>
          </a:xfrm>
          <a:prstGeom prst="rect">
            <a:avLst/>
          </a:prstGeom>
        </p:spPr>
      </p:pic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2F70F5B1-F3FA-CF08-1991-4DCCEBB8A259}"/>
              </a:ext>
            </a:extLst>
          </p:cNvPr>
          <p:cNvCxnSpPr/>
          <p:nvPr/>
        </p:nvCxnSpPr>
        <p:spPr>
          <a:xfrm>
            <a:off x="2532464" y="780679"/>
            <a:ext cx="11522228" cy="1"/>
          </a:xfrm>
          <a:prstGeom prst="straightConnector1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51CA971D-4916-169C-3311-2C8157E66AB8}"/>
              </a:ext>
            </a:extLst>
          </p:cNvPr>
          <p:cNvCxnSpPr>
            <a:cxnSpLocks/>
          </p:cNvCxnSpPr>
          <p:nvPr/>
        </p:nvCxnSpPr>
        <p:spPr>
          <a:xfrm>
            <a:off x="2514051" y="780679"/>
            <a:ext cx="36826" cy="6179428"/>
          </a:xfrm>
          <a:prstGeom prst="straightConnector1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54A3B587-BEDE-C6C4-2588-8D896CA2208E}"/>
              </a:ext>
            </a:extLst>
          </p:cNvPr>
          <p:cNvCxnSpPr>
            <a:cxnSpLocks/>
          </p:cNvCxnSpPr>
          <p:nvPr/>
        </p:nvCxnSpPr>
        <p:spPr>
          <a:xfrm>
            <a:off x="-188595" y="4408556"/>
            <a:ext cx="12704445" cy="11430"/>
          </a:xfrm>
          <a:prstGeom prst="straightConnector1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824" y="188720"/>
            <a:ext cx="10926262" cy="67201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Критерии присвоения статуса инновационной площадки </a:t>
            </a: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</a:rPr>
              <a:t>ВЦХТ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837" y="1432872"/>
            <a:ext cx="10515600" cy="4351338"/>
          </a:xfrm>
        </p:spPr>
        <p:txBody>
          <a:bodyPr/>
          <a:lstStyle/>
          <a:p>
            <a:pPr marL="269875" indent="-269875">
              <a:buFont typeface="+mj-lt"/>
              <a:buAutoNum type="arabicPeriod"/>
              <a:tabLst>
                <a:tab pos="269875" algn="l"/>
              </a:tabLst>
            </a:pPr>
            <a:r>
              <a:rPr lang="ru-RU" sz="1800" dirty="0"/>
              <a:t>Актуальность изучаемой  проблемы.</a:t>
            </a:r>
          </a:p>
          <a:p>
            <a:pPr marL="269875" indent="-269875">
              <a:buFont typeface="+mj-lt"/>
              <a:buAutoNum type="arabicPeriod"/>
              <a:tabLst>
                <a:tab pos="269875" algn="l"/>
              </a:tabLst>
            </a:pPr>
            <a:r>
              <a:rPr lang="ru-RU" sz="1800" dirty="0">
                <a:ea typeface="Helvetica" panose="00000500000000000000" pitchFamily="50" charset="0"/>
                <a:cs typeface="Times New Roman" panose="02020603050405020304" pitchFamily="18" charset="0"/>
              </a:rPr>
              <a:t>Значимость исследуемой проблемы для  реализации воспитательного потенциала дополнительного образования детей.</a:t>
            </a:r>
          </a:p>
          <a:p>
            <a:pPr marL="269875" indent="-269875">
              <a:buFont typeface="+mj-lt"/>
              <a:buAutoNum type="arabicPeriod"/>
              <a:tabLst>
                <a:tab pos="269875" algn="l"/>
              </a:tabLst>
            </a:pPr>
            <a:r>
              <a:rPr lang="ru-RU" sz="1800" dirty="0">
                <a:cs typeface="Times New Roman" panose="02020603050405020304" pitchFamily="18" charset="0"/>
              </a:rPr>
              <a:t>Апробация новых педагогических средств.</a:t>
            </a:r>
          </a:p>
          <a:p>
            <a:pPr marL="269875" indent="-269875">
              <a:buFont typeface="+mj-lt"/>
              <a:buAutoNum type="arabicPeriod"/>
              <a:tabLst>
                <a:tab pos="269875" algn="l"/>
              </a:tabLst>
            </a:pPr>
            <a:r>
              <a:rPr lang="ru-RU" sz="1800" dirty="0">
                <a:cs typeface="Times New Roman" panose="02020603050405020304" pitchFamily="18" charset="0"/>
              </a:rPr>
              <a:t>Отражение результатов инновационной деятельности в публикациях и интернет ссылках.</a:t>
            </a:r>
          </a:p>
          <a:p>
            <a:pPr marL="269875" indent="-269875">
              <a:buFont typeface="+mj-lt"/>
              <a:buAutoNum type="arabicPeriod"/>
              <a:tabLst>
                <a:tab pos="269875" algn="l"/>
              </a:tabLst>
            </a:pPr>
            <a:r>
              <a:rPr lang="ru-RU" sz="1800" dirty="0">
                <a:cs typeface="Times New Roman" panose="02020603050405020304" pitchFamily="18" charset="0"/>
              </a:rPr>
              <a:t>Значимость ожидаемого результата от опытно-экспериментальной работы.</a:t>
            </a:r>
          </a:p>
          <a:p>
            <a:pPr marL="269875" indent="-269875">
              <a:buNone/>
              <a:tabLst>
                <a:tab pos="269875" algn="l"/>
              </a:tabLst>
            </a:pPr>
            <a:endParaRPr lang="ru-RU" sz="2400" dirty="0">
              <a:cs typeface="Times New Roman" panose="02020603050405020304" pitchFamily="18" charset="0"/>
            </a:endParaRPr>
          </a:p>
          <a:p>
            <a:pPr marL="269875" indent="-269875">
              <a:buNone/>
              <a:tabLst>
                <a:tab pos="269875" algn="l"/>
              </a:tabLst>
            </a:pPr>
            <a:r>
              <a:rPr lang="ru-RU" sz="2000" b="1" i="1" dirty="0">
                <a:cs typeface="Times New Roman" panose="02020603050405020304" pitchFamily="18" charset="0"/>
              </a:rPr>
              <a:t>Каждый из критериев оценивается экспертами ВЦХТ по пятибалльной шкале.</a:t>
            </a:r>
            <a:endParaRPr lang="ru-RU" sz="1600" b="1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sz="1800" b="1" i="1" dirty="0">
              <a:latin typeface="Times New Roman" panose="02020603050405020304" pitchFamily="18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1800" b="1" i="1" dirty="0">
              <a:latin typeface="Times New Roman" panose="02020603050405020304" pitchFamily="18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598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161" y="206835"/>
            <a:ext cx="10371383" cy="63392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Проблема исследуемая в образовательной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161" y="1391064"/>
            <a:ext cx="10803985" cy="47427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dirty="0">
                <a:ea typeface="Helvetica" panose="00000500000000000000" pitchFamily="50" charset="0"/>
                <a:cs typeface="Times New Roman" panose="02020603050405020304" pitchFamily="18" charset="0"/>
              </a:rPr>
              <a:t>Актуальность проблемы</a:t>
            </a:r>
          </a:p>
          <a:p>
            <a:pPr marL="0" indent="0">
              <a:buNone/>
            </a:pPr>
            <a:endParaRPr lang="ru-RU" sz="1600" dirty="0"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500" dirty="0">
                <a:ea typeface="Helvetica" panose="00000500000000000000" pitchFamily="50" charset="0"/>
                <a:cs typeface="Times New Roman" panose="02020603050405020304" pitchFamily="18" charset="0"/>
              </a:rPr>
              <a:t>Значимость исследуемой проблемы для  реализации воспитательного потенциала дополнительного образования детей</a:t>
            </a:r>
          </a:p>
          <a:p>
            <a:pPr marL="0" indent="0">
              <a:buNone/>
            </a:pPr>
            <a:endParaRPr lang="ru-RU" sz="2500" b="1" i="1" dirty="0">
              <a:latin typeface="Times New Roman" panose="02020603050405020304" pitchFamily="18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500" dirty="0">
              <a:latin typeface="Times New Roman" panose="02020603050405020304" pitchFamily="18" charset="0"/>
              <a:ea typeface="Helvetica" panose="00000500000000000000" pitchFamily="5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59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362" y="136525"/>
            <a:ext cx="10169170" cy="132556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Инновационный опыт образовательного учреждения </a:t>
            </a:r>
            <a:br>
              <a:rPr lang="ru-RU" sz="3200" dirty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в рамках исследуемой проблемы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463" y="19000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500" dirty="0">
                <a:cs typeface="Times New Roman" panose="02020603050405020304" pitchFamily="18" charset="0"/>
              </a:rPr>
              <a:t>Новые эффективные педагогические средства</a:t>
            </a:r>
          </a:p>
          <a:p>
            <a:endParaRPr lang="ru-RU" sz="2500" dirty="0">
              <a:cs typeface="Times New Roman" panose="02020603050405020304" pitchFamily="18" charset="0"/>
            </a:endParaRPr>
          </a:p>
          <a:p>
            <a:endParaRPr lang="ru-RU" sz="2500" dirty="0">
              <a:cs typeface="Times New Roman" panose="02020603050405020304" pitchFamily="18" charset="0"/>
            </a:endParaRPr>
          </a:p>
          <a:p>
            <a:endParaRPr lang="ru-RU" sz="25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500" dirty="0">
                <a:cs typeface="Times New Roman" panose="02020603050405020304" pitchFamily="18" charset="0"/>
              </a:rPr>
              <a:t>Общественная оценка инновационного опыта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992FA5-7F2D-E8FC-CF28-AFBEC2A55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4</a:t>
            </a:fld>
            <a:endParaRPr lang="ru-RU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106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767" y="181044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Отражение результатов инновационной деятельности </a:t>
            </a:r>
            <a:br>
              <a:rPr lang="ru-RU" sz="3200" dirty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в публикациях и интернет ссылках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606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946" y="290024"/>
            <a:ext cx="10386050" cy="501638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Ожидаемый результат от инновационной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409740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136</Words>
  <Application>Microsoft Office PowerPoint</Application>
  <PresentationFormat>Широкоэкранный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Times New Roman</vt:lpstr>
      <vt:lpstr>Office Theme</vt:lpstr>
      <vt:lpstr>Предварительная заявка на присуждение статуса инновационной площадки ВЦХТ  ___________________________________ Название учреждения</vt:lpstr>
      <vt:lpstr>Критерии присвоения статуса инновационной площадки ВЦХТ</vt:lpstr>
      <vt:lpstr>Проблема исследуемая в образовательной организации</vt:lpstr>
      <vt:lpstr>Инновационный опыт образовательного учреждения  в рамках исследуемой проблемы</vt:lpstr>
      <vt:lpstr>Отражение результатов инновационной деятельности  в публикациях и интернет ссылках</vt:lpstr>
      <vt:lpstr>Ожидаемый результат от инновационной деятельности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xiaomi</dc:creator>
  <cp:lastModifiedBy>Иванов Дмитрий Сергеевич</cp:lastModifiedBy>
  <cp:revision>117</cp:revision>
  <dcterms:created xsi:type="dcterms:W3CDTF">2022-05-24T07:03:15Z</dcterms:created>
  <dcterms:modified xsi:type="dcterms:W3CDTF">2023-12-04T09:57:41Z</dcterms:modified>
</cp:coreProperties>
</file>