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1" r:id="rId2"/>
    <p:sldId id="510" r:id="rId3"/>
    <p:sldId id="501" r:id="rId4"/>
    <p:sldId id="500" r:id="rId5"/>
    <p:sldId id="397" r:id="rId6"/>
    <p:sldId id="514" r:id="rId7"/>
    <p:sldId id="512" r:id="rId8"/>
    <p:sldId id="513" r:id="rId9"/>
    <p:sldId id="515" r:id="rId10"/>
    <p:sldId id="473" r:id="rId11"/>
    <p:sldId id="470" r:id="rId12"/>
    <p:sldId id="475" r:id="rId13"/>
    <p:sldId id="503" r:id="rId14"/>
    <p:sldId id="504" r:id="rId15"/>
    <p:sldId id="482" r:id="rId16"/>
    <p:sldId id="516" r:id="rId17"/>
    <p:sldId id="403" r:id="rId18"/>
    <p:sldId id="483" r:id="rId19"/>
    <p:sldId id="505" r:id="rId20"/>
    <p:sldId id="260" r:id="rId21"/>
    <p:sldId id="270" r:id="rId22"/>
  </p:sldIdLst>
  <p:sldSz cx="9906000" cy="6858000" type="A4"/>
  <p:notesSz cx="6797675" cy="9928225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2">
          <p15:clr>
            <a:srgbClr val="A4A3A4"/>
          </p15:clr>
        </p15:guide>
        <p15:guide id="2" pos="5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000"/>
    <a:srgbClr val="990033"/>
    <a:srgbClr val="F20000"/>
    <a:srgbClr val="7F5201"/>
    <a:srgbClr val="F99B1C"/>
    <a:srgbClr val="FCCD8E"/>
    <a:srgbClr val="E62B25"/>
    <a:srgbClr val="FFCC00"/>
    <a:srgbClr val="F26724"/>
    <a:srgbClr val="951A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 autoAdjust="0"/>
    <p:restoredTop sz="94660" autoAdjust="0"/>
  </p:normalViewPr>
  <p:slideViewPr>
    <p:cSldViewPr snapToGrid="0">
      <p:cViewPr varScale="1">
        <p:scale>
          <a:sx n="115" d="100"/>
          <a:sy n="115" d="100"/>
        </p:scale>
        <p:origin x="1812" y="108"/>
      </p:cViewPr>
      <p:guideLst>
        <p:guide orient="horz" pos="812"/>
        <p:guide pos="558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CAD1885-E098-4B7A-990F-592BFF924F9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919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45306-B2CB-4645-898C-C2FCC6886318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F20C5-343F-447E-95CE-BEBA09498C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66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8169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F607A566-7830-4A32-9ABC-4EFA2C035842}" type="slidenum">
              <a:rPr lang="ru-RU" altLang="ru-RU">
                <a:latin typeface="Arial" panose="020B0604020202020204" pitchFamily="34" charset="0"/>
              </a:rPr>
              <a:pPr eaLnBrk="1" hangingPunct="1"/>
              <a:t>2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4088" y="685800"/>
            <a:ext cx="4953000" cy="3429000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6400" cy="4116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01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F607A566-7830-4A32-9ABC-4EFA2C035842}" type="slidenum">
              <a:rPr lang="ru-RU" altLang="ru-RU">
                <a:latin typeface="Arial" panose="020B0604020202020204" pitchFamily="34" charset="0"/>
              </a:rPr>
              <a:pPr eaLnBrk="1" hangingPunct="1"/>
              <a:t>19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4088" y="685800"/>
            <a:ext cx="4953000" cy="3429000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6400" cy="4116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747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41858-E3CA-4C30-9D94-B3E7454F73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355F6-8B83-4D65-896D-3EEBFD7511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62675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A39E0-91F1-4BC9-BE67-AB32F1E71E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33E49-F42B-4B24-8ECA-067FDC6D3F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D68EA-4154-45CC-BBE3-438B7F56B3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9AF0C-A13A-461F-987E-CD43E91FF7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306DE-A36F-4B98-B5B7-872FDA113A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3BCCF-00E1-43E0-A013-7B74FDB6F7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F3A33-6A4A-4395-8324-C6DCD486F1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F35FE-C004-4173-8268-FCF9B3B392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5E57B-67AF-45F9-A9C5-5C088F397C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8654A06-2576-4317-9918-DE566674560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vicerector@ranepa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office@nasdobr.ru" TargetMode="Externa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91" y="286911"/>
            <a:ext cx="2540005" cy="790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 flipH="1">
            <a:off x="-20958" y="1288096"/>
            <a:ext cx="706582" cy="911398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dirty="0"/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1022465" y="1178922"/>
            <a:ext cx="8662860" cy="3369833"/>
          </a:xfrm>
          <a:prstGeom prst="rect">
            <a:avLst/>
          </a:prstGeom>
          <a:noFill/>
          <a:ln w="9525">
            <a:solidFill>
              <a:srgbClr val="921A1D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440"/>
              </a:lnSpc>
              <a:spcBef>
                <a:spcPct val="50000"/>
              </a:spcBef>
            </a:pPr>
            <a:endParaRPr lang="ru-RU" sz="1000" b="1" dirty="0">
              <a:solidFill>
                <a:srgbClr val="921A1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ts val="2440"/>
              </a:lnSpc>
              <a:spcBef>
                <a:spcPct val="50000"/>
              </a:spcBef>
            </a:pPr>
            <a:r>
              <a:rPr lang="ru-RU" sz="2700" b="1" dirty="0">
                <a:solidFill>
                  <a:srgbClr val="921A1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УСПЕШНЫЕ БИЗНЕСМЕНЫ </a:t>
            </a:r>
          </a:p>
          <a:p>
            <a:pPr>
              <a:lnSpc>
                <a:spcPts val="2440"/>
              </a:lnSpc>
              <a:spcBef>
                <a:spcPct val="50000"/>
              </a:spcBef>
            </a:pPr>
            <a:r>
              <a:rPr lang="ru-RU" sz="2700" b="1" dirty="0">
                <a:solidFill>
                  <a:srgbClr val="921A1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</a:t>
            </a:r>
          </a:p>
          <a:p>
            <a:pPr>
              <a:lnSpc>
                <a:spcPts val="2440"/>
              </a:lnSpc>
              <a:spcBef>
                <a:spcPct val="50000"/>
              </a:spcBef>
            </a:pPr>
            <a:r>
              <a:rPr lang="ru-RU" sz="2700" b="1" dirty="0">
                <a:solidFill>
                  <a:srgbClr val="921A1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ПРЕДПРИНИМАТЕЛИ: </a:t>
            </a:r>
          </a:p>
          <a:p>
            <a:pPr>
              <a:lnSpc>
                <a:spcPts val="2440"/>
              </a:lnSpc>
              <a:spcBef>
                <a:spcPct val="50000"/>
              </a:spcBef>
            </a:pPr>
            <a:endParaRPr lang="ru-RU" sz="800" b="1" dirty="0">
              <a:solidFill>
                <a:srgbClr val="921A1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ts val="1460"/>
              </a:lnSpc>
              <a:spcBef>
                <a:spcPct val="50000"/>
              </a:spcBef>
            </a:pPr>
            <a:r>
              <a:rPr lang="ru-RU" sz="1800" b="1" i="1" dirty="0">
                <a:solidFill>
                  <a:srgbClr val="921A1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Кто они?  Какие качества характера, знания и  навыки, </a:t>
            </a:r>
          </a:p>
          <a:p>
            <a:pPr>
              <a:lnSpc>
                <a:spcPts val="1460"/>
              </a:lnSpc>
              <a:spcBef>
                <a:spcPct val="50000"/>
              </a:spcBef>
            </a:pPr>
            <a:r>
              <a:rPr lang="ru-RU" sz="1800" b="1" i="1" dirty="0">
                <a:solidFill>
                  <a:srgbClr val="921A1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необходимы для быстрого старта?</a:t>
            </a:r>
          </a:p>
          <a:p>
            <a:pPr>
              <a:lnSpc>
                <a:spcPts val="1460"/>
              </a:lnSpc>
              <a:spcBef>
                <a:spcPct val="50000"/>
              </a:spcBef>
            </a:pPr>
            <a:r>
              <a:rPr lang="ru-RU" sz="1800" dirty="0">
                <a:solidFill>
                  <a:srgbClr val="921A1D"/>
                </a:solidFill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(Введение в специальность)</a:t>
            </a:r>
          </a:p>
        </p:txBody>
      </p:sp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3928262" y="6443694"/>
            <a:ext cx="207333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100" b="1" dirty="0">
                <a:latin typeface="+mn-lt"/>
              </a:rPr>
              <a:t>Москва - 02.01.2020</a:t>
            </a: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1022465" y="4433011"/>
            <a:ext cx="7115695" cy="1171433"/>
          </a:xfrm>
          <a:prstGeom prst="rect">
            <a:avLst/>
          </a:prstGeom>
        </p:spPr>
        <p:txBody>
          <a:bodyPr rtlCol="0">
            <a:normAutofit fontScale="92500" lnSpcReduction="1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800" b="1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600" b="1" kern="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Мясоедов Сергей Павлович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400" i="1" kern="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Проректор Академии при Президенте Российской Федерации (</a:t>
            </a:r>
            <a:r>
              <a:rPr lang="ru-RU" sz="1400" b="1" i="1" kern="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РАНХиГС</a:t>
            </a:r>
            <a:r>
              <a:rPr lang="ru-RU" sz="1400" i="1" kern="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),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400" i="1" kern="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Директор Института бизнеса и делового администрирования (</a:t>
            </a:r>
            <a:r>
              <a:rPr lang="ru-RU" sz="1400" b="1" i="1" kern="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ИБДА РАНХиГС</a:t>
            </a:r>
            <a:r>
              <a:rPr lang="ru-RU" sz="1400" i="1" kern="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),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400" i="1" kern="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доктор соц. наук, профессор </a:t>
            </a:r>
          </a:p>
          <a:p>
            <a:pPr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200" b="1" i="1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1400" kern="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022465" y="5779008"/>
            <a:ext cx="8096597" cy="664686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rtlCol="0"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600" i="1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ru-RU" sz="1400" i="1" kern="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рамках сотрудничества НАСДОБР и ФГБУК «Всероссийский центр развития художественного творчества и гуманитарных технологий </a:t>
            </a:r>
            <a:endParaRPr lang="ru-RU" sz="1400" i="1" kern="0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A1E176BB-9DA1-2F4E-B647-779FEB2B7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88659" y="286911"/>
            <a:ext cx="3093893" cy="65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1978553"/>
      </p:ext>
    </p:extLst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" y="463137"/>
            <a:ext cx="581890" cy="84314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>
                <a:solidFill>
                  <a:schemeClr val="bg2">
                    <a:lumMod val="75000"/>
                  </a:schemeClr>
                </a:solidFill>
              </a:rPr>
              <a:pPr/>
              <a:t>10</a:t>
            </a:fld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20" y="431426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4621" y="260548"/>
            <a:ext cx="2411716" cy="46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926134" y="1178205"/>
            <a:ext cx="72050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3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ОГЛАВЛЕНИЕ</a:t>
            </a:r>
            <a:endParaRPr lang="ru-RU" sz="2800" dirty="0">
              <a:solidFill>
                <a:schemeClr val="bg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616450" y="989557"/>
            <a:ext cx="8887146" cy="964503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pPr marL="365760" indent="-283464"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3">
                    <a:lumMod val="95000"/>
                  </a:schemeClr>
                </a:solidFill>
                <a:latin typeface="Tahoma" pitchFamily="34" charset="0"/>
                <a:cs typeface="Tahoma" pitchFamily="34" charset="0"/>
              </a:rPr>
              <a:t>1. Успех и удача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18746" y="6642100"/>
            <a:ext cx="757237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8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	</a:t>
            </a:r>
            <a:r>
              <a:rPr lang="ru-RU" sz="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Сергей Павлович Мясоедов – Введение в специальность</a:t>
            </a:r>
            <a:endParaRPr lang="ru-RU" sz="800" b="1" dirty="0">
              <a:solidFill>
                <a:schemeClr val="accent6">
                  <a:lumMod val="75000"/>
                </a:schemeClr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39868" y="2347760"/>
            <a:ext cx="8217074" cy="410881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368046" lvl="0" indent="-285750" algn="just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Arial" panose="020B0604020202020204" pitchFamily="34" charset="0"/>
              <a:buChar char="•"/>
            </a:pPr>
            <a:endParaRPr lang="ru-RU" sz="1800" b="1" dirty="0">
              <a:solidFill>
                <a:schemeClr val="tx2">
                  <a:lumMod val="95000"/>
                  <a:lumOff val="5000"/>
                </a:schemeClr>
              </a:solidFill>
              <a:latin typeface="Gill Sans MT"/>
            </a:endParaRPr>
          </a:p>
          <a:p>
            <a:pPr marL="82296" eaLnBrk="1" fontAlgn="auto" hangingPunct="1">
              <a:spcAft>
                <a:spcPts val="0"/>
              </a:spcAft>
              <a:buSzPct val="65000"/>
              <a:defRPr/>
            </a:pPr>
            <a:r>
              <a:rPr lang="ru-RU" sz="2800" b="1" dirty="0">
                <a:solidFill>
                  <a:srgbClr val="920000"/>
                </a:solidFill>
                <a:latin typeface="Tahoma" pitchFamily="34" charset="0"/>
                <a:cs typeface="Tahoma" pitchFamily="34" charset="0"/>
              </a:rPr>
              <a:t>Что для вас успех? </a:t>
            </a:r>
          </a:p>
          <a:p>
            <a:pPr marL="82296" eaLnBrk="1" fontAlgn="auto" hangingPunct="1">
              <a:spcAft>
                <a:spcPts val="0"/>
              </a:spcAft>
              <a:buSzPct val="65000"/>
              <a:defRPr/>
            </a:pPr>
            <a:endParaRPr lang="ru-RU" sz="2800" b="1" dirty="0">
              <a:solidFill>
                <a:srgbClr val="920000"/>
              </a:solidFill>
              <a:latin typeface="Tahoma" pitchFamily="34" charset="0"/>
              <a:cs typeface="Tahoma" pitchFamily="34" charset="0"/>
            </a:endParaRPr>
          </a:p>
          <a:p>
            <a:pPr marL="82296" eaLnBrk="1" fontAlgn="auto" hangingPunct="1">
              <a:spcAft>
                <a:spcPts val="0"/>
              </a:spcAft>
              <a:buSzPct val="65000"/>
              <a:defRPr/>
            </a:pPr>
            <a:r>
              <a:rPr lang="ru-RU" sz="2800" b="1" dirty="0">
                <a:solidFill>
                  <a:srgbClr val="920000"/>
                </a:solidFill>
                <a:latin typeface="Tahoma" pitchFamily="34" charset="0"/>
                <a:cs typeface="Tahoma" pitchFamily="34" charset="0"/>
              </a:rPr>
              <a:t>Чего вы хотите в жизни?</a:t>
            </a:r>
          </a:p>
          <a:p>
            <a:pPr marL="82296" eaLnBrk="1" fontAlgn="auto" hangingPunct="1">
              <a:spcAft>
                <a:spcPts val="0"/>
              </a:spcAft>
              <a:buSzPct val="65000"/>
              <a:defRPr/>
            </a:pPr>
            <a:endParaRPr lang="ru-RU" sz="2800" b="1" dirty="0">
              <a:solidFill>
                <a:srgbClr val="920000"/>
              </a:solidFill>
              <a:latin typeface="Tahoma" pitchFamily="34" charset="0"/>
              <a:cs typeface="Tahoma" pitchFamily="34" charset="0"/>
            </a:endParaRPr>
          </a:p>
          <a:p>
            <a:pPr marL="82296" eaLnBrk="1" fontAlgn="auto" hangingPunct="1">
              <a:spcAft>
                <a:spcPts val="0"/>
              </a:spcAft>
              <a:buSzPct val="65000"/>
              <a:defRPr/>
            </a:pPr>
            <a:r>
              <a:rPr lang="ru-RU" sz="2800" b="1" dirty="0">
                <a:solidFill>
                  <a:srgbClr val="920000"/>
                </a:solidFill>
                <a:latin typeface="Tahoma" pitchFamily="34" charset="0"/>
                <a:cs typeface="Tahoma" pitchFamily="34" charset="0"/>
              </a:rPr>
              <a:t>Как вы себя видите через 5-10-20 лет?</a:t>
            </a:r>
          </a:p>
          <a:p>
            <a:pPr marL="82296" eaLnBrk="1" fontAlgn="auto" hangingPunct="1">
              <a:spcAft>
                <a:spcPts val="0"/>
              </a:spcAft>
              <a:buSzPct val="65000"/>
              <a:defRPr/>
            </a:pPr>
            <a:endParaRPr lang="ru-RU" sz="2800" b="1" dirty="0">
              <a:solidFill>
                <a:srgbClr val="920000"/>
              </a:solidFill>
              <a:latin typeface="Tahoma" pitchFamily="34" charset="0"/>
              <a:cs typeface="Tahoma" pitchFamily="34" charset="0"/>
            </a:endParaRPr>
          </a:p>
          <a:p>
            <a:pPr marL="82296" eaLnBrk="1" fontAlgn="auto" hangingPunct="1">
              <a:spcAft>
                <a:spcPts val="0"/>
              </a:spcAft>
              <a:buSzPct val="65000"/>
              <a:defRPr/>
            </a:pPr>
            <a:r>
              <a:rPr lang="ru-RU" sz="2800" b="1" dirty="0">
                <a:solidFill>
                  <a:srgbClr val="920000"/>
                </a:solidFill>
                <a:latin typeface="Tahoma" pitchFamily="34" charset="0"/>
                <a:cs typeface="Tahoma" pitchFamily="34" charset="0"/>
              </a:rPr>
              <a:t>Как соотносятся «УСПЕХ» и «УДАЧА»? </a:t>
            </a:r>
          </a:p>
          <a:p>
            <a:pPr marL="82296" eaLnBrk="1" fontAlgn="auto" hangingPunct="1">
              <a:spcAft>
                <a:spcPts val="0"/>
              </a:spcAft>
              <a:buSzPct val="65000"/>
              <a:defRPr/>
            </a:pPr>
            <a:endParaRPr lang="ru-RU" sz="12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82296" eaLnBrk="1" fontAlgn="auto" hangingPunct="1">
              <a:spcAft>
                <a:spcPts val="0"/>
              </a:spcAft>
              <a:buSzPct val="65000"/>
              <a:defRPr/>
            </a:pPr>
            <a:r>
              <a:rPr lang="ru-RU" sz="12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(Кейс: исследование в БШ </a:t>
            </a:r>
            <a:r>
              <a:rPr lang="ru-RU" sz="1200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Хартфоршира</a:t>
            </a:r>
            <a:r>
              <a:rPr lang="ru-RU" sz="12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– </a:t>
            </a:r>
            <a:r>
              <a:rPr lang="ru-RU" sz="1200" dirty="0">
                <a:solidFill>
                  <a:srgbClr val="E62B25"/>
                </a:solidFill>
                <a:latin typeface="Tahoma" pitchFamily="34" charset="0"/>
                <a:cs typeface="Tahoma" pitchFamily="34" charset="0"/>
              </a:rPr>
              <a:t>Кто слышал о «ПРОФЕССОРЕ УДАЧИ»?</a:t>
            </a:r>
            <a:r>
              <a:rPr lang="ru-RU" sz="12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)</a:t>
            </a:r>
            <a:endParaRPr lang="ru-RU" sz="1800" dirty="0"/>
          </a:p>
          <a:p>
            <a:pPr marL="82296" lvl="0" algn="just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</a:pPr>
            <a:endParaRPr lang="ru-RU" sz="1800" b="1" dirty="0">
              <a:solidFill>
                <a:schemeClr val="tx2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6843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" y="463137"/>
            <a:ext cx="581890" cy="84314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>
                <a:solidFill>
                  <a:schemeClr val="bg2">
                    <a:lumMod val="75000"/>
                  </a:schemeClr>
                </a:solidFill>
              </a:rPr>
              <a:pPr/>
              <a:t>11</a:t>
            </a:fld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20" y="431426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4621" y="260548"/>
            <a:ext cx="2411716" cy="46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926134" y="1178205"/>
            <a:ext cx="72050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3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ОГЛАВЛЕНИЕ</a:t>
            </a:r>
            <a:endParaRPr lang="ru-RU" sz="2800" dirty="0">
              <a:solidFill>
                <a:schemeClr val="bg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616450" y="989557"/>
            <a:ext cx="8887146" cy="713983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pPr marL="365760" indent="-283464"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3">
                    <a:lumMod val="95000"/>
                  </a:schemeClr>
                </a:solidFill>
                <a:latin typeface="Tahoma" pitchFamily="34" charset="0"/>
                <a:cs typeface="Tahoma" pitchFamily="34" charset="0"/>
              </a:rPr>
              <a:t>2. Успех и удача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18746" y="6642100"/>
            <a:ext cx="757237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8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	</a:t>
            </a:r>
            <a:r>
              <a:rPr lang="ru-RU" sz="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Сергей Павлович Мясоедов – Введение в специальность</a:t>
            </a:r>
            <a:endParaRPr lang="ru-RU" sz="800" b="1" dirty="0">
              <a:solidFill>
                <a:schemeClr val="accent6">
                  <a:lumMod val="75000"/>
                </a:schemeClr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02498" y="2013184"/>
            <a:ext cx="8154443" cy="412420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368046" lvl="0" indent="-285750" algn="just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Arial" panose="020B0604020202020204" pitchFamily="34" charset="0"/>
              <a:buChar char="•"/>
            </a:pPr>
            <a:endParaRPr lang="ru-RU" sz="1800" b="1" dirty="0">
              <a:solidFill>
                <a:schemeClr val="tx2">
                  <a:lumMod val="95000"/>
                  <a:lumOff val="5000"/>
                </a:schemeClr>
              </a:solidFill>
              <a:latin typeface="Gill Sans MT"/>
            </a:endParaRPr>
          </a:p>
          <a:p>
            <a:pPr marL="368046" lvl="0" indent="-285750" algn="just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C00000"/>
                </a:solidFill>
                <a:latin typeface="+mn-lt"/>
              </a:rPr>
              <a:t>“Professor of Luck” - Richard Wiseman – University of Hertfordshire – </a:t>
            </a:r>
            <a:r>
              <a:rPr lang="ru-RU" sz="1800" b="1" dirty="0">
                <a:solidFill>
                  <a:srgbClr val="C00000"/>
                </a:solidFill>
                <a:latin typeface="+mn-lt"/>
              </a:rPr>
              <a:t> книга - </a:t>
            </a:r>
            <a:r>
              <a:rPr lang="en-US" sz="1800" b="1" dirty="0">
                <a:solidFill>
                  <a:srgbClr val="C00000"/>
                </a:solidFill>
                <a:latin typeface="+mn-lt"/>
              </a:rPr>
              <a:t>“LUCK FUCTOR”</a:t>
            </a:r>
          </a:p>
          <a:p>
            <a:pPr marL="368046" lvl="0" indent="-285750" algn="just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C00000"/>
                </a:solidFill>
                <a:latin typeface="+mn-lt"/>
              </a:rPr>
              <a:t>400 </a:t>
            </a:r>
            <a:r>
              <a:rPr lang="ru-RU" sz="1800" b="1" dirty="0">
                <a:solidFill>
                  <a:srgbClr val="C00000"/>
                </a:solidFill>
                <a:latin typeface="+mn-lt"/>
              </a:rPr>
              <a:t>человек, 10 лет, 200 «везунчиков» и 200 неудачников</a:t>
            </a:r>
          </a:p>
          <a:p>
            <a:pPr marL="425196" lvl="0" indent="-342900" algn="just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rgbClr val="C00000"/>
                </a:solidFill>
                <a:latin typeface="+mn-lt"/>
              </a:rPr>
              <a:t>Эксперимент: подсчитать фото в воскресном приложении газеты. Первому – </a:t>
            </a:r>
            <a:r>
              <a:rPr lang="ru-RU" sz="1800" b="1" u="sng" dirty="0">
                <a:solidFill>
                  <a:srgbClr val="C00000"/>
                </a:solidFill>
                <a:latin typeface="+mn-lt"/>
              </a:rPr>
              <a:t>250 фунтов</a:t>
            </a:r>
            <a:r>
              <a:rPr lang="ru-RU" sz="1800" b="1" dirty="0">
                <a:solidFill>
                  <a:srgbClr val="C00000"/>
                </a:solidFill>
                <a:latin typeface="+mn-lt"/>
              </a:rPr>
              <a:t>.</a:t>
            </a:r>
          </a:p>
          <a:p>
            <a:pPr marL="425196" lvl="0" indent="-342900" algn="just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rgbClr val="C00000"/>
                </a:solidFill>
                <a:latin typeface="+mn-lt"/>
              </a:rPr>
              <a:t>Это делалось ДВАЖДЫ:</a:t>
            </a:r>
          </a:p>
          <a:p>
            <a:pPr marL="425196" lvl="0" indent="-342900" algn="just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C00000"/>
                </a:solidFill>
                <a:latin typeface="+mn-lt"/>
              </a:rPr>
              <a:t>- на 3-ей странице: </a:t>
            </a:r>
            <a:r>
              <a:rPr lang="ru-RU" sz="1600" b="1" i="1" dirty="0">
                <a:solidFill>
                  <a:srgbClr val="C00000"/>
                </a:solidFill>
                <a:latin typeface="+mn-lt"/>
              </a:rPr>
              <a:t>«Прекратите считать, в газете 143 фото»</a:t>
            </a:r>
          </a:p>
          <a:p>
            <a:pPr marL="425196" lvl="0" indent="-342900" algn="just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Arial" panose="020B0604020202020204" pitchFamily="34" charset="0"/>
              <a:buChar char="•"/>
            </a:pPr>
            <a:r>
              <a:rPr lang="ru-RU" sz="1600" b="1" i="1" dirty="0">
                <a:solidFill>
                  <a:srgbClr val="C00000"/>
                </a:solidFill>
                <a:latin typeface="+mn-lt"/>
              </a:rPr>
              <a:t>- в середине газеты: «Сообщите экспериментатору, что вы это прочли, и вы получите $250</a:t>
            </a:r>
            <a:r>
              <a:rPr lang="ru-RU" sz="1600" b="1" dirty="0">
                <a:solidFill>
                  <a:srgbClr val="C00000"/>
                </a:solidFill>
                <a:latin typeface="+mn-lt"/>
              </a:rPr>
              <a:t>».</a:t>
            </a:r>
          </a:p>
          <a:p>
            <a:pPr marL="82296" lvl="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</a:pPr>
            <a:endParaRPr lang="ru-RU" b="1" dirty="0">
              <a:solidFill>
                <a:srgbClr val="E62B25"/>
              </a:solidFill>
              <a:latin typeface="Corbel" panose="020B0503020204020204" pitchFamily="34" charset="0"/>
            </a:endParaRPr>
          </a:p>
          <a:p>
            <a:pPr marL="82296" lvl="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</a:pPr>
            <a:r>
              <a:rPr lang="ru-RU" b="1" dirty="0">
                <a:solidFill>
                  <a:srgbClr val="E62B25"/>
                </a:solidFill>
                <a:latin typeface="Corbel" panose="020B0503020204020204" pitchFamily="34" charset="0"/>
              </a:rPr>
              <a:t>НУ, И ЧТО? </a:t>
            </a:r>
          </a:p>
        </p:txBody>
      </p:sp>
    </p:spTree>
    <p:extLst>
      <p:ext uri="{BB962C8B-B14F-4D97-AF65-F5344CB8AC3E}">
        <p14:creationId xmlns:p14="http://schemas.microsoft.com/office/powerpoint/2010/main" val="3002908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" y="463137"/>
            <a:ext cx="581890" cy="84314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>
                <a:solidFill>
                  <a:schemeClr val="bg2">
                    <a:lumMod val="75000"/>
                  </a:schemeClr>
                </a:solidFill>
              </a:rPr>
              <a:pPr/>
              <a:t>12</a:t>
            </a:fld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20" y="431426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4621" y="260548"/>
            <a:ext cx="2411716" cy="46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926134" y="1178205"/>
            <a:ext cx="72050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3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ОГЛАВЛЕНИЕ</a:t>
            </a:r>
            <a:endParaRPr lang="ru-RU" sz="2800" dirty="0">
              <a:solidFill>
                <a:schemeClr val="bg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616450" y="989557"/>
            <a:ext cx="8887146" cy="713983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pPr marL="365760" indent="-283464"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3">
                    <a:lumMod val="95000"/>
                  </a:schemeClr>
                </a:solidFill>
                <a:latin typeface="Tahoma" pitchFamily="34" charset="0"/>
                <a:cs typeface="Tahoma" pitchFamily="34" charset="0"/>
              </a:rPr>
              <a:t>ЦИТАТА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18746" y="6642100"/>
            <a:ext cx="757237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8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	</a:t>
            </a:r>
            <a:r>
              <a:rPr lang="ru-RU" sz="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Сергей Павлович Мясоедов – Введение в специальность</a:t>
            </a:r>
            <a:endParaRPr lang="ru-RU" sz="800" b="1" dirty="0">
              <a:solidFill>
                <a:schemeClr val="accent6">
                  <a:lumMod val="75000"/>
                </a:schemeClr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6449" y="2013184"/>
            <a:ext cx="8989887" cy="426270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368046" lvl="0" indent="-285750" algn="just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Arial" panose="020B0604020202020204" pitchFamily="34" charset="0"/>
              <a:buChar char="•"/>
            </a:pPr>
            <a:endParaRPr lang="ru-RU" sz="1800" b="1" dirty="0">
              <a:solidFill>
                <a:schemeClr val="tx2">
                  <a:lumMod val="95000"/>
                  <a:lumOff val="5000"/>
                </a:schemeClr>
              </a:solidFill>
              <a:latin typeface="Gill Sans MT"/>
            </a:endParaRPr>
          </a:p>
          <a:p>
            <a:pPr marL="82296" lvl="0" algn="l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</a:pPr>
            <a:r>
              <a:rPr lang="ru-RU" altLang="ru-RU" b="1" dirty="0">
                <a:solidFill>
                  <a:srgbClr val="99003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«Мое исследование показало, что удачливые люди делаются таковыми потому, что:</a:t>
            </a:r>
            <a:r>
              <a:rPr lang="ru-RU" altLang="ru-RU" sz="2000" b="1" i="1" dirty="0">
                <a:solidFill>
                  <a:srgbClr val="99003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altLang="ru-RU" sz="2000" b="1" i="1" dirty="0">
                <a:solidFill>
                  <a:srgbClr val="99003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altLang="ru-RU" sz="2000" b="1" i="1" dirty="0">
                <a:solidFill>
                  <a:srgbClr val="99003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во-первых, умеют пользоваться случайными возможностями и создавать их, </a:t>
            </a:r>
            <a:br>
              <a:rPr lang="ru-RU" altLang="ru-RU" sz="2000" b="1" i="1" dirty="0">
                <a:solidFill>
                  <a:srgbClr val="99003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altLang="ru-RU" sz="2000" b="1" i="1" dirty="0">
                <a:solidFill>
                  <a:srgbClr val="99003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во-вторых, принимают удачные решения, слушаясь интуиции, </a:t>
            </a:r>
            <a:br>
              <a:rPr lang="ru-RU" altLang="ru-RU" sz="2000" b="1" i="1" dirty="0">
                <a:solidFill>
                  <a:srgbClr val="99003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altLang="ru-RU" sz="2000" b="1" i="1" dirty="0">
                <a:solidFill>
                  <a:srgbClr val="99003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в-третьих, могут самореализоваться, надеясь на лучшее, </a:t>
            </a:r>
            <a:br>
              <a:rPr lang="ru-RU" altLang="ru-RU" sz="2000" b="1" i="1" dirty="0">
                <a:solidFill>
                  <a:srgbClr val="99003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altLang="ru-RU" sz="2000" b="1" i="1" dirty="0">
                <a:solidFill>
                  <a:srgbClr val="99003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в-четвертых, умеют сохранять жизнерадостное отношение к жизни».</a:t>
            </a:r>
          </a:p>
          <a:p>
            <a:pPr marL="82296" lvl="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</a:pPr>
            <a:r>
              <a:rPr lang="ru-RU" altLang="ru-RU" sz="2000" b="1" i="1" dirty="0">
                <a:solidFill>
                  <a:srgbClr val="99003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 </a:t>
            </a:r>
            <a:r>
              <a:rPr lang="ru-RU" altLang="ru-RU" sz="2000" b="1" i="1" dirty="0">
                <a:solidFill>
                  <a:srgbClr val="990033"/>
                </a:solidFill>
                <a:latin typeface="+mn-lt"/>
                <a:cs typeface="Arial" panose="020B0604020202020204" pitchFamily="34" charset="0"/>
              </a:rPr>
              <a:t>Ричард Вейсман </a:t>
            </a:r>
            <a:r>
              <a:rPr lang="ru-RU" altLang="ru-RU" sz="2000" b="1" i="1" dirty="0">
                <a:solidFill>
                  <a:srgbClr val="99003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</a:t>
            </a:r>
          </a:p>
          <a:p>
            <a:pPr marL="82296" lvl="0" algn="l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</a:pPr>
            <a:endParaRPr lang="ru-RU" altLang="ru-RU" sz="2000" b="1" i="1" dirty="0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82296" lvl="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</a:pPr>
            <a:r>
              <a:rPr lang="ru-RU" altLang="ru-RU" sz="2000" b="1" dirty="0">
                <a:solidFill>
                  <a:srgbClr val="92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Зачастую у</a:t>
            </a:r>
            <a:r>
              <a:rPr lang="ru-RU" altLang="ru-RU" sz="2000" b="1" dirty="0">
                <a:solidFill>
                  <a:srgbClr val="920000"/>
                </a:solidFill>
                <a:cs typeface="Arial" panose="020B0604020202020204" pitchFamily="34" charset="0"/>
              </a:rPr>
              <a:t>дача – это НЕ благоприятное стечение обстоятельств, </a:t>
            </a:r>
          </a:p>
          <a:p>
            <a:pPr marL="82296" lvl="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</a:pPr>
            <a:r>
              <a:rPr lang="ru-RU" altLang="ru-RU" sz="2000" b="1" dirty="0">
                <a:solidFill>
                  <a:srgbClr val="920000"/>
                </a:solidFill>
                <a:cs typeface="Arial" panose="020B0604020202020204" pitchFamily="34" charset="0"/>
              </a:rPr>
              <a:t>а НАША ГОТОВНОСТЬ ими воспользоваться.</a:t>
            </a:r>
            <a:r>
              <a:rPr lang="ru-RU" altLang="ru-RU" sz="2000" b="1" dirty="0">
                <a:solidFill>
                  <a:srgbClr val="92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altLang="ru-RU" sz="2000" b="1" dirty="0">
                <a:solidFill>
                  <a:srgbClr val="92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endParaRPr lang="ru-RU" sz="2000" b="1" dirty="0">
              <a:solidFill>
                <a:srgbClr val="92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589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/>
          <a:srcRect t="8823" b="8823"/>
          <a:stretch>
            <a:fillRect/>
          </a:stretch>
        </p:blipFill>
        <p:spPr>
          <a:xfrm>
            <a:off x="457199" y="659219"/>
            <a:ext cx="8969681" cy="54013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31219" y="1158949"/>
            <a:ext cx="3753293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>
                    <a:lumMod val="95000"/>
                  </a:schemeClr>
                </a:solidFill>
              </a:rPr>
              <a:t>Ковер-самолет</a:t>
            </a:r>
          </a:p>
        </p:txBody>
      </p:sp>
    </p:spTree>
    <p:extLst>
      <p:ext uri="{BB962C8B-B14F-4D97-AF65-F5344CB8AC3E}">
        <p14:creationId xmlns:p14="http://schemas.microsoft.com/office/powerpoint/2010/main" val="268066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436" y="0"/>
            <a:ext cx="7262037" cy="6858000"/>
          </a:xfrm>
          <a:prstGeom prst="rect">
            <a:avLst/>
          </a:prstGeom>
          <a:ln>
            <a:solidFill>
              <a:srgbClr val="921A1D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881963" y="297712"/>
            <a:ext cx="6326371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</a:rPr>
              <a:t>Наше воображение рисует нас лучше, чем мы есть</a:t>
            </a:r>
          </a:p>
        </p:txBody>
      </p:sp>
    </p:spTree>
    <p:extLst>
      <p:ext uri="{BB962C8B-B14F-4D97-AF65-F5344CB8AC3E}">
        <p14:creationId xmlns:p14="http://schemas.microsoft.com/office/powerpoint/2010/main" val="634210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" y="463137"/>
            <a:ext cx="581890" cy="84314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 dirty="0"/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616450" y="1984144"/>
            <a:ext cx="8887146" cy="4416594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25196" lvl="0" indent="-342900" algn="just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990033"/>
              </a:solidFill>
              <a:latin typeface="Gill Sans MT"/>
            </a:endParaRPr>
          </a:p>
          <a:p>
            <a:pPr marL="425196" lvl="0" indent="-342900" algn="just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990033"/>
                </a:solidFill>
                <a:latin typeface="Gill Sans MT"/>
              </a:rPr>
              <a:t>Мини-кейс – </a:t>
            </a:r>
            <a:r>
              <a:rPr lang="ru-RU" sz="2000" b="1" dirty="0">
                <a:solidFill>
                  <a:srgbClr val="990033"/>
                </a:solidFill>
                <a:latin typeface="Gill Sans MT"/>
              </a:rPr>
              <a:t>мой двоечник-выпускник</a:t>
            </a:r>
            <a:r>
              <a:rPr lang="ru-RU" sz="2000" dirty="0">
                <a:solidFill>
                  <a:srgbClr val="990033"/>
                </a:solidFill>
                <a:latin typeface="Gill Sans MT"/>
              </a:rPr>
              <a:t>, ставший хозяином авто салона</a:t>
            </a:r>
          </a:p>
          <a:p>
            <a:pPr marL="82296" lvl="0" algn="just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</a:pPr>
            <a:endParaRPr lang="ru-RU" sz="2000" dirty="0">
              <a:solidFill>
                <a:srgbClr val="990033"/>
              </a:solidFill>
              <a:latin typeface="Gill Sans MT"/>
            </a:endParaRPr>
          </a:p>
          <a:p>
            <a:pPr marL="425196" lvl="0" indent="-342900" algn="just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990033"/>
                </a:solidFill>
                <a:latin typeface="Gill Sans MT"/>
              </a:rPr>
              <a:t>НА 100% УСПЕШНЫХ менеджеров-предпринимателей-лидеров КАКОЙ ПРОЦЕНТ был отличником? В ЧЕМ ДЕЛО? </a:t>
            </a:r>
          </a:p>
          <a:p>
            <a:pPr marL="82296" lvl="0" algn="just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</a:pPr>
            <a:r>
              <a:rPr lang="ru-RU" sz="2000" dirty="0">
                <a:solidFill>
                  <a:srgbClr val="990033"/>
                </a:solidFill>
                <a:latin typeface="Gill Sans MT"/>
              </a:rPr>
              <a:t>Ответ номер 1 – все 100 процентов</a:t>
            </a:r>
          </a:p>
          <a:p>
            <a:pPr marL="82296" lvl="0" algn="just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</a:pPr>
            <a:r>
              <a:rPr lang="ru-RU" sz="2000" dirty="0">
                <a:solidFill>
                  <a:srgbClr val="990033"/>
                </a:solidFill>
                <a:latin typeface="Gill Sans MT"/>
              </a:rPr>
              <a:t>Ответ номер 2 – 50 процентов</a:t>
            </a:r>
          </a:p>
          <a:p>
            <a:pPr marL="82296" lvl="0" algn="just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</a:pPr>
            <a:r>
              <a:rPr lang="ru-RU" sz="2000" dirty="0">
                <a:solidFill>
                  <a:srgbClr val="990033"/>
                </a:solidFill>
                <a:latin typeface="Gill Sans MT"/>
              </a:rPr>
              <a:t>Ответ номер 3 -  20 процентов</a:t>
            </a:r>
          </a:p>
          <a:p>
            <a:pPr marL="82296" lvl="0" algn="just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</a:pPr>
            <a:r>
              <a:rPr lang="ru-RU" sz="2000" dirty="0">
                <a:solidFill>
                  <a:srgbClr val="990033"/>
                </a:solidFill>
                <a:latin typeface="Gill Sans MT"/>
              </a:rPr>
              <a:t>Ответ номер 4 – ПОЧТИ НИКТО</a:t>
            </a:r>
          </a:p>
          <a:p>
            <a:pPr marL="82296" lvl="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</a:pPr>
            <a:r>
              <a:rPr lang="en-US" sz="3600" b="1" dirty="0">
                <a:solidFill>
                  <a:srgbClr val="990033"/>
                </a:solidFill>
                <a:latin typeface="Gill Sans MT"/>
              </a:rPr>
              <a:t>IQ </a:t>
            </a:r>
            <a:r>
              <a:rPr lang="ru-RU" sz="3600" b="1" dirty="0">
                <a:solidFill>
                  <a:srgbClr val="990033"/>
                </a:solidFill>
                <a:latin typeface="Gill Sans MT"/>
              </a:rPr>
              <a:t>и </a:t>
            </a:r>
            <a:r>
              <a:rPr lang="en-US" sz="3600" b="1" dirty="0">
                <a:solidFill>
                  <a:srgbClr val="990033"/>
                </a:solidFill>
                <a:latin typeface="Gill Sans MT"/>
              </a:rPr>
              <a:t>EQ</a:t>
            </a:r>
            <a:endParaRPr lang="ru-RU" sz="3600" b="1" dirty="0">
              <a:solidFill>
                <a:srgbClr val="990033"/>
              </a:solidFill>
              <a:latin typeface="Gill Sans MT"/>
            </a:endParaRPr>
          </a:p>
          <a:p>
            <a:pPr marL="425196" lvl="0" indent="-342900" algn="l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990033"/>
                </a:solidFill>
                <a:highlight>
                  <a:srgbClr val="FFFF00"/>
                </a:highlight>
                <a:latin typeface="Gill Sans MT"/>
              </a:rPr>
              <a:t>Знать себя + Понимать чего не хватает + Эмпатия + Плюс мотивация 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>
                <a:solidFill>
                  <a:schemeClr val="bg2">
                    <a:lumMod val="75000"/>
                  </a:schemeClr>
                </a:solidFill>
              </a:rPr>
              <a:pPr/>
              <a:t>15</a:t>
            </a:fld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20" y="431426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4621" y="260548"/>
            <a:ext cx="2411716" cy="46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926134" y="1178205"/>
            <a:ext cx="72050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3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ОГЛАВЛЕНИЕ</a:t>
            </a:r>
            <a:endParaRPr lang="ru-RU" sz="2800" dirty="0">
              <a:solidFill>
                <a:schemeClr val="bg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581891" y="1103389"/>
            <a:ext cx="8921705" cy="656906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65760" indent="-283464"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О ЛИДЕРСТВЕ и ПРОЕДПРИНИМАТЕЛЬСТВЕ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18746" y="6642100"/>
            <a:ext cx="757237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8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	</a:t>
            </a:r>
            <a:r>
              <a:rPr lang="ru-RU" sz="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Сергей Павлович Мясоедов – Введение в специальность</a:t>
            </a:r>
            <a:endParaRPr lang="ru-RU" sz="800" b="1" dirty="0">
              <a:solidFill>
                <a:schemeClr val="accent6">
                  <a:lumMod val="75000"/>
                </a:schemeClr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8671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" y="463137"/>
            <a:ext cx="581890" cy="84314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 dirty="0"/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893852" y="1736333"/>
            <a:ext cx="82604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609600" indent="-609600" algn="just" eaLnBrk="1" hangingPunct="1">
              <a:defRPr/>
            </a:pPr>
            <a:endParaRPr lang="ru-RU" sz="1600" b="1" dirty="0">
              <a:solidFill>
                <a:srgbClr val="920000"/>
              </a:solidFill>
              <a:latin typeface="Tahoma" pitchFamily="34" charset="0"/>
              <a:cs typeface="Tahoma" pitchFamily="34" charset="0"/>
            </a:endParaRPr>
          </a:p>
          <a:p>
            <a:pPr marL="425196" indent="-342900" algn="l" eaLnBrk="1" fontAlgn="auto" hangingPunct="1">
              <a:spcAft>
                <a:spcPts val="0"/>
              </a:spcAft>
              <a:buSzPct val="65000"/>
              <a:buFont typeface="Wingdings 2" pitchFamily="18" charset="2"/>
              <a:buChar char=""/>
              <a:defRPr/>
            </a:pPr>
            <a:endParaRPr lang="ru-RU" sz="1600" dirty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>
                <a:solidFill>
                  <a:schemeClr val="bg2">
                    <a:lumMod val="75000"/>
                  </a:schemeClr>
                </a:solidFill>
              </a:rPr>
              <a:pPr/>
              <a:t>16</a:t>
            </a:fld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895349" y="1633687"/>
            <a:ext cx="814925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spcBef>
                <a:spcPct val="50000"/>
              </a:spcBef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9388" indent="-179388" algn="l">
              <a:spcBef>
                <a:spcPct val="50000"/>
              </a:spcBef>
              <a:buClr>
                <a:srgbClr val="C00000"/>
              </a:buClr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20" y="431426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4621" y="260548"/>
            <a:ext cx="2411716" cy="46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65079" y="1746607"/>
            <a:ext cx="88871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eaLnBrk="1" hangingPunct="1">
              <a:defRPr/>
            </a:pPr>
            <a:r>
              <a:rPr lang="ru-RU" sz="1600" b="1" dirty="0">
                <a:solidFill>
                  <a:srgbClr val="920000"/>
                </a:solidFill>
                <a:latin typeface="Tahoma" pitchFamily="34" charset="0"/>
                <a:cs typeface="Tahoma" pitchFamily="34" charset="0"/>
              </a:rPr>
              <a:t>	</a:t>
            </a:r>
          </a:p>
          <a:p>
            <a:pPr marL="609600" indent="-609600" eaLnBrk="1" hangingPunct="1">
              <a:defRPr/>
            </a:pPr>
            <a:r>
              <a:rPr lang="ru-RU" sz="1600" b="1" dirty="0">
                <a:solidFill>
                  <a:srgbClr val="F20000"/>
                </a:solidFill>
                <a:latin typeface="Tahoma" pitchFamily="34" charset="0"/>
                <a:cs typeface="Tahoma" pitchFamily="34" charset="0"/>
              </a:rPr>
              <a:t>	</a:t>
            </a:r>
            <a:endParaRPr lang="ru-RU" sz="1600" b="1" dirty="0">
              <a:solidFill>
                <a:srgbClr val="920000"/>
              </a:solidFill>
              <a:latin typeface="Tahoma" pitchFamily="34" charset="0"/>
              <a:cs typeface="Tahoma" pitchFamily="34" charset="0"/>
            </a:endParaRPr>
          </a:p>
          <a:p>
            <a:pPr marL="609600" indent="-609600" algn="just" eaLnBrk="1" hangingPunct="1">
              <a:defRPr/>
            </a:pPr>
            <a:endParaRPr lang="ru-RU" sz="1600" b="1" dirty="0">
              <a:solidFill>
                <a:srgbClr val="92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7649" y="6642556"/>
            <a:ext cx="756017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8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	</a:t>
            </a:r>
            <a:r>
              <a:rPr lang="ru-RU" sz="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Сергей Павлович Мясоедов – Введение в специальность</a:t>
            </a:r>
            <a:endParaRPr lang="ru-RU" sz="800" b="1" dirty="0">
              <a:solidFill>
                <a:schemeClr val="accent6">
                  <a:lumMod val="75000"/>
                </a:schemeClr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15" name="Picture 4" descr="CIMG00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1"/>
            <a:ext cx="9889001" cy="732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898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" y="463137"/>
            <a:ext cx="581890" cy="84314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 dirty="0"/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893852" y="1736333"/>
            <a:ext cx="82604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609600" indent="-609600" algn="just" eaLnBrk="1" hangingPunct="1">
              <a:defRPr/>
            </a:pPr>
            <a:endParaRPr lang="ru-RU" sz="1600" b="1" dirty="0">
              <a:solidFill>
                <a:srgbClr val="920000"/>
              </a:solidFill>
              <a:latin typeface="Tahoma" pitchFamily="34" charset="0"/>
              <a:cs typeface="Tahoma" pitchFamily="34" charset="0"/>
            </a:endParaRPr>
          </a:p>
          <a:p>
            <a:pPr marL="425196" indent="-342900" algn="l" eaLnBrk="1" fontAlgn="auto" hangingPunct="1">
              <a:spcAft>
                <a:spcPts val="0"/>
              </a:spcAft>
              <a:buSzPct val="65000"/>
              <a:buFont typeface="Wingdings 2" pitchFamily="18" charset="2"/>
              <a:buChar char=""/>
              <a:defRPr/>
            </a:pPr>
            <a:endParaRPr lang="ru-RU" sz="1600" dirty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>
                <a:solidFill>
                  <a:schemeClr val="bg2">
                    <a:lumMod val="75000"/>
                  </a:schemeClr>
                </a:solidFill>
              </a:rPr>
              <a:pPr/>
              <a:t>17</a:t>
            </a:fld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895349" y="1633687"/>
            <a:ext cx="814925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spcBef>
                <a:spcPct val="50000"/>
              </a:spcBef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9388" indent="-179388" algn="l">
              <a:spcBef>
                <a:spcPct val="50000"/>
              </a:spcBef>
              <a:buClr>
                <a:srgbClr val="C00000"/>
              </a:buClr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20" y="431426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4621" y="260548"/>
            <a:ext cx="2411716" cy="46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65079" y="1746607"/>
            <a:ext cx="88871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eaLnBrk="1" hangingPunct="1">
              <a:defRPr/>
            </a:pPr>
            <a:r>
              <a:rPr lang="ru-RU" sz="1600" b="1" dirty="0">
                <a:solidFill>
                  <a:srgbClr val="920000"/>
                </a:solidFill>
                <a:latin typeface="Tahoma" pitchFamily="34" charset="0"/>
                <a:cs typeface="Tahoma" pitchFamily="34" charset="0"/>
              </a:rPr>
              <a:t>	</a:t>
            </a:r>
          </a:p>
          <a:p>
            <a:pPr marL="609600" indent="-609600" eaLnBrk="1" hangingPunct="1">
              <a:defRPr/>
            </a:pPr>
            <a:r>
              <a:rPr lang="ru-RU" sz="1600" b="1" dirty="0">
                <a:solidFill>
                  <a:srgbClr val="F20000"/>
                </a:solidFill>
                <a:latin typeface="Tahoma" pitchFamily="34" charset="0"/>
                <a:cs typeface="Tahoma" pitchFamily="34" charset="0"/>
              </a:rPr>
              <a:t>	</a:t>
            </a:r>
            <a:endParaRPr lang="ru-RU" sz="1600" b="1" dirty="0">
              <a:solidFill>
                <a:srgbClr val="920000"/>
              </a:solidFill>
              <a:latin typeface="Tahoma" pitchFamily="34" charset="0"/>
              <a:cs typeface="Tahoma" pitchFamily="34" charset="0"/>
            </a:endParaRPr>
          </a:p>
          <a:p>
            <a:pPr marL="609600" indent="-609600" algn="just" eaLnBrk="1" hangingPunct="1">
              <a:defRPr/>
            </a:pPr>
            <a:endParaRPr lang="ru-RU" sz="1600" b="1" dirty="0">
              <a:solidFill>
                <a:srgbClr val="92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8472" y="6642556"/>
            <a:ext cx="756017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8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	</a:t>
            </a:r>
            <a:r>
              <a:rPr lang="ru-RU" sz="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Сергей Павлович Мясоедов – Введение в специальность</a:t>
            </a:r>
            <a:endParaRPr lang="ru-RU" sz="800" b="1" dirty="0">
              <a:solidFill>
                <a:schemeClr val="accent6">
                  <a:lumMod val="75000"/>
                </a:schemeClr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15" name="Picture 4" descr="Ново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20" y="956733"/>
            <a:ext cx="8677217" cy="5533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147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" y="463137"/>
            <a:ext cx="581890" cy="84314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 dirty="0"/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926134" y="1918542"/>
            <a:ext cx="7992398" cy="4139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25196" lvl="0" indent="-342900" algn="l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Arial" panose="020B0604020202020204" pitchFamily="34" charset="0"/>
              <a:buChar char="•"/>
            </a:pPr>
            <a:endParaRPr lang="ru-RU" dirty="0">
              <a:solidFill>
                <a:schemeClr val="bg1">
                  <a:lumMod val="75000"/>
                </a:schemeClr>
              </a:solidFill>
              <a:latin typeface="Gill Sans MT"/>
            </a:endParaRPr>
          </a:p>
          <a:p>
            <a:pPr marL="425196" lvl="0" indent="-342900" algn="l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rgbClr val="990033"/>
                </a:solidFill>
                <a:latin typeface="Arial Narrow" panose="020B0606020202030204" pitchFamily="34" charset="0"/>
              </a:rPr>
              <a:t>Учиться развивать свои сильные стороны (дрессировка кошек Куклачева)</a:t>
            </a:r>
          </a:p>
          <a:p>
            <a:pPr marL="82296" lvl="0" algn="l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</a:pPr>
            <a:endParaRPr lang="ru-RU" sz="800" b="1" i="1" dirty="0">
              <a:solidFill>
                <a:srgbClr val="990033"/>
              </a:solidFill>
              <a:latin typeface="Arial Narrow" panose="020B0606020202030204" pitchFamily="34" charset="0"/>
            </a:endParaRPr>
          </a:p>
          <a:p>
            <a:pPr marL="425196" lvl="0" indent="-342900" algn="l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rgbClr val="990033"/>
                </a:solidFill>
                <a:latin typeface="Arial Narrow" panose="020B0606020202030204" pitchFamily="34" charset="0"/>
              </a:rPr>
              <a:t>Учиться дружить и «делать друзей». (МАКСИМА двух полюсов: пятерки или друзья?)</a:t>
            </a:r>
          </a:p>
          <a:p>
            <a:pPr marL="425196" lvl="0" indent="-342900" algn="l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Arial" panose="020B0604020202020204" pitchFamily="34" charset="0"/>
              <a:buChar char="•"/>
            </a:pPr>
            <a:endParaRPr lang="ru-RU" sz="800" b="1" i="1" dirty="0">
              <a:solidFill>
                <a:srgbClr val="990033"/>
              </a:solidFill>
              <a:latin typeface="Arial Narrow" panose="020B0606020202030204" pitchFamily="34" charset="0"/>
            </a:endParaRPr>
          </a:p>
          <a:p>
            <a:pPr marL="425196" lvl="0" indent="-342900" algn="l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rgbClr val="990033"/>
                </a:solidFill>
                <a:latin typeface="Arial Narrow" panose="020B0606020202030204" pitchFamily="34" charset="0"/>
              </a:rPr>
              <a:t>Понять, что в предпринимательстве «</a:t>
            </a:r>
            <a:r>
              <a:rPr lang="en-US" b="1" i="1" dirty="0">
                <a:solidFill>
                  <a:srgbClr val="990033"/>
                </a:solidFill>
                <a:latin typeface="Arial Narrow" panose="020B0606020202030204" pitchFamily="34" charset="0"/>
              </a:rPr>
              <a:t>Learning</a:t>
            </a:r>
            <a:r>
              <a:rPr lang="ru-RU" b="1" i="1" dirty="0">
                <a:solidFill>
                  <a:srgbClr val="990033"/>
                </a:solidFill>
                <a:latin typeface="Arial Narrow" panose="020B0606020202030204" pitchFamily="34" charset="0"/>
              </a:rPr>
              <a:t>»</a:t>
            </a:r>
            <a:r>
              <a:rPr lang="en-US" b="1" i="1" dirty="0">
                <a:solidFill>
                  <a:srgbClr val="990033"/>
                </a:solidFill>
                <a:latin typeface="Arial Narrow" panose="020B0606020202030204" pitchFamily="34" charset="0"/>
              </a:rPr>
              <a:t> </a:t>
            </a:r>
            <a:r>
              <a:rPr lang="ru-RU" b="1" i="1" dirty="0">
                <a:solidFill>
                  <a:srgbClr val="990033"/>
                </a:solidFill>
                <a:latin typeface="Arial Narrow" panose="020B0606020202030204" pitchFamily="34" charset="0"/>
              </a:rPr>
              <a:t>часто важнее «</a:t>
            </a:r>
            <a:r>
              <a:rPr lang="en-US" b="1" i="1" dirty="0">
                <a:solidFill>
                  <a:srgbClr val="990033"/>
                </a:solidFill>
                <a:latin typeface="Arial Narrow" panose="020B0606020202030204" pitchFamily="34" charset="0"/>
              </a:rPr>
              <a:t>studying</a:t>
            </a:r>
            <a:r>
              <a:rPr lang="ru-RU" b="1" i="1" dirty="0">
                <a:solidFill>
                  <a:srgbClr val="990033"/>
                </a:solidFill>
                <a:latin typeface="Arial Narrow" panose="020B0606020202030204" pitchFamily="34" charset="0"/>
              </a:rPr>
              <a:t>» : </a:t>
            </a:r>
            <a:r>
              <a:rPr lang="ru-RU" b="1" dirty="0">
                <a:solidFill>
                  <a:srgbClr val="990033"/>
                </a:solidFill>
                <a:latin typeface="Corbel" panose="020B0503020204020204" pitchFamily="34" charset="0"/>
              </a:rPr>
              <a:t>(Работа жонглера)</a:t>
            </a:r>
            <a:r>
              <a:rPr lang="ru-RU" b="1" i="1" dirty="0">
                <a:solidFill>
                  <a:srgbClr val="990033"/>
                </a:solidFill>
                <a:latin typeface="Arial Narrow" panose="020B0606020202030204" pitchFamily="34" charset="0"/>
              </a:rPr>
              <a:t>  </a:t>
            </a:r>
            <a:r>
              <a:rPr lang="ru-RU" sz="2000" i="1" dirty="0">
                <a:solidFill>
                  <a:srgbClr val="990033"/>
                </a:solidFill>
                <a:latin typeface="Arial Narrow" panose="020B0606020202030204" pitchFamily="34" charset="0"/>
              </a:rPr>
              <a:t>    </a:t>
            </a:r>
          </a:p>
          <a:p>
            <a:pPr marL="82296" lvl="0" algn="l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</a:pPr>
            <a:r>
              <a:rPr lang="ru-RU" sz="2000" i="1" dirty="0">
                <a:solidFill>
                  <a:srgbClr val="990033"/>
                </a:solidFill>
                <a:latin typeface="Arial Narrow" panose="020B0606020202030204" pitchFamily="34" charset="0"/>
              </a:rPr>
              <a:t>   </a:t>
            </a:r>
          </a:p>
          <a:p>
            <a:pPr marL="82296" lvl="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</a:pPr>
            <a:r>
              <a:rPr lang="ru-RU" b="1" dirty="0">
                <a:solidFill>
                  <a:srgbClr val="C00000"/>
                </a:solidFill>
                <a:highlight>
                  <a:srgbClr val="FFFF00"/>
                </a:highlight>
                <a:latin typeface="Corbel" panose="020B0503020204020204" pitchFamily="34" charset="0"/>
              </a:rPr>
              <a:t>«Мягкая сила» + РС + «Питон» + язык 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>
                <a:solidFill>
                  <a:schemeClr val="bg2">
                    <a:lumMod val="75000"/>
                  </a:schemeClr>
                </a:solidFill>
              </a:rPr>
              <a:pPr/>
              <a:t>18</a:t>
            </a:fld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20" y="431426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4621" y="260548"/>
            <a:ext cx="2411716" cy="46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926134" y="1178205"/>
            <a:ext cx="72050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3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ОГЛАВЛЕНИЕ</a:t>
            </a:r>
            <a:endParaRPr lang="ru-RU" sz="2800" dirty="0">
              <a:solidFill>
                <a:schemeClr val="bg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616450" y="968049"/>
            <a:ext cx="8887146" cy="70664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65760" indent="-283464"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О чем надо всегда помнить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18746" y="6642100"/>
            <a:ext cx="757237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8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	</a:t>
            </a:r>
            <a:r>
              <a:rPr lang="ru-RU" sz="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Сергей Павлович Мясоедов – Введение в специальность</a:t>
            </a:r>
            <a:endParaRPr lang="ru-RU" sz="800" b="1" dirty="0">
              <a:solidFill>
                <a:schemeClr val="accent6">
                  <a:lumMod val="75000"/>
                </a:schemeClr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5461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81000" y="0"/>
            <a:ext cx="9144000" cy="71008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GB" altLang="ru-RU" sz="4800" b="1">
              <a:latin typeface="Frutiger 55 Roman" pitchFamily="34" charset="0"/>
            </a:endParaRPr>
          </a:p>
          <a:p>
            <a:pPr algn="ctr"/>
            <a:endParaRPr lang="da-DK" altLang="ru-RU" sz="2800">
              <a:latin typeface="Frutiger 55 Roman" pitchFamily="34" charset="0"/>
            </a:endParaRPr>
          </a:p>
        </p:txBody>
      </p:sp>
      <p:pic>
        <p:nvPicPr>
          <p:cNvPr id="7171" name="Picture 3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61991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217986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81000" y="0"/>
            <a:ext cx="9144000" cy="71008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GB" altLang="ru-RU" sz="4800" b="1">
              <a:latin typeface="Frutiger 55 Roman" pitchFamily="34" charset="0"/>
            </a:endParaRPr>
          </a:p>
          <a:p>
            <a:pPr algn="ctr"/>
            <a:endParaRPr lang="da-DK" altLang="ru-RU" sz="2800">
              <a:latin typeface="Frutiger 55 Roman" pitchFamily="34" charset="0"/>
            </a:endParaRPr>
          </a:p>
        </p:txBody>
      </p:sp>
      <p:pic>
        <p:nvPicPr>
          <p:cNvPr id="7171" name="Picture 3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885" y="0"/>
            <a:ext cx="61991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DD459B3-1884-1A4C-B91E-37056607BB2C}"/>
              </a:ext>
            </a:extLst>
          </p:cNvPr>
          <p:cNvSpPr/>
          <p:nvPr/>
        </p:nvSpPr>
        <p:spPr>
          <a:xfrm>
            <a:off x="1973884" y="87782"/>
            <a:ext cx="619918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</a:t>
            </a:r>
            <a:r>
              <a:rPr lang="ru-RU" sz="2000" b="1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мение видеть перспективу с разных сторон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92982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03" y="130528"/>
            <a:ext cx="1611327" cy="1827565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>
                <a:solidFill>
                  <a:srgbClr val="808080">
                    <a:lumMod val="75000"/>
                  </a:srgbClr>
                </a:solidFill>
              </a:rPr>
              <a:pPr/>
              <a:t>20</a:t>
            </a:fld>
            <a:endParaRPr lang="ru-RU" dirty="0">
              <a:solidFill>
                <a:srgbClr val="808080">
                  <a:lumMod val="75000"/>
                </a:srgb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20240" y="130528"/>
            <a:ext cx="66418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400" b="1" dirty="0">
                <a:solidFill>
                  <a:srgbClr val="C00000"/>
                </a:solidFill>
              </a:rPr>
              <a:t>Мясоедов Сергей Павлович </a:t>
            </a:r>
          </a:p>
          <a:p>
            <a:pPr algn="l"/>
            <a:r>
              <a:rPr lang="ru-RU" sz="1400" dirty="0">
                <a:solidFill>
                  <a:srgbClr val="C00000"/>
                </a:solidFill>
              </a:rPr>
              <a:t>Проректор РАНХиГС,</a:t>
            </a:r>
          </a:p>
          <a:p>
            <a:pPr algn="l"/>
            <a:r>
              <a:rPr lang="ru-RU" sz="1400" dirty="0">
                <a:solidFill>
                  <a:srgbClr val="C00000"/>
                </a:solidFill>
              </a:rPr>
              <a:t>Директор ИБДА РАНХиГС,</a:t>
            </a:r>
          </a:p>
          <a:p>
            <a:pPr algn="l"/>
            <a:r>
              <a:rPr lang="ru-RU" sz="1400" dirty="0">
                <a:solidFill>
                  <a:srgbClr val="C00000"/>
                </a:solidFill>
              </a:rPr>
              <a:t>доктор социологических наук, профессор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32510" y="2167927"/>
            <a:ext cx="915928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just" eaLnBrk="0" hangingPunct="0">
              <a:buFont typeface="Wingdings" panose="05000000000000000000" pitchFamily="2" charset="2"/>
              <a:buChar char="Ø"/>
            </a:pPr>
            <a:r>
              <a:rPr lang="ru-RU" alt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Председатель экспертного Совета при Первом вице-премьере Правительства России (Заместитель председателя правительства Российской Федерации — руководитель аппарата правительства Российской Федерации) по программе переподготовки управленческих кадров для народного хозяйства – с 2009 по 2018 гг.</a:t>
            </a:r>
          </a:p>
          <a:p>
            <a:pPr marL="171450" lvl="0" indent="-171450" algn="just" eaLnBrk="0" hangingPunct="0">
              <a:buFont typeface="Wingdings" panose="05000000000000000000" pitchFamily="2" charset="2"/>
              <a:buChar char="Ø"/>
            </a:pPr>
            <a:r>
              <a:rPr lang="ru-RU" alt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Член Совета директоров AACSB International (крупнейшая и наиболее престижная аккредитующая Ассоциация школ бизнеса мира).</a:t>
            </a:r>
          </a:p>
          <a:p>
            <a:pPr marL="171450" lvl="0" indent="-171450" algn="just" eaLnBrk="0" hangingPunct="0">
              <a:buFont typeface="Wingdings" panose="05000000000000000000" pitchFamily="2" charset="2"/>
              <a:buChar char="Ø"/>
            </a:pPr>
            <a:r>
              <a:rPr lang="ru-RU" alt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Председатель Наблюдательного Совета AACSB International по Европе, Ближнему Востоку и Африке (2017 г).</a:t>
            </a:r>
          </a:p>
          <a:p>
            <a:pPr marL="171450" lvl="0" indent="-171450" algn="just" eaLnBrk="0" hangingPunct="0">
              <a:buFont typeface="Wingdings" panose="05000000000000000000" pitchFamily="2" charset="2"/>
              <a:buChar char="Ø"/>
            </a:pPr>
            <a:r>
              <a:rPr lang="ru-RU" alt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Член Совета директоров и ВИЦЕ-ПРЕЗИДЕНТ СЕЕМАN (</a:t>
            </a:r>
            <a:r>
              <a:rPr lang="ru-RU" alt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Central</a:t>
            </a:r>
            <a:r>
              <a:rPr lang="ru-RU" alt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alt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East</a:t>
            </a:r>
            <a:r>
              <a:rPr lang="ru-RU" alt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European </a:t>
            </a:r>
            <a:r>
              <a:rPr lang="ru-RU" alt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r>
              <a:rPr lang="ru-RU" alt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r>
              <a:rPr lang="ru-RU" alt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Association), Словения.</a:t>
            </a:r>
          </a:p>
          <a:p>
            <a:pPr marL="171450" lvl="0" indent="-171450" algn="just" eaLnBrk="0" hangingPunct="0">
              <a:buFont typeface="Wingdings" panose="05000000000000000000" pitchFamily="2" charset="2"/>
              <a:buChar char="Ø"/>
            </a:pPr>
            <a:r>
              <a:rPr lang="ru-RU" alt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Член Наблюдательного Совета </a:t>
            </a:r>
            <a:r>
              <a:rPr lang="ru-RU" alt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Антверпенской</a:t>
            </a:r>
            <a:r>
              <a:rPr lang="ru-RU" alt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школы менеджмента, Бельгия</a:t>
            </a:r>
          </a:p>
          <a:p>
            <a:pPr marL="171450" lvl="0" indent="-171450" algn="just" eaLnBrk="0" hangingPunct="0">
              <a:buFont typeface="Wingdings" panose="05000000000000000000" pitchFamily="2" charset="2"/>
              <a:buChar char="Ø"/>
            </a:pPr>
            <a:r>
              <a:rPr lang="ru-RU" alt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Член Комиссии по профессиональным стандартам Российского союза промышленников и предпринимателей (РСПП).</a:t>
            </a:r>
          </a:p>
          <a:p>
            <a:pPr marL="171450" lvl="0" indent="-171450" algn="just" eaLnBrk="0" hangingPunct="0">
              <a:buFont typeface="Wingdings" panose="05000000000000000000" pitchFamily="2" charset="2"/>
              <a:buChar char="Ø"/>
            </a:pPr>
            <a:r>
              <a:rPr lang="ru-RU" alt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Член редколлегии журнала «Проблемы теории и практики управления».</a:t>
            </a:r>
          </a:p>
          <a:p>
            <a:pPr marL="171450" lvl="0" indent="-171450" algn="just" eaLnBrk="0" hangingPunct="0">
              <a:buFont typeface="Wingdings" panose="05000000000000000000" pitchFamily="2" charset="2"/>
              <a:buChar char="Ø"/>
            </a:pPr>
            <a:r>
              <a:rPr lang="ru-RU" alt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Проректор РАНХиГС по бизнес-образованию.</a:t>
            </a:r>
          </a:p>
          <a:p>
            <a:pPr lvl="0" indent="457200" algn="just" eaLnBrk="0" hangingPunct="0"/>
            <a:r>
              <a:rPr lang="ru-RU" altLang="ru-RU" sz="12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Образование и повышение квалификации:</a:t>
            </a:r>
          </a:p>
          <a:p>
            <a:pPr marL="171450" lvl="0" indent="-171450" algn="just" eaLnBrk="0" hangingPunct="0">
              <a:buFont typeface="Wingdings" panose="05000000000000000000" pitchFamily="2" charset="2"/>
              <a:buChar char="ü"/>
            </a:pPr>
            <a:r>
              <a:rPr lang="ru-RU" alt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Московский государственный институт международных отношений МИД СССР;</a:t>
            </a:r>
          </a:p>
          <a:p>
            <a:pPr marL="171450" lvl="0" indent="-171450" algn="just" eaLnBrk="0" hangingPunct="0">
              <a:buFont typeface="Wingdings" panose="05000000000000000000" pitchFamily="2" charset="2"/>
              <a:buChar char="ü"/>
            </a:pPr>
            <a:r>
              <a:rPr lang="ru-RU" alt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Аспирантура МГИМО МИД СССР. Кандидат экономических наук;</a:t>
            </a:r>
          </a:p>
          <a:p>
            <a:pPr marL="171450" lvl="0" indent="-171450" algn="just" eaLnBrk="0" hangingPunct="0">
              <a:buFont typeface="Wingdings" panose="05000000000000000000" pitchFamily="2" charset="2"/>
              <a:buChar char="ü"/>
            </a:pPr>
            <a:r>
              <a:rPr lang="ru-RU" alt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Durham</a:t>
            </a:r>
            <a:r>
              <a:rPr lang="ru-RU" alt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Business</a:t>
            </a:r>
            <a:r>
              <a:rPr lang="ru-RU" alt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ru-RU" alt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Durham</a:t>
            </a:r>
            <a:r>
              <a:rPr lang="ru-RU" alt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University, Великобритания. Программа подготовки предпринимателей;</a:t>
            </a:r>
          </a:p>
          <a:p>
            <a:pPr marL="171450" lvl="0" indent="-171450" algn="just" eaLnBrk="0" hangingPunct="0">
              <a:buFont typeface="Wingdings" panose="05000000000000000000" pitchFamily="2" charset="2"/>
              <a:buChar char="ü"/>
            </a:pPr>
            <a:r>
              <a:rPr lang="ru-RU" alt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ru-RU" alt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Wharton</a:t>
            </a:r>
            <a:r>
              <a:rPr lang="ru-RU" alt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ru-RU" alt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the University of </a:t>
            </a:r>
            <a:r>
              <a:rPr lang="ru-RU" alt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Pennsylvania</a:t>
            </a:r>
            <a:r>
              <a:rPr lang="ru-RU" alt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США. Программа переподготовки топ-менеджеров транснациональных компаний;</a:t>
            </a:r>
          </a:p>
          <a:p>
            <a:pPr marL="171450" lvl="0" indent="-171450" algn="just" eaLnBrk="0" hangingPunct="0">
              <a:buFont typeface="Wingdings" panose="05000000000000000000" pitchFamily="2" charset="2"/>
              <a:buChar char="ü"/>
            </a:pPr>
            <a:r>
              <a:rPr lang="ru-RU" alt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Harvard</a:t>
            </a:r>
            <a:r>
              <a:rPr lang="ru-RU" alt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Business</a:t>
            </a:r>
            <a:r>
              <a:rPr lang="ru-RU" alt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ru-RU" alt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Harvard</a:t>
            </a:r>
            <a:r>
              <a:rPr lang="ru-RU" alt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University, США. Специализированная программа переподготовки менеджеров: «Стратегия развития предприятия и управление человеческими ресурсами»;</a:t>
            </a:r>
          </a:p>
          <a:p>
            <a:pPr marL="171450" lvl="0" indent="-171450" algn="just" eaLnBrk="0" hangingPunct="0">
              <a:buFont typeface="Wingdings" panose="05000000000000000000" pitchFamily="2" charset="2"/>
              <a:buChar char="ü"/>
            </a:pPr>
            <a:r>
              <a:rPr lang="ru-RU" alt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Кафедра социологии МГУ им. </a:t>
            </a:r>
            <a:r>
              <a:rPr lang="ru-RU" alt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М.В.Ломоносова</a:t>
            </a:r>
            <a:r>
              <a:rPr lang="ru-RU" alt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Доктор социологических наук.</a:t>
            </a:r>
          </a:p>
          <a:p>
            <a:pPr lvl="0" indent="457200" algn="just" eaLnBrk="0" hangingPunct="0"/>
            <a:r>
              <a:rPr lang="ru-RU" altLang="ru-RU" sz="12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Достижения:</a:t>
            </a:r>
          </a:p>
          <a:p>
            <a:pPr marL="171450" lvl="0" indent="-171450" algn="just" eaLnBrk="0" hangingPunct="0">
              <a:buFont typeface="Wingdings" panose="05000000000000000000" pitchFamily="2" charset="2"/>
              <a:buChar char="§"/>
            </a:pPr>
            <a:r>
              <a:rPr lang="ru-RU" alt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Лауреат премии Правительства РФ в области образования за 2011 г.</a:t>
            </a:r>
          </a:p>
          <a:p>
            <a:pPr marL="171450" lvl="0" indent="-171450" algn="just" eaLnBrk="0" hangingPunct="0">
              <a:buFont typeface="Wingdings" panose="05000000000000000000" pitchFamily="2" charset="2"/>
              <a:buChar char="§"/>
            </a:pPr>
            <a:r>
              <a:rPr lang="ru-RU" alt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Награжден Почетной грамотой Министерства образования и науки РФ (2012 г.)</a:t>
            </a:r>
          </a:p>
          <a:p>
            <a:pPr marL="171450" lvl="0" indent="-171450" algn="just" eaLnBrk="0" hangingPunct="0">
              <a:buFont typeface="Wingdings" panose="05000000000000000000" pitchFamily="2" charset="2"/>
              <a:buChar char="§"/>
            </a:pPr>
            <a:r>
              <a:rPr lang="ru-RU" alt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Заслуженный работник высшей школы Российской Федерации (2013 г.).</a:t>
            </a:r>
          </a:p>
          <a:p>
            <a:pPr marL="171450" lvl="0" indent="-171450" algn="just" eaLnBrk="0" hangingPunct="0">
              <a:buFont typeface="Wingdings" panose="05000000000000000000" pitchFamily="2" charset="2"/>
              <a:buChar char="§"/>
            </a:pPr>
            <a:r>
              <a:rPr lang="ru-RU" alt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Автор 9-ти монографий и учебников и около 300 статей и интервью по по вопросам экономики, бизнес-образования и кросс-культурной психологии.</a:t>
            </a:r>
          </a:p>
          <a:p>
            <a:pPr marL="171450" lvl="0" indent="-171450" algn="just" eaLnBrk="0" hangingPunct="0">
              <a:buFont typeface="Wingdings" panose="05000000000000000000" pitchFamily="2" charset="2"/>
              <a:buChar char="ü"/>
            </a:pPr>
            <a:endParaRPr lang="ru-RU" altLang="ru-RU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algn="just" eaLnBrk="0" hangingPunct="0">
              <a:buFont typeface="Wingdings" panose="05000000000000000000" pitchFamily="2" charset="2"/>
              <a:buChar char="ü"/>
            </a:pPr>
            <a:endParaRPr lang="ru-RU" altLang="ru-RU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47603" y="1226172"/>
            <a:ext cx="73567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Текущая деятельность:</a:t>
            </a:r>
          </a:p>
          <a:p>
            <a:pPr marL="171450" indent="-171450" algn="l">
              <a:buFont typeface="Wingdings" panose="05000000000000000000" pitchFamily="2" charset="2"/>
              <a:buChar char="Ø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Российской ассоциации бизнес-образования (РАБО).</a:t>
            </a:r>
          </a:p>
          <a:p>
            <a:pPr marL="171450" indent="-171450" algn="l">
              <a:buFont typeface="Wingdings" panose="05000000000000000000" pitchFamily="2" charset="2"/>
              <a:buChar char="Ø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Председателя Президиума Национального совета по независимой оценке качества делового и управленческого образования (НАСДОБР), учрежденного РАБО, РСПП, ТПП, Ассоциацией менеджеров, Ассоциацией российских банков, Деловой Россией, ОПОРОЙ России</a:t>
            </a:r>
            <a:r>
              <a:rPr lang="ru-RU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79110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93" y="1030907"/>
            <a:ext cx="2827683" cy="88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678878" y="0"/>
            <a:ext cx="5227121" cy="6858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/>
          </a:p>
        </p:txBody>
      </p:sp>
      <p:sp>
        <p:nvSpPr>
          <p:cNvPr id="35844" name="Text Box 2052"/>
          <p:cNvSpPr txBox="1">
            <a:spLocks noChangeArrowheads="1"/>
          </p:cNvSpPr>
          <p:nvPr/>
        </p:nvSpPr>
        <p:spPr bwMode="auto">
          <a:xfrm>
            <a:off x="4678878" y="3165800"/>
            <a:ext cx="52271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Спасибо за внимание!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A5FDFA-F714-4DAD-B6E0-A57AEE3E79B3}"/>
              </a:ext>
            </a:extLst>
          </p:cNvPr>
          <p:cNvSpPr txBox="1"/>
          <p:nvPr/>
        </p:nvSpPr>
        <p:spPr>
          <a:xfrm>
            <a:off x="553674" y="2165526"/>
            <a:ext cx="3414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г. Москва, проспект Вернадского, д.82</a:t>
            </a:r>
          </a:p>
          <a:p>
            <a:r>
              <a:rPr lang="ru-RU" sz="1200" dirty="0"/>
              <a:t>Тел. 8-499-956-93-15</a:t>
            </a:r>
          </a:p>
          <a:p>
            <a:r>
              <a:rPr lang="ru-RU" sz="1200" dirty="0"/>
              <a:t>е-</a:t>
            </a:r>
            <a:r>
              <a:rPr lang="en-US" sz="1200" dirty="0"/>
              <a:t>mail: </a:t>
            </a:r>
            <a:r>
              <a:rPr lang="en-US" sz="1200" dirty="0">
                <a:highlight>
                  <a:srgbClr val="000080"/>
                </a:highlight>
                <a:hlinkClick r:id="rId3"/>
              </a:rPr>
              <a:t>vicerector@ranepa.ru</a:t>
            </a:r>
            <a:r>
              <a:rPr lang="en-US" sz="1200" dirty="0">
                <a:highlight>
                  <a:srgbClr val="000080"/>
                </a:highlight>
              </a:rPr>
              <a:t> </a:t>
            </a:r>
          </a:p>
          <a:p>
            <a:endParaRPr lang="ru-RU" dirty="0"/>
          </a:p>
        </p:txBody>
      </p:sp>
      <p:pic>
        <p:nvPicPr>
          <p:cNvPr id="5" name="Рисунок 4" descr="Изображение выглядит как счетчик&#10;&#10;Автоматически созданное описание">
            <a:extLst>
              <a:ext uri="{FF2B5EF4-FFF2-40B4-BE49-F238E27FC236}">
                <a16:creationId xmlns:a16="http://schemas.microsoft.com/office/drawing/2014/main" id="{C754F73A-76BA-4A7D-8FFE-EBA6608E52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296" y="3429000"/>
            <a:ext cx="1627363" cy="15930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82459C-22A6-4CDC-93BC-2B52CA0D61E4}"/>
              </a:ext>
            </a:extLst>
          </p:cNvPr>
          <p:cNvSpPr txBox="1"/>
          <p:nvPr/>
        </p:nvSpPr>
        <p:spPr>
          <a:xfrm>
            <a:off x="553674" y="5269885"/>
            <a:ext cx="3414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Тел. +7 (499) 956-04-23</a:t>
            </a:r>
          </a:p>
          <a:p>
            <a:r>
              <a:rPr lang="en-US" sz="1200" dirty="0" smtClean="0"/>
              <a:t>http</a:t>
            </a:r>
            <a:r>
              <a:rPr lang="en-US" sz="1200" dirty="0"/>
              <a:t>://nasdobr.ru </a:t>
            </a:r>
            <a:endParaRPr lang="ru-RU" sz="1200" dirty="0"/>
          </a:p>
          <a:p>
            <a:r>
              <a:rPr lang="en-US" sz="1200" dirty="0"/>
              <a:t>e-mail: </a:t>
            </a:r>
            <a:r>
              <a:rPr lang="en-US" sz="1200" dirty="0">
                <a:highlight>
                  <a:srgbClr val="000080"/>
                </a:highlight>
                <a:hlinkClick r:id="rId5"/>
              </a:rPr>
              <a:t>office@nasdobr.ru</a:t>
            </a:r>
            <a:r>
              <a:rPr lang="ru-RU" sz="1200" dirty="0">
                <a:highlight>
                  <a:srgbClr val="000080"/>
                </a:highlight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565CC2-122F-40BB-8EBC-8928B5275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507" y="609600"/>
            <a:ext cx="9282223" cy="5227674"/>
          </a:xfrm>
          <a:ln>
            <a:solidFill>
              <a:srgbClr val="990033"/>
            </a:solidFill>
          </a:ln>
        </p:spPr>
        <p:txBody>
          <a:bodyPr/>
          <a:lstStyle/>
          <a:p>
            <a:r>
              <a:rPr lang="ru-RU" sz="5400" b="1" dirty="0">
                <a:solidFill>
                  <a:srgbClr val="920000"/>
                </a:solidFill>
              </a:rPr>
              <a:t>РАНХиГС – это головной управленческий </a:t>
            </a:r>
            <a:br>
              <a:rPr lang="ru-RU" sz="5400" b="1" dirty="0">
                <a:solidFill>
                  <a:srgbClr val="920000"/>
                </a:solidFill>
              </a:rPr>
            </a:br>
            <a:r>
              <a:rPr lang="ru-RU" sz="5400" b="1" dirty="0">
                <a:solidFill>
                  <a:srgbClr val="920000"/>
                </a:solidFill>
              </a:rPr>
              <a:t>университет России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4ECB96A-1243-4D11-BECA-358A4143F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3BCCF-00E1-43E0-A013-7B74FDB6F76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101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/>
          <p:cNvSpPr/>
          <p:nvPr/>
        </p:nvSpPr>
        <p:spPr>
          <a:xfrm>
            <a:off x="1331319" y="3900189"/>
            <a:ext cx="2549865" cy="2415010"/>
          </a:xfrm>
          <a:prstGeom prst="ellipse">
            <a:avLst/>
          </a:prstGeom>
          <a:solidFill>
            <a:srgbClr val="F0672D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651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4593" tIns="47296" rIns="94593" bIns="47296" rtlCol="0" anchor="ctr"/>
          <a:lstStyle/>
          <a:p>
            <a:pPr algn="ctr"/>
            <a:r>
              <a:rPr lang="en-US" sz="1814" dirty="0"/>
              <a:t>National Business School</a:t>
            </a:r>
            <a:endParaRPr lang="ru-RU" sz="1814" dirty="0"/>
          </a:p>
        </p:txBody>
      </p:sp>
      <p:sp>
        <p:nvSpPr>
          <p:cNvPr id="15" name="Овал 14"/>
          <p:cNvSpPr/>
          <p:nvPr/>
        </p:nvSpPr>
        <p:spPr>
          <a:xfrm>
            <a:off x="1331319" y="1166170"/>
            <a:ext cx="2544683" cy="2420000"/>
          </a:xfrm>
          <a:prstGeom prst="ellipse">
            <a:avLst/>
          </a:prstGeom>
          <a:solidFill>
            <a:srgbClr val="AE0010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651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4593" tIns="47296" rIns="94593" bIns="47296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14" dirty="0"/>
              <a:t>University</a:t>
            </a:r>
            <a:endParaRPr lang="ru-RU" sz="1814" dirty="0"/>
          </a:p>
        </p:txBody>
      </p:sp>
      <p:sp>
        <p:nvSpPr>
          <p:cNvPr id="22" name="Овал 21"/>
          <p:cNvSpPr/>
          <p:nvPr/>
        </p:nvSpPr>
        <p:spPr>
          <a:xfrm>
            <a:off x="5844531" y="1192832"/>
            <a:ext cx="2591184" cy="2428715"/>
          </a:xfrm>
          <a:prstGeom prst="ellipse">
            <a:avLst/>
          </a:prstGeom>
          <a:solidFill>
            <a:srgbClr val="F0672D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651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4593" tIns="47296" rIns="94593" bIns="47296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14" dirty="0"/>
              <a:t>National School of Public Administration</a:t>
            </a:r>
          </a:p>
        </p:txBody>
      </p:sp>
      <p:pic>
        <p:nvPicPr>
          <p:cNvPr id="23" name="Изображение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614" y="3225149"/>
            <a:ext cx="2553306" cy="838047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6070344" y="3917679"/>
            <a:ext cx="2480767" cy="2415010"/>
          </a:xfrm>
          <a:prstGeom prst="ellipse">
            <a:avLst/>
          </a:prstGeom>
          <a:solidFill>
            <a:srgbClr val="800000"/>
          </a:solidFill>
          <a:ln/>
          <a:effectLst/>
          <a:scene3d>
            <a:camera prst="orthographicFront">
              <a:rot lat="0" lon="0" rev="0"/>
            </a:camera>
            <a:lightRig rig="contrasting" dir="t"/>
          </a:scene3d>
          <a:sp3d prstMaterial="dkEdge">
            <a:bevelT w="1651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4593" tIns="47296" rIns="94593" bIns="47296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14" dirty="0"/>
              <a:t>Expert </a:t>
            </a:r>
          </a:p>
          <a:p>
            <a:pPr algn="ctr"/>
            <a:r>
              <a:rPr lang="en-US" sz="1814" dirty="0"/>
              <a:t>Consulting and Research Center</a:t>
            </a:r>
            <a:endParaRPr lang="ru-RU" sz="1814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086293" y="6377939"/>
            <a:ext cx="2230261" cy="342900"/>
          </a:xfrm>
          <a:prstGeom prst="rect">
            <a:avLst/>
          </a:prstGeom>
        </p:spPr>
        <p:txBody>
          <a:bodyPr/>
          <a:lstStyle/>
          <a:p>
            <a:pPr algn="r"/>
            <a:fld id="{B6F15528-21DE-4FAA-801E-634DDDAF4B2B}" type="slidenum">
              <a:rPr lang="ru-RU" sz="1400">
                <a:solidFill>
                  <a:schemeClr val="bg2">
                    <a:lumMod val="75000"/>
                  </a:schemeClr>
                </a:solidFill>
              </a:rPr>
              <a:pPr algn="r"/>
              <a:t>4</a:t>
            </a:fld>
            <a:endParaRPr lang="ru-RU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16384" y="6629218"/>
            <a:ext cx="313900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800" b="1" dirty="0">
                <a:solidFill>
                  <a:srgbClr val="2D2DB9">
                    <a:lumMod val="75000"/>
                  </a:srgb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Сергей Павлович Мясоедов – Введение в специальность</a:t>
            </a:r>
            <a:endParaRPr lang="ru-RU" sz="800" b="1" dirty="0">
              <a:solidFill>
                <a:srgbClr val="2D2DB9">
                  <a:lumMod val="75000"/>
                </a:srgbClr>
              </a:solidFill>
              <a:ea typeface="ＭＳ Ｐゴシック" pitchFamily="34" charset="-128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33" y="185893"/>
            <a:ext cx="1326571" cy="41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29857" y="135323"/>
            <a:ext cx="2411716" cy="46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0" y="278525"/>
            <a:ext cx="581890" cy="84314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 dirty="0"/>
          </a:p>
        </p:txBody>
      </p:sp>
    </p:spTree>
    <p:extLst>
      <p:ext uri="{BB962C8B-B14F-4D97-AF65-F5344CB8AC3E}">
        <p14:creationId xmlns:p14="http://schemas.microsoft.com/office/powerpoint/2010/main" val="3413247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" y="463137"/>
            <a:ext cx="581890" cy="84314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 dirty="0"/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581891" y="1779230"/>
            <a:ext cx="9150315" cy="408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82296" eaLnBrk="1" fontAlgn="auto" hangingPunct="1">
              <a:spcAft>
                <a:spcPts val="0"/>
              </a:spcAft>
              <a:defRPr/>
            </a:pPr>
            <a:endParaRPr lang="ru-RU" sz="2000" b="1" u="sng" dirty="0">
              <a:latin typeface="Arial Narrow" pitchFamily="34" charset="0"/>
            </a:endParaRPr>
          </a:p>
          <a:p>
            <a:pPr marL="82296" eaLnBrk="1" fontAlgn="auto" hangingPunct="1">
              <a:spcAft>
                <a:spcPts val="0"/>
              </a:spcAft>
              <a:defRPr/>
            </a:pPr>
            <a:r>
              <a:rPr lang="ru-RU" sz="2000" b="1" u="sng" dirty="0">
                <a:solidFill>
                  <a:srgbClr val="C00000"/>
                </a:solidFill>
                <a:latin typeface="Arial Narrow" pitchFamily="34" charset="0"/>
              </a:rPr>
              <a:t>Или - какие цели и задачи я ставлю?</a:t>
            </a:r>
          </a:p>
          <a:p>
            <a:pPr marL="82296" algn="just" eaLnBrk="1" fontAlgn="auto" hangingPunct="1">
              <a:spcAft>
                <a:spcPts val="0"/>
              </a:spcAft>
              <a:defRPr/>
            </a:pPr>
            <a:endParaRPr lang="ru-RU" sz="1000" dirty="0">
              <a:solidFill>
                <a:srgbClr val="C00000"/>
              </a:solidFill>
            </a:endParaRPr>
          </a:p>
          <a:p>
            <a:pPr marL="425196" indent="-342900" algn="l" fontAlgn="auto">
              <a:lnSpc>
                <a:spcPct val="120000"/>
              </a:lnSpc>
              <a:spcAft>
                <a:spcPts val="0"/>
              </a:spcAft>
              <a:buClr>
                <a:srgbClr val="990033"/>
              </a:buClr>
              <a:buSzPct val="65000"/>
              <a:buFont typeface="Wingdings 2" pitchFamily="18" charset="2"/>
              <a:buChar char=""/>
              <a:defRPr/>
            </a:pPr>
            <a:r>
              <a:rPr lang="ru-RU" sz="14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Я буду рассказывать, спрашивать, иногда чуть провоцировать. </a:t>
            </a:r>
          </a:p>
          <a:p>
            <a:pPr marL="425196" indent="-342900" algn="l" fontAlgn="auto">
              <a:lnSpc>
                <a:spcPct val="120000"/>
              </a:lnSpc>
              <a:spcAft>
                <a:spcPts val="0"/>
              </a:spcAft>
              <a:buClr>
                <a:srgbClr val="990033"/>
              </a:buClr>
              <a:buSzPct val="65000"/>
              <a:buFont typeface="Wingdings 2" pitchFamily="18" charset="2"/>
              <a:buChar char=""/>
              <a:defRPr/>
            </a:pPr>
            <a:endParaRPr lang="ru-RU" sz="100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marL="425196" indent="-342900" algn="l" fontAlgn="auto">
              <a:lnSpc>
                <a:spcPct val="120000"/>
              </a:lnSpc>
              <a:spcAft>
                <a:spcPts val="0"/>
              </a:spcAft>
              <a:buClr>
                <a:srgbClr val="990033"/>
              </a:buClr>
              <a:buSzPct val="65000"/>
              <a:buFont typeface="Wingdings 2" pitchFamily="18" charset="2"/>
              <a:buChar char=""/>
              <a:defRPr/>
            </a:pPr>
            <a:r>
              <a:rPr lang="ru-RU" sz="14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Я хочу обсудить, кто такой предприниматель? Какие черты характера он должен иметь? Какие знания и навыки ему нужны? </a:t>
            </a:r>
          </a:p>
          <a:p>
            <a:pPr marL="82296" algn="l" fontAlgn="auto">
              <a:lnSpc>
                <a:spcPct val="120000"/>
              </a:lnSpc>
              <a:spcAft>
                <a:spcPts val="0"/>
              </a:spcAft>
              <a:buClr>
                <a:srgbClr val="990033"/>
              </a:buClr>
              <a:buSzPct val="65000"/>
              <a:defRPr/>
            </a:pPr>
            <a:r>
              <a:rPr lang="ru-RU" sz="10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marL="425196" indent="-342900" algn="l" fontAlgn="auto">
              <a:lnSpc>
                <a:spcPct val="120000"/>
              </a:lnSpc>
              <a:spcAft>
                <a:spcPts val="0"/>
              </a:spcAft>
              <a:buClr>
                <a:srgbClr val="990033"/>
              </a:buClr>
              <a:buSzPct val="65000"/>
              <a:buFont typeface="Wingdings 2" pitchFamily="18" charset="2"/>
              <a:buChar char=""/>
              <a:defRPr/>
            </a:pPr>
            <a:r>
              <a:rPr lang="ru-RU" sz="16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Как соотносятся успех и удача? </a:t>
            </a:r>
          </a:p>
          <a:p>
            <a:pPr marL="425196" indent="-342900" algn="l" fontAlgn="auto">
              <a:lnSpc>
                <a:spcPct val="120000"/>
              </a:lnSpc>
              <a:spcAft>
                <a:spcPts val="0"/>
              </a:spcAft>
              <a:buClr>
                <a:srgbClr val="990033"/>
              </a:buClr>
              <a:buSzPct val="65000"/>
              <a:buFont typeface="Wingdings 2" pitchFamily="18" charset="2"/>
              <a:buChar char=""/>
              <a:defRPr/>
            </a:pPr>
            <a:r>
              <a:rPr lang="ru-RU" sz="16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Почему предпринимателю нужен эмоциональный интеллект? </a:t>
            </a:r>
          </a:p>
          <a:p>
            <a:pPr marL="82296" fontAlgn="auto">
              <a:lnSpc>
                <a:spcPct val="120000"/>
              </a:lnSpc>
              <a:spcAft>
                <a:spcPts val="0"/>
              </a:spcAft>
              <a:buClr>
                <a:srgbClr val="990033"/>
              </a:buClr>
              <a:buSzPct val="65000"/>
              <a:defRPr/>
            </a:pPr>
            <a:r>
              <a:rPr lang="ru-RU" sz="16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-------------------------------------</a:t>
            </a:r>
          </a:p>
          <a:p>
            <a:pPr marL="425196" indent="-342900" algn="l" fontAlgn="auto">
              <a:lnSpc>
                <a:spcPct val="120000"/>
              </a:lnSpc>
              <a:spcAft>
                <a:spcPts val="0"/>
              </a:spcAft>
              <a:buClr>
                <a:srgbClr val="990033"/>
              </a:buClr>
              <a:buSzPct val="65000"/>
              <a:buFont typeface="Wingdings 2" pitchFamily="18" charset="2"/>
              <a:buChar char=""/>
              <a:defRPr/>
            </a:pPr>
            <a:endParaRPr lang="ru-RU" sz="100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marL="425196" indent="-342900" algn="l" fontAlgn="auto">
              <a:lnSpc>
                <a:spcPct val="120000"/>
              </a:lnSpc>
              <a:spcAft>
                <a:spcPts val="0"/>
              </a:spcAft>
              <a:buClr>
                <a:srgbClr val="990033"/>
              </a:buClr>
              <a:buSzPct val="65000"/>
              <a:buFont typeface="Wingdings 2" pitchFamily="18" charset="2"/>
              <a:buChar char=""/>
              <a:defRPr/>
            </a:pPr>
            <a:r>
              <a:rPr lang="ru-RU" sz="14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Познакомить с УПРАВЛЕНЧЕСКИМ БИЗНЕС ОБРЗОВАНИЕМ. </a:t>
            </a:r>
          </a:p>
          <a:p>
            <a:pPr marL="82296" algn="l" fontAlgn="auto">
              <a:lnSpc>
                <a:spcPct val="120000"/>
              </a:lnSpc>
              <a:spcAft>
                <a:spcPts val="0"/>
              </a:spcAft>
              <a:buClr>
                <a:srgbClr val="990033"/>
              </a:buClr>
              <a:buSzPct val="65000"/>
              <a:defRPr/>
            </a:pPr>
            <a:endParaRPr lang="ru-RU" sz="140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marL="82296" fontAlgn="auto">
              <a:lnSpc>
                <a:spcPct val="120000"/>
              </a:lnSpc>
              <a:spcAft>
                <a:spcPts val="0"/>
              </a:spcAft>
              <a:buClr>
                <a:srgbClr val="990033"/>
              </a:buClr>
              <a:buSzPct val="65000"/>
              <a:defRPr/>
            </a:pPr>
            <a:r>
              <a:rPr lang="ru-RU" sz="1400" dirty="0">
                <a:solidFill>
                  <a:srgbClr val="C00000"/>
                </a:solidFill>
                <a:highlight>
                  <a:srgbClr val="FFFF00"/>
                </a:highlight>
                <a:latin typeface="Tahoma" pitchFamily="34" charset="0"/>
                <a:cs typeface="Tahoma" pitchFamily="34" charset="0"/>
              </a:rPr>
              <a:t>Чем образование по менеджменту (управлению) отличается от экономического образования?</a:t>
            </a:r>
            <a:endParaRPr lang="ru-RU" sz="1000" dirty="0">
              <a:highlight>
                <a:srgbClr val="FFFF00"/>
              </a:highlight>
              <a:latin typeface="Tahoma" pitchFamily="34" charset="0"/>
              <a:cs typeface="Tahoma" pitchFamily="34" charset="0"/>
            </a:endParaRPr>
          </a:p>
          <a:p>
            <a:pPr marL="82296" algn="l" fontAlgn="auto">
              <a:lnSpc>
                <a:spcPct val="120000"/>
              </a:lnSpc>
              <a:spcAft>
                <a:spcPts val="0"/>
              </a:spcAft>
              <a:buClr>
                <a:srgbClr val="990033"/>
              </a:buClr>
              <a:buSzPct val="65000"/>
              <a:defRPr/>
            </a:pP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>
                <a:solidFill>
                  <a:schemeClr val="bg2">
                    <a:lumMod val="75000"/>
                  </a:schemeClr>
                </a:solidFill>
              </a:rPr>
              <a:pPr/>
              <a:t>5</a:t>
            </a:fld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20" y="431426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4621" y="260548"/>
            <a:ext cx="2411716" cy="46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600847" y="901874"/>
            <a:ext cx="9150315" cy="526093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65760" indent="-283464"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О чем?</a:t>
            </a:r>
            <a:endParaRPr lang="en-US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80391" y="6642100"/>
            <a:ext cx="757237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8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	</a:t>
            </a:r>
            <a:r>
              <a:rPr lang="ru-RU" sz="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Сергей Павлович Мясоедов – Введение в специальность </a:t>
            </a:r>
            <a:endParaRPr lang="ru-RU" sz="800" b="1" dirty="0">
              <a:solidFill>
                <a:schemeClr val="accent6">
                  <a:lumMod val="75000"/>
                </a:schemeClr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2874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565CC2-122F-40BB-8EBC-8928B5275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507" y="609600"/>
            <a:ext cx="9282223" cy="5227674"/>
          </a:xfrm>
          <a:ln>
            <a:solidFill>
              <a:srgbClr val="990033"/>
            </a:solidFill>
          </a:ln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b="1" u="sng" dirty="0">
                <a:solidFill>
                  <a:srgbClr val="920000"/>
                </a:solidFill>
              </a:rPr>
              <a:t>Лозунг бизнес школы РАНХиГС</a:t>
            </a:r>
            <a:r>
              <a:rPr lang="ru-RU" sz="4000" b="1" dirty="0">
                <a:solidFill>
                  <a:srgbClr val="920000"/>
                </a:solidFill>
              </a:rPr>
              <a:t>:</a:t>
            </a:r>
            <a:br>
              <a:rPr lang="ru-RU" sz="4000" b="1" dirty="0">
                <a:solidFill>
                  <a:srgbClr val="920000"/>
                </a:solidFill>
              </a:rPr>
            </a:br>
            <a:r>
              <a:rPr lang="ru-RU" sz="4000" b="1" dirty="0">
                <a:solidFill>
                  <a:srgbClr val="920000"/>
                </a:solidFill>
              </a:rPr>
              <a:t/>
            </a:r>
            <a:br>
              <a:rPr lang="ru-RU" sz="4000" b="1" dirty="0">
                <a:solidFill>
                  <a:srgbClr val="920000"/>
                </a:solidFill>
              </a:rPr>
            </a:br>
            <a:r>
              <a:rPr lang="ru-RU" sz="4000" b="1" dirty="0">
                <a:solidFill>
                  <a:srgbClr val="920000"/>
                </a:solidFill>
              </a:rPr>
              <a:t>«Мы учим УМНЫХ   </a:t>
            </a:r>
            <a:br>
              <a:rPr lang="ru-RU" sz="4000" b="1" dirty="0">
                <a:solidFill>
                  <a:srgbClr val="920000"/>
                </a:solidFill>
              </a:rPr>
            </a:br>
            <a:r>
              <a:rPr lang="ru-RU" sz="4000" b="1" dirty="0">
                <a:solidFill>
                  <a:srgbClr val="920000"/>
                </a:solidFill>
              </a:rPr>
              <a:t>НЕ БЫТЬ БЕДНЫМИ»</a:t>
            </a:r>
            <a:br>
              <a:rPr lang="ru-RU" sz="4000" b="1" dirty="0">
                <a:solidFill>
                  <a:srgbClr val="920000"/>
                </a:solidFill>
              </a:rPr>
            </a:br>
            <a:r>
              <a:rPr lang="ru-RU" sz="4000" b="1" dirty="0">
                <a:solidFill>
                  <a:srgbClr val="920000"/>
                </a:solidFill>
              </a:rPr>
              <a:t/>
            </a:r>
            <a:br>
              <a:rPr lang="ru-RU" sz="4000" b="1" dirty="0">
                <a:solidFill>
                  <a:srgbClr val="920000"/>
                </a:solidFill>
              </a:rPr>
            </a:br>
            <a:r>
              <a:rPr lang="ru-RU" sz="3200" b="1" dirty="0">
                <a:solidFill>
                  <a:srgbClr val="920000"/>
                </a:solidFill>
              </a:rPr>
              <a:t>====================</a:t>
            </a:r>
            <a:r>
              <a:rPr lang="ru-RU" sz="5400" b="1" dirty="0">
                <a:solidFill>
                  <a:srgbClr val="920000"/>
                </a:solidFill>
              </a:rPr>
              <a:t/>
            </a:r>
            <a:br>
              <a:rPr lang="ru-RU" sz="5400" b="1" dirty="0">
                <a:solidFill>
                  <a:srgbClr val="920000"/>
                </a:solidFill>
              </a:rPr>
            </a:br>
            <a:r>
              <a:rPr lang="ru-RU" sz="2000" b="1" i="1" dirty="0">
                <a:solidFill>
                  <a:srgbClr val="920000"/>
                </a:solidFill>
              </a:rPr>
              <a:t>Герой какого фильма сказал:    </a:t>
            </a:r>
            <a:r>
              <a:rPr lang="ru-RU" sz="2000" i="1" dirty="0">
                <a:solidFill>
                  <a:srgbClr val="920000"/>
                </a:solidFill>
              </a:rPr>
              <a:t>«Разруха   начинается   в головах»</a:t>
            </a:r>
            <a:br>
              <a:rPr lang="ru-RU" sz="2000" i="1" dirty="0">
                <a:solidFill>
                  <a:srgbClr val="920000"/>
                </a:solidFill>
              </a:rPr>
            </a:br>
            <a:r>
              <a:rPr lang="ru-RU" sz="2000" i="1" dirty="0">
                <a:solidFill>
                  <a:srgbClr val="920000"/>
                </a:solidFill>
              </a:rPr>
              <a:t/>
            </a:r>
            <a:br>
              <a:rPr lang="ru-RU" sz="2000" i="1" dirty="0">
                <a:solidFill>
                  <a:srgbClr val="920000"/>
                </a:solidFill>
              </a:rPr>
            </a:br>
            <a:r>
              <a:rPr lang="ru-RU" sz="2000" b="1" i="1" dirty="0">
                <a:solidFill>
                  <a:srgbClr val="920000"/>
                </a:solidFill>
              </a:rPr>
              <a:t>Какое продолжение у фразы: </a:t>
            </a:r>
            <a:r>
              <a:rPr lang="ru-RU" sz="2000" i="1" dirty="0">
                <a:solidFill>
                  <a:srgbClr val="920000"/>
                </a:solidFill>
              </a:rPr>
              <a:t>«Если ты такой умный, почему ты такой…?»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4ECB96A-1243-4D11-BECA-358A4143F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3BCCF-00E1-43E0-A013-7B74FDB6F76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965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" y="463137"/>
            <a:ext cx="581890" cy="84314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>
                <a:solidFill>
                  <a:schemeClr val="bg2">
                    <a:lumMod val="75000"/>
                  </a:schemeClr>
                </a:solidFill>
              </a:rPr>
              <a:pPr/>
              <a:t>7</a:t>
            </a:fld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20" y="431426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4621" y="260548"/>
            <a:ext cx="2411716" cy="46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926134" y="1178205"/>
            <a:ext cx="72050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3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ОГЛАВЛЕНИЕ</a:t>
            </a:r>
            <a:endParaRPr lang="ru-RU" sz="2800" dirty="0">
              <a:solidFill>
                <a:schemeClr val="bg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616450" y="989557"/>
            <a:ext cx="8887146" cy="964503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pPr marL="365760" indent="-283464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3">
                    <a:lumMod val="95000"/>
                  </a:schemeClr>
                </a:solidFill>
                <a:latin typeface="Tahoma" pitchFamily="34" charset="0"/>
                <a:cs typeface="Tahoma" pitchFamily="34" charset="0"/>
              </a:rPr>
              <a:t>1. Предпринимательство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18746" y="6642100"/>
            <a:ext cx="757237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8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	</a:t>
            </a:r>
            <a:r>
              <a:rPr lang="ru-RU" sz="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Сергей Павлович Мясоедов – Введение в специальность</a:t>
            </a:r>
            <a:endParaRPr lang="ru-RU" sz="800" b="1" dirty="0">
              <a:solidFill>
                <a:schemeClr val="accent6">
                  <a:lumMod val="75000"/>
                </a:schemeClr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6449" y="2149685"/>
            <a:ext cx="8834789" cy="417037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82296" lvl="0" algn="just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</a:pPr>
            <a:endParaRPr lang="ru-RU" sz="800" b="1" i="1" dirty="0"/>
          </a:p>
          <a:p>
            <a:pPr marL="368046" lvl="0" indent="-285750" algn="just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Arial" panose="020B0604020202020204" pitchFamily="34" charset="0"/>
              <a:buChar char="•"/>
            </a:pPr>
            <a:r>
              <a:rPr lang="ru-RU" b="1" i="1" dirty="0"/>
              <a:t>Предпринимательство – это самостоятельная, инициативная деятельность, осуществляемая на свой страх и риск. Она осуществляется в целях получения прибыли. </a:t>
            </a:r>
          </a:p>
          <a:p>
            <a:pPr marL="82296" lvl="0" algn="just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</a:pPr>
            <a:endParaRPr lang="ru-RU" sz="800" b="1" i="1" dirty="0"/>
          </a:p>
          <a:p>
            <a:pPr marL="425196" lvl="0" indent="-342900" algn="just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Arial" panose="020B0604020202020204" pitchFamily="34" charset="0"/>
              <a:buChar char="•"/>
            </a:pPr>
            <a:r>
              <a:rPr lang="ru-RU" dirty="0"/>
              <a:t> 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А как же «социальное предпринимательство»? Оно ведь направлено на помощь людям.</a:t>
            </a:r>
          </a:p>
          <a:p>
            <a:pPr marL="368046" lvl="0" indent="-285750" algn="just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Arial" panose="020B0604020202020204" pitchFamily="34" charset="0"/>
              <a:buChar char="•"/>
            </a:pPr>
            <a:endParaRPr lang="ru-RU" sz="800" dirty="0">
              <a:solidFill>
                <a:schemeClr val="tx2">
                  <a:lumMod val="95000"/>
                  <a:lumOff val="5000"/>
                </a:schemeClr>
              </a:solidFill>
              <a:latin typeface="+mn-lt"/>
            </a:endParaRPr>
          </a:p>
          <a:p>
            <a:pPr marL="368046" lvl="0" indent="-285750" algn="just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Я купил товар за 100 рублей, перевез в другой район, где магазин далеко. И перепродал за 150 рублей? Это предпринимательство? Или спекуляция?</a:t>
            </a:r>
            <a:endParaRPr lang="ru-RU" sz="1800" b="1" dirty="0">
              <a:solidFill>
                <a:schemeClr val="tx2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943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" y="463137"/>
            <a:ext cx="581890" cy="84314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>
                <a:solidFill>
                  <a:schemeClr val="bg2">
                    <a:lumMod val="75000"/>
                  </a:schemeClr>
                </a:solidFill>
              </a:rPr>
              <a:pPr/>
              <a:t>8</a:t>
            </a:fld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20" y="431426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4621" y="260548"/>
            <a:ext cx="2411716" cy="46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926134" y="1178205"/>
            <a:ext cx="72050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3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ОГЛАВЛЕНИЕ</a:t>
            </a:r>
            <a:endParaRPr lang="ru-RU" sz="2800" dirty="0">
              <a:solidFill>
                <a:schemeClr val="bg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616450" y="989557"/>
            <a:ext cx="8887146" cy="964503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pPr marL="365760" indent="-283464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3">
                    <a:lumMod val="95000"/>
                  </a:schemeClr>
                </a:solidFill>
                <a:latin typeface="Tahoma" pitchFamily="34" charset="0"/>
                <a:cs typeface="Tahoma" pitchFamily="34" charset="0"/>
              </a:rPr>
              <a:t>2. Предпринимательство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18746" y="6642100"/>
            <a:ext cx="757237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8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	</a:t>
            </a:r>
            <a:r>
              <a:rPr lang="ru-RU" sz="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Сергей Павлович Мясоедов – Введение в специальность</a:t>
            </a:r>
            <a:endParaRPr lang="ru-RU" sz="800" b="1" dirty="0">
              <a:solidFill>
                <a:schemeClr val="accent6">
                  <a:lumMod val="75000"/>
                </a:schemeClr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6450" y="2218236"/>
            <a:ext cx="8887145" cy="443198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368046" lvl="0" indent="-285750" algn="just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tx2">
                    <a:lumMod val="95000"/>
                    <a:lumOff val="5000"/>
                  </a:schemeClr>
                </a:solidFill>
                <a:latin typeface="Gill Sans MT"/>
              </a:rPr>
              <a:t>Предпринимательство – это интереснейший вид деятельности. Вы сами становитесь ХОЗЯИНОМ СВОЕЙ СУДЬБЫ.</a:t>
            </a:r>
          </a:p>
          <a:p>
            <a:pPr marL="368046" lvl="0" indent="-285750" algn="just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tx2">
                    <a:lumMod val="95000"/>
                    <a:lumOff val="5000"/>
                  </a:schemeClr>
                </a:solidFill>
                <a:latin typeface="Gill Sans MT"/>
              </a:rPr>
              <a:t>Но успешное предпринимательство требует профессиональных знаний и навыков:</a:t>
            </a:r>
          </a:p>
          <a:p>
            <a:pPr marL="82296" lvl="0" algn="just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</a:pPr>
            <a:r>
              <a:rPr lang="ru-RU" sz="1800" b="1" dirty="0">
                <a:solidFill>
                  <a:schemeClr val="tx2">
                    <a:lumMod val="95000"/>
                    <a:lumOff val="5000"/>
                  </a:schemeClr>
                </a:solidFill>
                <a:latin typeface="Gill Sans MT"/>
              </a:rPr>
              <a:t>	- оно сродни науки: </a:t>
            </a:r>
            <a:r>
              <a:rPr lang="ru-RU" sz="1800" dirty="0">
                <a:solidFill>
                  <a:schemeClr val="tx2">
                    <a:lumMod val="95000"/>
                    <a:lumOff val="5000"/>
                  </a:schemeClr>
                </a:solidFill>
                <a:latin typeface="Gill Sans MT"/>
              </a:rPr>
              <a:t>Вам надо найти СВОЮ РЫНОЧНУЮ НИШУ (то есть оценить </a:t>
            </a:r>
            <a:r>
              <a:rPr lang="ru-RU" sz="1800" b="1" dirty="0">
                <a:solidFill>
                  <a:srgbClr val="C00000"/>
                </a:solidFill>
                <a:latin typeface="Gill Sans MT"/>
              </a:rPr>
              <a:t>ЧТО НУЖНО ЛЮДЯМ </a:t>
            </a:r>
            <a:r>
              <a:rPr lang="ru-RU" sz="1800" dirty="0">
                <a:solidFill>
                  <a:schemeClr val="tx2">
                    <a:lumMod val="95000"/>
                    <a:lumOff val="5000"/>
                  </a:schemeClr>
                </a:solidFill>
                <a:latin typeface="Gill Sans MT"/>
              </a:rPr>
              <a:t>(= потребителям)? </a:t>
            </a:r>
          </a:p>
          <a:p>
            <a:pPr marL="82296" lvl="0" algn="just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</a:pPr>
            <a:r>
              <a:rPr lang="ru-RU" sz="1800" dirty="0">
                <a:solidFill>
                  <a:schemeClr val="tx2">
                    <a:lumMod val="95000"/>
                    <a:lumOff val="5000"/>
                  </a:schemeClr>
                </a:solidFill>
                <a:latin typeface="Gill Sans MT"/>
              </a:rPr>
              <a:t>	- и не просто «ЧТО НУЖНО». Нужно почти все. А ЗА ЧТО ЛЮДИ БУДУТ ГОТОВЫ ЗАПЛАТИТЬ ДЕНЬГИ. И ОЦЕНИТЬ, СКОЛЬКО ТАКИХ ЛЮДЕЙ</a:t>
            </a:r>
          </a:p>
          <a:p>
            <a:pPr marL="82296" lvl="0" algn="just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</a:pPr>
            <a:r>
              <a:rPr lang="ru-RU" sz="1800" dirty="0">
                <a:solidFill>
                  <a:schemeClr val="tx2">
                    <a:lumMod val="95000"/>
                    <a:lumOff val="5000"/>
                  </a:schemeClr>
                </a:solidFill>
                <a:latin typeface="Gill Sans MT"/>
              </a:rPr>
              <a:t>	- и сделать так, чтобы вы реально им помогли, сделали то, что им нужно</a:t>
            </a:r>
          </a:p>
          <a:p>
            <a:pPr marL="82296" lvl="0" algn="just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</a:pPr>
            <a:r>
              <a:rPr lang="ru-RU" sz="1800" dirty="0">
                <a:solidFill>
                  <a:schemeClr val="tx2">
                    <a:lumMod val="95000"/>
                    <a:lumOff val="5000"/>
                  </a:schemeClr>
                </a:solidFill>
                <a:latin typeface="Gill Sans MT"/>
              </a:rPr>
              <a:t>	- ПОЭТОМУ </a:t>
            </a:r>
            <a:r>
              <a:rPr lang="ru-RU" sz="1800" b="1" dirty="0">
                <a:solidFill>
                  <a:srgbClr val="C00000"/>
                </a:solidFill>
                <a:latin typeface="Gill Sans MT"/>
              </a:rPr>
              <a:t>ЦЕЛЬ ПРЕДПРИНИМАТЕЛЬСТВА – ЭТО НЕ ДЕНЬГИ</a:t>
            </a:r>
            <a:r>
              <a:rPr lang="ru-RU" sz="1800" dirty="0">
                <a:solidFill>
                  <a:schemeClr val="tx2">
                    <a:lumMod val="95000"/>
                    <a:lumOff val="5000"/>
                  </a:schemeClr>
                </a:solidFill>
                <a:latin typeface="Gill Sans MT"/>
              </a:rPr>
              <a:t>, </a:t>
            </a:r>
            <a:r>
              <a:rPr lang="ru-RU" sz="1800" b="1" dirty="0">
                <a:solidFill>
                  <a:srgbClr val="C00000"/>
                </a:solidFill>
                <a:latin typeface="Gill Sans MT"/>
              </a:rPr>
              <a:t>А ЛЮДИ С ИХ ПОТРЕБНОСТЯМИ</a:t>
            </a:r>
            <a:r>
              <a:rPr lang="ru-RU" sz="1800" dirty="0">
                <a:solidFill>
                  <a:schemeClr val="tx2">
                    <a:lumMod val="95000"/>
                    <a:lumOff val="5000"/>
                  </a:schemeClr>
                </a:solidFill>
                <a:latin typeface="Gill Sans MT"/>
              </a:rPr>
              <a:t>. Они должны рассказать друзьям, что Вы им помогли. Чтобы те тоже к Вам пришли!</a:t>
            </a:r>
          </a:p>
          <a:p>
            <a:pPr marL="82296" lvl="0" algn="just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</a:pPr>
            <a:r>
              <a:rPr lang="ru-RU" sz="1800" dirty="0">
                <a:solidFill>
                  <a:schemeClr val="tx2">
                    <a:lumMod val="95000"/>
                    <a:lumOff val="5000"/>
                  </a:schemeClr>
                </a:solidFill>
                <a:latin typeface="Gill Sans MT"/>
              </a:rPr>
              <a:t>	- Как говорит доктор Ицхак </a:t>
            </a:r>
            <a:r>
              <a:rPr lang="ru-RU" sz="18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Gill Sans MT"/>
              </a:rPr>
              <a:t>Адизес</a:t>
            </a:r>
            <a:r>
              <a:rPr lang="ru-RU" sz="1800" dirty="0">
                <a:solidFill>
                  <a:schemeClr val="tx2">
                    <a:lumMod val="95000"/>
                    <a:lumOff val="5000"/>
                  </a:schemeClr>
                </a:solidFill>
                <a:latin typeface="Gill Sans MT"/>
              </a:rPr>
              <a:t>: «Кто придет со слезами на Ваши похороны?»</a:t>
            </a:r>
            <a:endParaRPr lang="ru-RU" sz="1800" b="1" dirty="0">
              <a:solidFill>
                <a:schemeClr val="tx2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7150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" y="463137"/>
            <a:ext cx="581890" cy="84314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>
                <a:solidFill>
                  <a:schemeClr val="bg2">
                    <a:lumMod val="75000"/>
                  </a:schemeClr>
                </a:solidFill>
              </a:rPr>
              <a:pPr/>
              <a:t>9</a:t>
            </a:fld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20" y="431426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4621" y="260548"/>
            <a:ext cx="2411716" cy="46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926134" y="1178205"/>
            <a:ext cx="72050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3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ОГЛАВЛЕНИЕ</a:t>
            </a:r>
            <a:endParaRPr lang="ru-RU" sz="2800" dirty="0">
              <a:solidFill>
                <a:schemeClr val="bg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616450" y="989557"/>
            <a:ext cx="8887146" cy="766091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pPr marL="365760" indent="-283464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3">
                    <a:lumMod val="95000"/>
                  </a:schemeClr>
                </a:solidFill>
                <a:latin typeface="Tahoma" pitchFamily="34" charset="0"/>
                <a:cs typeface="Tahoma" pitchFamily="34" charset="0"/>
              </a:rPr>
              <a:t>3. Предпринимательство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18746" y="6642100"/>
            <a:ext cx="757237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8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	</a:t>
            </a:r>
            <a:r>
              <a:rPr lang="ru-RU" sz="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Сергей Павлович Мясоедов – Введение в специальность</a:t>
            </a:r>
            <a:endParaRPr lang="ru-RU" sz="800" b="1" dirty="0">
              <a:solidFill>
                <a:schemeClr val="accent6">
                  <a:lumMod val="75000"/>
                </a:schemeClr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6450" y="1944296"/>
            <a:ext cx="8887146" cy="447814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82296" lvl="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</a:pPr>
            <a:r>
              <a:rPr lang="ru-RU" b="1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Какими качествами и знаниями надо обладать?</a:t>
            </a:r>
          </a:p>
          <a:p>
            <a:pPr marL="368046" lvl="0" indent="-285750" algn="l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Любить свое дело и своих клиентов</a:t>
            </a:r>
          </a:p>
          <a:p>
            <a:pPr marL="368046" lvl="0" indent="-285750" algn="l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Уметь считать деньги/бюджет (расходы на зарплату, аренду, электричество, налоги, зарплату</a:t>
            </a:r>
          </a:p>
          <a:p>
            <a:pPr marL="368046" lvl="0" indent="-285750" algn="l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Гордиться тем, что ВЫ ПРЕДПРИНИМАТЕЛЬ и создаете рабочие места</a:t>
            </a:r>
          </a:p>
          <a:p>
            <a:pPr marL="368046" lvl="0" indent="-285750" algn="l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Уметь понять потребителя и сделать то, что ЕМУ НУЖНО </a:t>
            </a:r>
          </a:p>
          <a:p>
            <a:pPr marL="82296" lvl="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</a:pPr>
            <a:r>
              <a:rPr lang="ru-RU" sz="1800" b="1" dirty="0">
                <a:solidFill>
                  <a:srgbClr val="C00000"/>
                </a:solidFill>
                <a:highlight>
                  <a:srgbClr val="FFFF00"/>
                </a:highlight>
                <a:latin typeface="+mn-lt"/>
              </a:rPr>
              <a:t>МАРКЕТИНГ – это не продажа, это изучение спроса и подстройка производства под то, что нужно людям!</a:t>
            </a:r>
          </a:p>
          <a:p>
            <a:pPr marL="368046" lvl="0" indent="-285750" algn="l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Уметь быстро вставать (</a:t>
            </a:r>
            <a:r>
              <a:rPr lang="ru-RU" sz="1800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Адизес</a:t>
            </a:r>
            <a:r>
              <a:rPr lang="ru-RU" sz="1800" b="1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)</a:t>
            </a:r>
          </a:p>
          <a:p>
            <a:pPr marL="368046" lvl="0" indent="-285750" algn="l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Не бояться «сна младенца» (</a:t>
            </a:r>
            <a:r>
              <a:rPr lang="ru-RU" sz="1800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Адизес</a:t>
            </a:r>
            <a:r>
              <a:rPr lang="ru-RU" sz="1800" b="1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)</a:t>
            </a:r>
          </a:p>
          <a:p>
            <a:pPr marL="368046" lvl="0" indent="-285750" algn="l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Не надеяться на «доброго руководителя и государство»: </a:t>
            </a:r>
            <a:r>
              <a:rPr lang="ru-RU" sz="1800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Адизес</a:t>
            </a:r>
            <a:r>
              <a:rPr lang="ru-RU" sz="1800" b="1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 и морские звезды на песке…</a:t>
            </a:r>
          </a:p>
          <a:p>
            <a:pPr marL="82296" lvl="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</a:pPr>
            <a:r>
              <a:rPr lang="ru-RU" sz="1800" b="1" dirty="0">
                <a:solidFill>
                  <a:srgbClr val="C00000"/>
                </a:solidFill>
                <a:highlight>
                  <a:srgbClr val="FFFF00"/>
                </a:highlight>
                <a:latin typeface="+mn-lt"/>
              </a:rPr>
              <a:t>БЫТЬ ОПТИМИСТОМ И ЖИЗНЕЛЮБОМ!!!</a:t>
            </a:r>
          </a:p>
        </p:txBody>
      </p:sp>
    </p:spTree>
    <p:extLst>
      <p:ext uri="{BB962C8B-B14F-4D97-AF65-F5344CB8AC3E}">
        <p14:creationId xmlns:p14="http://schemas.microsoft.com/office/powerpoint/2010/main" val="3141998730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9186</TotalTime>
  <Words>1385</Words>
  <Application>Microsoft Office PowerPoint</Application>
  <PresentationFormat>Лист A4 (210x297 мм)</PresentationFormat>
  <Paragraphs>194</Paragraphs>
  <Slides>21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3" baseType="lpstr">
      <vt:lpstr>ＭＳ Ｐゴシック</vt:lpstr>
      <vt:lpstr>Arial</vt:lpstr>
      <vt:lpstr>Arial Narrow</vt:lpstr>
      <vt:lpstr>Calibri</vt:lpstr>
      <vt:lpstr>Corbel</vt:lpstr>
      <vt:lpstr>Frutiger 55 Roman</vt:lpstr>
      <vt:lpstr>Gill Sans MT</vt:lpstr>
      <vt:lpstr>Tahoma</vt:lpstr>
      <vt:lpstr>Times New Roman</vt:lpstr>
      <vt:lpstr>Wingdings</vt:lpstr>
      <vt:lpstr>Wingdings 2</vt:lpstr>
      <vt:lpstr>Оформление по умолчанию</vt:lpstr>
      <vt:lpstr>Презентация PowerPoint</vt:lpstr>
      <vt:lpstr>Презентация PowerPoint</vt:lpstr>
      <vt:lpstr>РАНХиГС – это головной управленческий  университет России</vt:lpstr>
      <vt:lpstr>Презентация PowerPoint</vt:lpstr>
      <vt:lpstr>Презентация PowerPoint</vt:lpstr>
      <vt:lpstr>Лозунг бизнес школы РАНХиГС:  «Мы учим УМНЫХ    НЕ БЫТЬ БЕДНЫМИ»  ==================== Герой какого фильма сказал:    «Разруха   начинается   в головах»  Какое продолжение у фразы: «Если ты такой умный, почему ты такой…?»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Vice-Rector Office</dc:creator>
  <cp:lastModifiedBy>Козелкин Юрий Викторович</cp:lastModifiedBy>
  <cp:revision>450</cp:revision>
  <cp:lastPrinted>2018-01-30T22:06:59Z</cp:lastPrinted>
  <dcterms:created xsi:type="dcterms:W3CDTF">2003-02-28T13:27:04Z</dcterms:created>
  <dcterms:modified xsi:type="dcterms:W3CDTF">2020-12-04T14:11:34Z</dcterms:modified>
</cp:coreProperties>
</file>