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9" r:id="rId1"/>
    <p:sldMasterId id="2147483771" r:id="rId2"/>
    <p:sldMasterId id="2147483808" r:id="rId3"/>
    <p:sldMasterId id="2147483822" r:id="rId4"/>
  </p:sldMasterIdLst>
  <p:notesMasterIdLst>
    <p:notesMasterId r:id="rId29"/>
  </p:notesMasterIdLst>
  <p:sldIdLst>
    <p:sldId id="348" r:id="rId5"/>
    <p:sldId id="310" r:id="rId6"/>
    <p:sldId id="311" r:id="rId7"/>
    <p:sldId id="332" r:id="rId8"/>
    <p:sldId id="312" r:id="rId9"/>
    <p:sldId id="343" r:id="rId10"/>
    <p:sldId id="349" r:id="rId11"/>
    <p:sldId id="313" r:id="rId12"/>
    <p:sldId id="314" r:id="rId13"/>
    <p:sldId id="315" r:id="rId14"/>
    <p:sldId id="317" r:id="rId15"/>
    <p:sldId id="318" r:id="rId16"/>
    <p:sldId id="319" r:id="rId17"/>
    <p:sldId id="323" r:id="rId18"/>
    <p:sldId id="325" r:id="rId19"/>
    <p:sldId id="327" r:id="rId20"/>
    <p:sldId id="329" r:id="rId21"/>
    <p:sldId id="328" r:id="rId22"/>
    <p:sldId id="333" r:id="rId23"/>
    <p:sldId id="334" r:id="rId24"/>
    <p:sldId id="344" r:id="rId25"/>
    <p:sldId id="346" r:id="rId26"/>
    <p:sldId id="347" r:id="rId27"/>
    <p:sldId id="345" r:id="rId28"/>
  </p:sldIdLst>
  <p:sldSz cx="24384000" cy="13716000"/>
  <p:notesSz cx="6858000" cy="9144000"/>
  <p:defaultTextStyle>
    <a:defPPr marL="0" marR="0" indent="0" algn="l" defTabSz="913428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06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369" algn="ctr" defTabSz="8206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6735" algn="ctr" defTabSz="8206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097" algn="ctr" defTabSz="8206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3428" algn="ctr" defTabSz="8206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1763" algn="ctr" defTabSz="8206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0101" algn="ctr" defTabSz="8206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598462" algn="ctr" defTabSz="8206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6829" algn="ctr" defTabSz="8206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66"/>
    <p:restoredTop sz="90549" autoAdjust="0"/>
  </p:normalViewPr>
  <p:slideViewPr>
    <p:cSldViewPr>
      <p:cViewPr varScale="1">
        <p:scale>
          <a:sx n="31" d="100"/>
          <a:sy n="31" d="100"/>
        </p:scale>
        <p:origin x="464" y="6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eduhseru-my.sharepoint.com/personal/kmanchikov_edu_hse_ru/Documents/&#1057;&#1090;&#1072;&#1090;%20&#1044;&#1086;&#1087;%2016.0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chi\Downloads\&#1048;&#1040;&#1052;%20&#1044;&#1054;&#1044;_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'Охват (2)'!$J$3:$J$87</c:f>
              <c:strCache>
                <c:ptCount val="85"/>
                <c:pt idx="0">
                  <c:v>Москва</c:v>
                </c:pt>
                <c:pt idx="1">
                  <c:v>Московская область</c:v>
                </c:pt>
                <c:pt idx="2">
                  <c:v>Тюменская область</c:v>
                </c:pt>
                <c:pt idx="3">
                  <c:v>Республика Тыва</c:v>
                </c:pt>
                <c:pt idx="4">
                  <c:v>Тамбовская область</c:v>
                </c:pt>
                <c:pt idx="5">
                  <c:v>Самарская область</c:v>
                </c:pt>
                <c:pt idx="6">
                  <c:v>Санкт-Петербург</c:v>
                </c:pt>
                <c:pt idx="7">
                  <c:v>Томская область</c:v>
                </c:pt>
                <c:pt idx="8">
                  <c:v>Псковская область</c:v>
                </c:pt>
                <c:pt idx="9">
                  <c:v>Нижегородская область</c:v>
                </c:pt>
                <c:pt idx="10">
                  <c:v>Ненецкий автономный округ</c:v>
                </c:pt>
                <c:pt idx="11">
                  <c:v>Оренбургская область</c:v>
                </c:pt>
                <c:pt idx="12">
                  <c:v>Ивановская область</c:v>
                </c:pt>
                <c:pt idx="13">
                  <c:v>Ярославская область</c:v>
                </c:pt>
                <c:pt idx="14">
                  <c:v>Удмуртская Республика</c:v>
                </c:pt>
                <c:pt idx="15">
                  <c:v>Ханты-Мансийский автономный округ</c:v>
                </c:pt>
                <c:pt idx="16">
                  <c:v>Пермский край</c:v>
                </c:pt>
                <c:pt idx="17">
                  <c:v>Ямало-Ненецкий автономный округ</c:v>
                </c:pt>
                <c:pt idx="18">
                  <c:v>Воронежская область</c:v>
                </c:pt>
                <c:pt idx="19">
                  <c:v>Курганская область</c:v>
                </c:pt>
                <c:pt idx="20">
                  <c:v>Белгородская область</c:v>
                </c:pt>
                <c:pt idx="21">
                  <c:v>Тульская область</c:v>
                </c:pt>
                <c:pt idx="22">
                  <c:v>Камчатский край</c:v>
                </c:pt>
                <c:pt idx="23">
                  <c:v>Владимирская область</c:v>
                </c:pt>
                <c:pt idx="24">
                  <c:v>Чувашская Республика - Чувашия</c:v>
                </c:pt>
                <c:pt idx="25">
                  <c:v>Калининградская область</c:v>
                </c:pt>
                <c:pt idx="26">
                  <c:v>Хабаровский край</c:v>
                </c:pt>
                <c:pt idx="27">
                  <c:v>Краснодарский край</c:v>
                </c:pt>
                <c:pt idx="28">
                  <c:v>Ленинградская область</c:v>
                </c:pt>
                <c:pt idx="29">
                  <c:v>Архангельская область</c:v>
                </c:pt>
                <c:pt idx="30">
                  <c:v>Липецкая область</c:v>
                </c:pt>
                <c:pt idx="31">
                  <c:v>Пензенская область</c:v>
                </c:pt>
                <c:pt idx="32">
                  <c:v>Костромская область</c:v>
                </c:pt>
                <c:pt idx="33">
                  <c:v>Республика Крым</c:v>
                </c:pt>
                <c:pt idx="34">
                  <c:v>Курская область</c:v>
                </c:pt>
                <c:pt idx="35">
                  <c:v>Республика Башкортостан</c:v>
                </c:pt>
                <c:pt idx="36">
                  <c:v>Республика Марий Эл</c:v>
                </c:pt>
                <c:pt idx="37">
                  <c:v>Ростовская область</c:v>
                </c:pt>
                <c:pt idx="38">
                  <c:v>Красноярский край</c:v>
                </c:pt>
                <c:pt idx="39">
                  <c:v>Тверская область</c:v>
                </c:pt>
                <c:pt idx="40">
                  <c:v>Вологодская область</c:v>
                </c:pt>
                <c:pt idx="41">
                  <c:v>Калужская область</c:v>
                </c:pt>
                <c:pt idx="42">
                  <c:v>Республика Алтай</c:v>
                </c:pt>
                <c:pt idx="43">
                  <c:v>Челябинская область</c:v>
                </c:pt>
                <c:pt idx="44">
                  <c:v>Орловская область</c:v>
                </c:pt>
                <c:pt idx="45">
                  <c:v>Рязанская область</c:v>
                </c:pt>
                <c:pt idx="46">
                  <c:v>Республика Татарстан (Татарстан)</c:v>
                </c:pt>
                <c:pt idx="47">
                  <c:v>Республика Коми</c:v>
                </c:pt>
                <c:pt idx="48">
                  <c:v>Республика Мордовия</c:v>
                </c:pt>
                <c:pt idx="49">
                  <c:v>Мурманская область</c:v>
                </c:pt>
                <c:pt idx="50">
                  <c:v>Кировская область</c:v>
                </c:pt>
                <c:pt idx="51">
                  <c:v>Магаданская область</c:v>
                </c:pt>
                <c:pt idx="52">
                  <c:v>Республика Саха (Якутия)</c:v>
                </c:pt>
                <c:pt idx="53">
                  <c:v>Ульяновская область</c:v>
                </c:pt>
                <c:pt idx="54">
                  <c:v>Чукотский автономный округ</c:v>
                </c:pt>
                <c:pt idx="55">
                  <c:v>Ставропольский край</c:v>
                </c:pt>
                <c:pt idx="56">
                  <c:v>Новгородская область</c:v>
                </c:pt>
                <c:pt idx="57">
                  <c:v>Алтайский край</c:v>
                </c:pt>
                <c:pt idx="58">
                  <c:v>Республика Карелия</c:v>
                </c:pt>
                <c:pt idx="59">
                  <c:v>Смоленская область</c:v>
                </c:pt>
                <c:pt idx="60">
                  <c:v>Свердловская область</c:v>
                </c:pt>
                <c:pt idx="61">
                  <c:v>Волгоградская область</c:v>
                </c:pt>
                <c:pt idx="62">
                  <c:v>Омская область</c:v>
                </c:pt>
                <c:pt idx="63">
                  <c:v>Республика Хакасия</c:v>
                </c:pt>
                <c:pt idx="64">
                  <c:v>Брянская область</c:v>
                </c:pt>
                <c:pt idx="65">
                  <c:v>Астраханская область</c:v>
                </c:pt>
                <c:pt idx="66">
                  <c:v>Приморский край</c:v>
                </c:pt>
                <c:pt idx="67">
                  <c:v>Кемеровская область</c:v>
                </c:pt>
                <c:pt idx="68">
                  <c:v>Амурская область</c:v>
                </c:pt>
                <c:pt idx="69">
                  <c:v>Республика Бурятия</c:v>
                </c:pt>
                <c:pt idx="70">
                  <c:v>Иркутская область</c:v>
                </c:pt>
                <c:pt idx="71">
                  <c:v>Карачаево-Черкесская Республика</c:v>
                </c:pt>
                <c:pt idx="72">
                  <c:v>Новосибирская область</c:v>
                </c:pt>
                <c:pt idx="73">
                  <c:v>Саратовская область</c:v>
                </c:pt>
                <c:pt idx="74">
                  <c:v>Республика Северная Осетия - Алания</c:v>
                </c:pt>
                <c:pt idx="75">
                  <c:v>Кабардино-Балкарская Республика</c:v>
                </c:pt>
                <c:pt idx="76">
                  <c:v>Сахалинская область</c:v>
                </c:pt>
                <c:pt idx="77">
                  <c:v>Республика Дагестан</c:v>
                </c:pt>
                <c:pt idx="78">
                  <c:v>Республика Адыгея (Адыгея)</c:v>
                </c:pt>
                <c:pt idx="79">
                  <c:v>Еврейская автономная область</c:v>
                </c:pt>
                <c:pt idx="80">
                  <c:v>Забайкальский край</c:v>
                </c:pt>
                <c:pt idx="81">
                  <c:v>Республика Калмыкия</c:v>
                </c:pt>
                <c:pt idx="82">
                  <c:v>Республика Ингушетия</c:v>
                </c:pt>
                <c:pt idx="83">
                  <c:v>Чеченская Республика</c:v>
                </c:pt>
                <c:pt idx="84">
                  <c:v>Севастополь</c:v>
                </c:pt>
              </c:strCache>
            </c:strRef>
          </c:cat>
          <c:val>
            <c:numRef>
              <c:f>'Охват (2)'!$K$3:$K$87</c:f>
              <c:numCache>
                <c:formatCode>0.00</c:formatCode>
                <c:ptCount val="85"/>
                <c:pt idx="0">
                  <c:v>2.3525939572894217</c:v>
                </c:pt>
                <c:pt idx="1">
                  <c:v>1.6032607775133085</c:v>
                </c:pt>
                <c:pt idx="2">
                  <c:v>1.5985653910278779</c:v>
                </c:pt>
                <c:pt idx="3">
                  <c:v>1.547675151062688</c:v>
                </c:pt>
                <c:pt idx="4">
                  <c:v>1.5356105354894936</c:v>
                </c:pt>
                <c:pt idx="5">
                  <c:v>1.4922288839653337</c:v>
                </c:pt>
                <c:pt idx="6">
                  <c:v>1.3781151315179401</c:v>
                </c:pt>
                <c:pt idx="7">
                  <c:v>1.3779540861338622</c:v>
                </c:pt>
                <c:pt idx="8">
                  <c:v>1.3732718341919252</c:v>
                </c:pt>
                <c:pt idx="9">
                  <c:v>1.3688755623608149</c:v>
                </c:pt>
                <c:pt idx="10">
                  <c:v>1.3504181600955794</c:v>
                </c:pt>
                <c:pt idx="11">
                  <c:v>1.339393274948085</c:v>
                </c:pt>
                <c:pt idx="12">
                  <c:v>1.3230582155342758</c:v>
                </c:pt>
                <c:pt idx="13">
                  <c:v>1.3076274313425758</c:v>
                </c:pt>
                <c:pt idx="14">
                  <c:v>1.3020812401320512</c:v>
                </c:pt>
                <c:pt idx="15">
                  <c:v>1.297048773951494</c:v>
                </c:pt>
                <c:pt idx="16">
                  <c:v>1.2943779212323214</c:v>
                </c:pt>
                <c:pt idx="17">
                  <c:v>1.2940224257738471</c:v>
                </c:pt>
                <c:pt idx="18">
                  <c:v>1.2676777316975829</c:v>
                </c:pt>
                <c:pt idx="19">
                  <c:v>1.266512943156058</c:v>
                </c:pt>
                <c:pt idx="20">
                  <c:v>1.2604588655019384</c:v>
                </c:pt>
                <c:pt idx="21">
                  <c:v>1.2578981008035064</c:v>
                </c:pt>
                <c:pt idx="22">
                  <c:v>1.2559638802665569</c:v>
                </c:pt>
                <c:pt idx="23">
                  <c:v>1.2483585403080337</c:v>
                </c:pt>
                <c:pt idx="24">
                  <c:v>1.2363733747246803</c:v>
                </c:pt>
                <c:pt idx="25">
                  <c:v>1.2348203356438727</c:v>
                </c:pt>
                <c:pt idx="26">
                  <c:v>1.2302268804983796</c:v>
                </c:pt>
                <c:pt idx="27">
                  <c:v>1.2047646203625293</c:v>
                </c:pt>
                <c:pt idx="28">
                  <c:v>1.1932850403126429</c:v>
                </c:pt>
                <c:pt idx="29">
                  <c:v>1.1917481859098007</c:v>
                </c:pt>
                <c:pt idx="30">
                  <c:v>1.1521755891953018</c:v>
                </c:pt>
                <c:pt idx="31">
                  <c:v>1.1493061759275802</c:v>
                </c:pt>
                <c:pt idx="32">
                  <c:v>1.1391508171805931</c:v>
                </c:pt>
                <c:pt idx="33">
                  <c:v>1.1341162387824444</c:v>
                </c:pt>
                <c:pt idx="34">
                  <c:v>1.1289383108287001</c:v>
                </c:pt>
                <c:pt idx="35">
                  <c:v>1.1120478495272954</c:v>
                </c:pt>
                <c:pt idx="36">
                  <c:v>1.1112943036754213</c:v>
                </c:pt>
                <c:pt idx="37">
                  <c:v>1.1093260019760298</c:v>
                </c:pt>
                <c:pt idx="38">
                  <c:v>1.09522243516324</c:v>
                </c:pt>
                <c:pt idx="39">
                  <c:v>1.0881283712805259</c:v>
                </c:pt>
                <c:pt idx="40">
                  <c:v>1.0859307518164523</c:v>
                </c:pt>
                <c:pt idx="41">
                  <c:v>1.0786761258387585</c:v>
                </c:pt>
                <c:pt idx="42">
                  <c:v>1.0717221537196877</c:v>
                </c:pt>
                <c:pt idx="43">
                  <c:v>1.0681843695000715</c:v>
                </c:pt>
                <c:pt idx="44">
                  <c:v>1.0640486544141778</c:v>
                </c:pt>
                <c:pt idx="45">
                  <c:v>1.0636734279330258</c:v>
                </c:pt>
                <c:pt idx="46">
                  <c:v>1.0594455120554871</c:v>
                </c:pt>
                <c:pt idx="47">
                  <c:v>1.0487906806665621</c:v>
                </c:pt>
                <c:pt idx="48">
                  <c:v>1.0438630596709504</c:v>
                </c:pt>
                <c:pt idx="49">
                  <c:v>1.0422299403330662</c:v>
                </c:pt>
                <c:pt idx="50">
                  <c:v>1.0408121239780272</c:v>
                </c:pt>
                <c:pt idx="51">
                  <c:v>1.0397687861271676</c:v>
                </c:pt>
                <c:pt idx="52">
                  <c:v>1.0379026193426752</c:v>
                </c:pt>
                <c:pt idx="53">
                  <c:v>1.0332590606392487</c:v>
                </c:pt>
                <c:pt idx="54">
                  <c:v>1.0215030408340573</c:v>
                </c:pt>
                <c:pt idx="55">
                  <c:v>1.0214318042650621</c:v>
                </c:pt>
                <c:pt idx="56">
                  <c:v>1.0213720880530028</c:v>
                </c:pt>
                <c:pt idx="57">
                  <c:v>1.0175179566789847</c:v>
                </c:pt>
                <c:pt idx="58">
                  <c:v>1.0159690297604647</c:v>
                </c:pt>
                <c:pt idx="59">
                  <c:v>1.0006639201933882</c:v>
                </c:pt>
                <c:pt idx="60">
                  <c:v>0.99120028049881626</c:v>
                </c:pt>
                <c:pt idx="61">
                  <c:v>0.96727206293878665</c:v>
                </c:pt>
                <c:pt idx="62">
                  <c:v>0.96336264413042738</c:v>
                </c:pt>
                <c:pt idx="63">
                  <c:v>0.95586740761562916</c:v>
                </c:pt>
                <c:pt idx="64">
                  <c:v>0.90689588330789173</c:v>
                </c:pt>
                <c:pt idx="65">
                  <c:v>0.89318669260312233</c:v>
                </c:pt>
                <c:pt idx="66">
                  <c:v>0.88859981796116516</c:v>
                </c:pt>
                <c:pt idx="67">
                  <c:v>0.8808135625213831</c:v>
                </c:pt>
                <c:pt idx="68">
                  <c:v>0.85785038666543434</c:v>
                </c:pt>
                <c:pt idx="69">
                  <c:v>0.79351155443655086</c:v>
                </c:pt>
                <c:pt idx="70">
                  <c:v>0.78218896210469591</c:v>
                </c:pt>
                <c:pt idx="71">
                  <c:v>0.77996895595307769</c:v>
                </c:pt>
                <c:pt idx="72">
                  <c:v>0.76912650374326696</c:v>
                </c:pt>
                <c:pt idx="73">
                  <c:v>0.73280048750161586</c:v>
                </c:pt>
                <c:pt idx="74">
                  <c:v>0.72795721258697688</c:v>
                </c:pt>
                <c:pt idx="75">
                  <c:v>0.72236142516653434</c:v>
                </c:pt>
                <c:pt idx="76">
                  <c:v>0.69949678463204945</c:v>
                </c:pt>
                <c:pt idx="77">
                  <c:v>0.66079247984760237</c:v>
                </c:pt>
                <c:pt idx="78">
                  <c:v>0.64417324382776731</c:v>
                </c:pt>
                <c:pt idx="79">
                  <c:v>0.63779439669605986</c:v>
                </c:pt>
                <c:pt idx="80">
                  <c:v>0.60753496258002782</c:v>
                </c:pt>
                <c:pt idx="81">
                  <c:v>0.57923272816889848</c:v>
                </c:pt>
                <c:pt idx="82">
                  <c:v>0.56628784592695414</c:v>
                </c:pt>
                <c:pt idx="83">
                  <c:v>0.48985495332096779</c:v>
                </c:pt>
                <c:pt idx="84">
                  <c:v>0.44780425073423347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52-47D2-92A8-FC8F541336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797824"/>
        <c:axId val="269517952"/>
      </c:barChart>
      <c:catAx>
        <c:axId val="24679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517952"/>
        <c:crosses val="autoZero"/>
        <c:auto val="1"/>
        <c:lblAlgn val="ctr"/>
        <c:lblOffset val="100"/>
        <c:tickLblSkip val="1"/>
        <c:noMultiLvlLbl val="0"/>
      </c:catAx>
      <c:valAx>
        <c:axId val="26951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79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'рис. 8-9'!$C$8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8-9'!$B$9:$B$16</c:f>
              <c:strCache>
                <c:ptCount val="8"/>
                <c:pt idx="0">
                  <c:v>Технические</c:v>
                </c:pt>
                <c:pt idx="1">
                  <c:v>Естественнонаучные</c:v>
                </c:pt>
                <c:pt idx="2">
                  <c:v>Туристско-
краеведческие</c:v>
                </c:pt>
                <c:pt idx="3">
                  <c:v>Социально-
педагогические</c:v>
                </c:pt>
                <c:pt idx="4">
                  <c:v>Художественные
общеразвивающие</c:v>
                </c:pt>
                <c:pt idx="5">
                  <c:v>Художественные
предпрофессиональные</c:v>
                </c:pt>
                <c:pt idx="6">
                  <c:v>Физкультурные
общеразвивающие</c:v>
                </c:pt>
                <c:pt idx="7">
                  <c:v>Физкультурные
предпрофессиональные</c:v>
                </c:pt>
              </c:strCache>
            </c:strRef>
          </c:cat>
          <c:val>
            <c:numRef>
              <c:f>'рис. 8-9'!$C$9:$C$16</c:f>
              <c:numCache>
                <c:formatCode>0.0%</c:formatCode>
                <c:ptCount val="8"/>
                <c:pt idx="0">
                  <c:v>6.9876395943563846E-2</c:v>
                </c:pt>
                <c:pt idx="1">
                  <c:v>9.425691944442402E-2</c:v>
                </c:pt>
                <c:pt idx="2">
                  <c:v>3.9506681069265262E-2</c:v>
                </c:pt>
                <c:pt idx="3">
                  <c:v>0.21190472140505379</c:v>
                </c:pt>
                <c:pt idx="4">
                  <c:v>0.30903522727564975</c:v>
                </c:pt>
                <c:pt idx="5">
                  <c:v>3.0536023649234131E-2</c:v>
                </c:pt>
                <c:pt idx="6">
                  <c:v>0.18641661575359195</c:v>
                </c:pt>
                <c:pt idx="7">
                  <c:v>5.8467415459217284E-2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F-4CF7-8086-0D3A47DFF396}"/>
            </c:ext>
          </c:extLst>
        </c:ser>
        <c:ser>
          <c:idx val="1"/>
          <c:order val="1"/>
          <c:tx>
            <c:strRef>
              <c:f>'рис. 8-9'!$D$8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8-9'!$B$9:$B$16</c:f>
              <c:strCache>
                <c:ptCount val="8"/>
                <c:pt idx="0">
                  <c:v>Технические</c:v>
                </c:pt>
                <c:pt idx="1">
                  <c:v>Естественнонаучные</c:v>
                </c:pt>
                <c:pt idx="2">
                  <c:v>Туристско-
краеведческие</c:v>
                </c:pt>
                <c:pt idx="3">
                  <c:v>Социально-
педагогические</c:v>
                </c:pt>
                <c:pt idx="4">
                  <c:v>Художественные
общеразвивающие</c:v>
                </c:pt>
                <c:pt idx="5">
                  <c:v>Художественные
предпрофессиональные</c:v>
                </c:pt>
                <c:pt idx="6">
                  <c:v>Физкультурные
общеразвивающие</c:v>
                </c:pt>
                <c:pt idx="7">
                  <c:v>Физкультурные
предпрофессиональные</c:v>
                </c:pt>
              </c:strCache>
            </c:strRef>
          </c:cat>
          <c:val>
            <c:numRef>
              <c:f>'рис. 8-9'!$D$9:$D$16</c:f>
              <c:numCache>
                <c:formatCode>0.0%</c:formatCode>
                <c:ptCount val="8"/>
                <c:pt idx="0">
                  <c:v>7.5861473904569196E-2</c:v>
                </c:pt>
                <c:pt idx="1">
                  <c:v>0.10027466822690971</c:v>
                </c:pt>
                <c:pt idx="2">
                  <c:v>4.0882666551674593E-2</c:v>
                </c:pt>
                <c:pt idx="3">
                  <c:v>0.2219420793187547</c:v>
                </c:pt>
                <c:pt idx="4">
                  <c:v>0.29240128595935616</c:v>
                </c:pt>
                <c:pt idx="5">
                  <c:v>3.3949726397889665E-2</c:v>
                </c:pt>
                <c:pt idx="6">
                  <c:v>0.18783804448124758</c:v>
                </c:pt>
                <c:pt idx="7">
                  <c:v>4.6850055159598447E-2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9F-4CF7-8086-0D3A47DFF396}"/>
            </c:ext>
          </c:extLst>
        </c:ser>
        <c:ser>
          <c:idx val="2"/>
          <c:order val="2"/>
          <c:tx>
            <c:strRef>
              <c:f>'рис. 8-9'!$E$8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8-9'!$B$9:$B$16</c:f>
              <c:strCache>
                <c:ptCount val="8"/>
                <c:pt idx="0">
                  <c:v>Технические</c:v>
                </c:pt>
                <c:pt idx="1">
                  <c:v>Естественнонаучные</c:v>
                </c:pt>
                <c:pt idx="2">
                  <c:v>Туристско-
краеведческие</c:v>
                </c:pt>
                <c:pt idx="3">
                  <c:v>Социально-
педагогические</c:v>
                </c:pt>
                <c:pt idx="4">
                  <c:v>Художественные
общеразвивающие</c:v>
                </c:pt>
                <c:pt idx="5">
                  <c:v>Художественные
предпрофессиональные</c:v>
                </c:pt>
                <c:pt idx="6">
                  <c:v>Физкультурные
общеразвивающие</c:v>
                </c:pt>
                <c:pt idx="7">
                  <c:v>Физкультурные
предпрофессиональные</c:v>
                </c:pt>
              </c:strCache>
            </c:strRef>
          </c:cat>
          <c:val>
            <c:numRef>
              <c:f>'рис. 8-9'!$E$9:$E$16</c:f>
              <c:numCache>
                <c:formatCode>0.0%</c:formatCode>
                <c:ptCount val="8"/>
                <c:pt idx="0">
                  <c:v>8.0038266136745376E-2</c:v>
                </c:pt>
                <c:pt idx="1">
                  <c:v>0.10165298581683256</c:v>
                </c:pt>
                <c:pt idx="2">
                  <c:v>4.2867745014886625E-2</c:v>
                </c:pt>
                <c:pt idx="3">
                  <c:v>0.227187122971585</c:v>
                </c:pt>
                <c:pt idx="4">
                  <c:v>0.28147411831765357</c:v>
                </c:pt>
                <c:pt idx="5">
                  <c:v>3.690822571312697E-2</c:v>
                </c:pt>
                <c:pt idx="6">
                  <c:v>0.19256582782344983</c:v>
                </c:pt>
                <c:pt idx="7">
                  <c:v>3.7305708205720087E-2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9F-4CF7-8086-0D3A47DFF396}"/>
            </c:ext>
          </c:extLst>
        </c:ser>
        <c:ser>
          <c:idx val="3"/>
          <c:order val="3"/>
          <c:tx>
            <c:strRef>
              <c:f>'рис. 8-9'!$F$8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8-9'!$B$9:$B$16</c:f>
              <c:strCache>
                <c:ptCount val="8"/>
                <c:pt idx="0">
                  <c:v>Технические</c:v>
                </c:pt>
                <c:pt idx="1">
                  <c:v>Естественнонаучные</c:v>
                </c:pt>
                <c:pt idx="2">
                  <c:v>Туристско-
краеведческие</c:v>
                </c:pt>
                <c:pt idx="3">
                  <c:v>Социально-
педагогические</c:v>
                </c:pt>
                <c:pt idx="4">
                  <c:v>Художественные
общеразвивающие</c:v>
                </c:pt>
                <c:pt idx="5">
                  <c:v>Художественные
предпрофессиональные</c:v>
                </c:pt>
                <c:pt idx="6">
                  <c:v>Физкультурные
общеразвивающие</c:v>
                </c:pt>
                <c:pt idx="7">
                  <c:v>Физкультурные
предпрофессиональные</c:v>
                </c:pt>
              </c:strCache>
            </c:strRef>
          </c:cat>
          <c:val>
            <c:numRef>
              <c:f>'рис. 8-9'!$F$9:$F$16</c:f>
              <c:numCache>
                <c:formatCode>0.0%</c:formatCode>
                <c:ptCount val="8"/>
                <c:pt idx="0">
                  <c:v>8.9893500202120044E-2</c:v>
                </c:pt>
                <c:pt idx="1">
                  <c:v>0.10382243263286141</c:v>
                </c:pt>
                <c:pt idx="2">
                  <c:v>4.1947535035793349E-2</c:v>
                </c:pt>
                <c:pt idx="3">
                  <c:v>0.23818279055770944</c:v>
                </c:pt>
                <c:pt idx="4">
                  <c:v>0.27375823823048034</c:v>
                </c:pt>
                <c:pt idx="5">
                  <c:v>3.7665674701919269E-2</c:v>
                </c:pt>
                <c:pt idx="6">
                  <c:v>0.18692227386784235</c:v>
                </c:pt>
                <c:pt idx="7">
                  <c:v>2.7807554771273821E-2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9F-4CF7-8086-0D3A47DFF3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8196608"/>
        <c:axId val="186280192"/>
      </c:barChart>
      <c:catAx>
        <c:axId val="24819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280192"/>
        <c:crosses val="autoZero"/>
        <c:auto val="1"/>
        <c:lblAlgn val="ctr"/>
        <c:lblOffset val="100"/>
        <c:noMultiLvlLbl val="0"/>
      </c:catAx>
      <c:valAx>
        <c:axId val="18628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19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'рис. 10'!$B$18</c:f>
              <c:strCache>
                <c:ptCount val="1"/>
                <c:pt idx="0">
                  <c:v>Техническое, тыс. чел.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10'!$C$5:$F$5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10'!$C$18:$F$18</c:f>
              <c:numCache>
                <c:formatCode>0.0</c:formatCode>
                <c:ptCount val="4"/>
                <c:pt idx="0">
                  <c:v>1548.712</c:v>
                </c:pt>
                <c:pt idx="1">
                  <c:v>1907.0029999999999</c:v>
                </c:pt>
                <c:pt idx="2">
                  <c:v>2120.1509999999998</c:v>
                </c:pt>
                <c:pt idx="3">
                  <c:v>2401.444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52-4B88-916D-8D1FAA4C7C4A}"/>
            </c:ext>
          </c:extLst>
        </c:ser>
        <c:ser>
          <c:idx val="1"/>
          <c:order val="1"/>
          <c:tx>
            <c:strRef>
              <c:f>'рис. 10'!$B$19</c:f>
              <c:strCache>
                <c:ptCount val="1"/>
                <c:pt idx="0">
                  <c:v>Естественнонаучное, тыс. чел.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10'!$C$5:$F$5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10'!$C$19:$F$19</c:f>
              <c:numCache>
                <c:formatCode>0.0</c:formatCode>
                <c:ptCount val="4"/>
                <c:pt idx="0">
                  <c:v>2089.0720000000001</c:v>
                </c:pt>
                <c:pt idx="1">
                  <c:v>2520.701</c:v>
                </c:pt>
                <c:pt idx="2">
                  <c:v>2692.7080000000001</c:v>
                </c:pt>
                <c:pt idx="3">
                  <c:v>2773.5459999999998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52-4B88-916D-8D1FAA4C7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377856"/>
        <c:axId val="186283072"/>
      </c:barChart>
      <c:lineChart>
        <c:grouping val="standard"/>
        <c:varyColors val="0"/>
        <c:ser>
          <c:idx val="2"/>
          <c:order val="2"/>
          <c:tx>
            <c:strRef>
              <c:f>'рис. 10'!$B$20</c:f>
              <c:strCache>
                <c:ptCount val="1"/>
                <c:pt idx="0">
                  <c:v>Техническое+естественнонаучное, тыс. чел.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9218795567220782E-2"/>
                  <c:y val="-3.0651348393845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C52-4B88-916D-8D1FAA4C7C4A}"/>
                </c:ext>
              </c:extLst>
            </c:dLbl>
            <c:dLbl>
              <c:idx val="1"/>
              <c:layout>
                <c:manualLayout>
                  <c:x val="-5.9218795567220761E-2"/>
                  <c:y val="-2.1455943875691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C52-4B88-916D-8D1FAA4C7C4A}"/>
                </c:ext>
              </c:extLst>
            </c:dLbl>
            <c:dLbl>
              <c:idx val="2"/>
              <c:layout>
                <c:manualLayout>
                  <c:x val="-5.9218795567220761E-2"/>
                  <c:y val="-1.8390809036307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C52-4B88-916D-8D1FAA4C7C4A}"/>
                </c:ext>
              </c:extLst>
            </c:dLbl>
            <c:dLbl>
              <c:idx val="3"/>
              <c:layout>
                <c:manualLayout>
                  <c:x val="-5.3941017789442984E-2"/>
                  <c:y val="-2.4521078715076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C52-4B88-916D-8D1FAA4C7C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10'!$C$5:$F$5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10'!$C$20:$F$20</c:f>
              <c:numCache>
                <c:formatCode>0.0</c:formatCode>
                <c:ptCount val="4"/>
                <c:pt idx="0">
                  <c:v>3637.7840000000001</c:v>
                </c:pt>
                <c:pt idx="1">
                  <c:v>4427.7039999999997</c:v>
                </c:pt>
                <c:pt idx="2">
                  <c:v>4812.8590000000004</c:v>
                </c:pt>
                <c:pt idx="3">
                  <c:v>5174.99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C52-4B88-916D-8D1FAA4C7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378368"/>
        <c:axId val="186283648"/>
      </c:lineChart>
      <c:catAx>
        <c:axId val="24837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283072"/>
        <c:crosses val="autoZero"/>
        <c:auto val="1"/>
        <c:lblAlgn val="ctr"/>
        <c:lblOffset val="100"/>
        <c:noMultiLvlLbl val="0"/>
      </c:catAx>
      <c:valAx>
        <c:axId val="18628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377856"/>
        <c:crosses val="autoZero"/>
        <c:crossBetween val="between"/>
      </c:valAx>
      <c:valAx>
        <c:axId val="186283648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378368"/>
        <c:crosses val="max"/>
        <c:crossBetween val="between"/>
      </c:valAx>
      <c:catAx>
        <c:axId val="248378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6283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90813699286825"/>
          <c:y val="0.79967633342696909"/>
          <c:w val="0.72920300256804205"/>
          <c:h val="0.19358613915540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'рис. 14'!$D$11</c:f>
              <c:strCache>
                <c:ptCount val="1"/>
                <c:pt idx="0">
                  <c:v>Доля ОДО, здания которых требуют капитального ремонта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14'!$E$10:$H$10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14'!$E$11:$H$11</c:f>
              <c:numCache>
                <c:formatCode>0.0%</c:formatCode>
                <c:ptCount val="4"/>
                <c:pt idx="0">
                  <c:v>0.192</c:v>
                </c:pt>
                <c:pt idx="1">
                  <c:v>0.17699999999999999</c:v>
                </c:pt>
                <c:pt idx="2">
                  <c:v>0.18134461989256065</c:v>
                </c:pt>
                <c:pt idx="3">
                  <c:v>0.184120757291489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F8-4148-8FB1-A7A0AE9486A8}"/>
            </c:ext>
          </c:extLst>
        </c:ser>
        <c:ser>
          <c:idx val="1"/>
          <c:order val="1"/>
          <c:tx>
            <c:strRef>
              <c:f>'рис. 14'!$D$12</c:f>
              <c:strCache>
                <c:ptCount val="1"/>
                <c:pt idx="0">
                  <c:v>Доля ОДО, здания которых находятся в аварийном состоянии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14'!$E$10:$H$10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14'!$E$12:$H$12</c:f>
              <c:numCache>
                <c:formatCode>0.0%</c:formatCode>
                <c:ptCount val="4"/>
                <c:pt idx="0">
                  <c:v>1.3000000000000001E-2</c:v>
                </c:pt>
                <c:pt idx="1">
                  <c:v>1.2E-2</c:v>
                </c:pt>
                <c:pt idx="2">
                  <c:v>1.017418199576754E-2</c:v>
                </c:pt>
                <c:pt idx="3">
                  <c:v>8.7838990278014673E-3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F8-4148-8FB1-A7A0AE9486A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8481280"/>
        <c:axId val="248062528"/>
      </c:lineChart>
      <c:catAx>
        <c:axId val="24848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48062528"/>
        <c:crosses val="autoZero"/>
        <c:auto val="1"/>
        <c:lblAlgn val="ctr"/>
        <c:lblOffset val="100"/>
        <c:noMultiLvlLbl val="0"/>
      </c:catAx>
      <c:valAx>
        <c:axId val="24806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4848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36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'рис. 17'!$B$6</c:f>
              <c:strCache>
                <c:ptCount val="1"/>
                <c:pt idx="0">
                  <c:v>Число ПК на 100 обучающихся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'рис. 17'!$C$5:$F$5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17'!$C$6:$F$6</c:f>
              <c:numCache>
                <c:formatCode>0.00</c:formatCode>
                <c:ptCount val="4"/>
                <c:pt idx="0">
                  <c:v>1.3247183632656094</c:v>
                </c:pt>
                <c:pt idx="1">
                  <c:v>1.4163387168817736</c:v>
                </c:pt>
                <c:pt idx="2">
                  <c:v>1.5145506538580311</c:v>
                </c:pt>
                <c:pt idx="3">
                  <c:v>1.6006430622645611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C-4EA7-BC56-CA42BADB1985}"/>
            </c:ext>
          </c:extLst>
        </c:ser>
        <c:ser>
          <c:idx val="1"/>
          <c:order val="1"/>
          <c:tx>
            <c:strRef>
              <c:f>'рис. 17'!$B$7</c:f>
              <c:strCache>
                <c:ptCount val="1"/>
                <c:pt idx="0">
                  <c:v>Число переносных компьютеров (ноутбуков, планшетов) на 100 обучающихся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'рис. 17'!$C$5:$F$5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17'!$C$7:$F$7</c:f>
              <c:numCache>
                <c:formatCode>0.00</c:formatCode>
                <c:ptCount val="4"/>
                <c:pt idx="0">
                  <c:v>0.45656190255560891</c:v>
                </c:pt>
                <c:pt idx="1">
                  <c:v>0.51891764816512687</c:v>
                </c:pt>
                <c:pt idx="2">
                  <c:v>0.58819260278875085</c:v>
                </c:pt>
                <c:pt idx="3">
                  <c:v>0.67067746455274557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4C-4EA7-BC56-CA42BADB1985}"/>
            </c:ext>
          </c:extLst>
        </c:ser>
        <c:ser>
          <c:idx val="2"/>
          <c:order val="2"/>
          <c:tx>
            <c:strRef>
              <c:f>'рис. 17'!$B$8</c:f>
              <c:strCache>
                <c:ptCount val="1"/>
                <c:pt idx="0">
                  <c:v>Число ПК, подключенных к сети Интернет на 100 обучающихся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'рис. 17'!$C$5:$F$5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17'!$C$8:$F$8</c:f>
              <c:numCache>
                <c:formatCode>0.00</c:formatCode>
                <c:ptCount val="4"/>
                <c:pt idx="0">
                  <c:v>0.91039407020969776</c:v>
                </c:pt>
                <c:pt idx="1">
                  <c:v>0.99130639208218729</c:v>
                </c:pt>
                <c:pt idx="2">
                  <c:v>1.0908717659813219</c:v>
                </c:pt>
                <c:pt idx="3">
                  <c:v>1.1682554967798422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4C-4EA7-BC56-CA42BADB19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7708160"/>
        <c:axId val="248065408"/>
      </c:barChart>
      <c:catAx>
        <c:axId val="24770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065408"/>
        <c:crosses val="autoZero"/>
        <c:auto val="1"/>
        <c:lblAlgn val="ctr"/>
        <c:lblOffset val="100"/>
        <c:noMultiLvlLbl val="0"/>
      </c:catAx>
      <c:valAx>
        <c:axId val="24806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770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'рис. 19'!$C$5</c:f>
              <c:strCache>
                <c:ptCount val="1"/>
                <c:pt idx="0">
                  <c:v>ОДО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19'!$B$6:$B$11</c:f>
              <c:strCache>
                <c:ptCount val="6"/>
                <c:pt idx="0">
                  <c:v>Всего</c:v>
                </c:pt>
                <c:pt idx="2">
                  <c:v>Используемых в учебных целях</c:v>
                </c:pt>
                <c:pt idx="3">
                  <c:v>Подключенных к сети Интернет </c:v>
                </c:pt>
                <c:pt idx="4">
                  <c:v>Подключенных к сети Интернет и использующихся в учебных целях</c:v>
                </c:pt>
                <c:pt idx="5">
                  <c:v>Приобретенных за последний год </c:v>
                </c:pt>
              </c:strCache>
            </c:strRef>
          </c:cat>
          <c:val>
            <c:numRef>
              <c:f>'рис. 19'!$C$6:$C$11</c:f>
              <c:numCache>
                <c:formatCode>General</c:formatCode>
                <c:ptCount val="6"/>
                <c:pt idx="0" formatCode="0.0">
                  <c:v>1.5145506538580311</c:v>
                </c:pt>
                <c:pt idx="2" formatCode="0.0">
                  <c:v>0.68107130484929079</c:v>
                </c:pt>
                <c:pt idx="3" formatCode="0.0">
                  <c:v>1.0908717659813219</c:v>
                </c:pt>
                <c:pt idx="4" formatCode="0.0">
                  <c:v>0.51199347782502624</c:v>
                </c:pt>
                <c:pt idx="5" formatCode="0.0">
                  <c:v>0.13825537891875792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8B-41D7-83C7-B6CE3B5F14D1}"/>
            </c:ext>
          </c:extLst>
        </c:ser>
        <c:ser>
          <c:idx val="1"/>
          <c:order val="1"/>
          <c:tx>
            <c:strRef>
              <c:f>'рис. 19'!$D$5</c:f>
              <c:strCache>
                <c:ptCount val="1"/>
                <c:pt idx="0">
                  <c:v>Школы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19'!$B$6:$B$11</c:f>
              <c:strCache>
                <c:ptCount val="6"/>
                <c:pt idx="0">
                  <c:v>Всего</c:v>
                </c:pt>
                <c:pt idx="2">
                  <c:v>Используемых в учебных целях</c:v>
                </c:pt>
                <c:pt idx="3">
                  <c:v>Подключенных к сети Интернет </c:v>
                </c:pt>
                <c:pt idx="4">
                  <c:v>Подключенных к сети Интернет и использующихся в учебных целях</c:v>
                </c:pt>
                <c:pt idx="5">
                  <c:v>Приобретенных за последний год </c:v>
                </c:pt>
              </c:strCache>
            </c:strRef>
          </c:cat>
          <c:val>
            <c:numRef>
              <c:f>'рис. 19'!$D$6:$D$11</c:f>
              <c:numCache>
                <c:formatCode>General</c:formatCode>
                <c:ptCount val="6"/>
                <c:pt idx="0" formatCode="0.0">
                  <c:v>17.187044669265074</c:v>
                </c:pt>
                <c:pt idx="2" formatCode="0.0">
                  <c:v>14.561322411110448</c:v>
                </c:pt>
                <c:pt idx="3" formatCode="0.0">
                  <c:v>12.813009943083319</c:v>
                </c:pt>
                <c:pt idx="4" formatCode="0.0">
                  <c:v>10.823639709276033</c:v>
                </c:pt>
                <c:pt idx="5" formatCode="0.0">
                  <c:v>1.2304846748697453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8B-41D7-83C7-B6CE3B5F1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7"/>
        <c:axId val="247817728"/>
        <c:axId val="248068864"/>
      </c:barChart>
      <c:catAx>
        <c:axId val="24781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068864"/>
        <c:crosses val="autoZero"/>
        <c:auto val="1"/>
        <c:lblAlgn val="ctr"/>
        <c:lblOffset val="100"/>
        <c:noMultiLvlLbl val="0"/>
      </c:catAx>
      <c:valAx>
        <c:axId val="2480688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4781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'рис. 21-22'!$B$19</c:f>
              <c:strCache>
                <c:ptCount val="1"/>
                <c:pt idx="0">
                  <c:v>Доля учреждений со скоростью Интернет-подключения от 128 кбит/с до 256 кбит/с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21-22'!$C$14:$F$14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21-22'!$C$19:$F$19</c:f>
              <c:numCache>
                <c:formatCode>0.0%</c:formatCode>
                <c:ptCount val="4"/>
                <c:pt idx="0">
                  <c:v>0.27183575560886131</c:v>
                </c:pt>
                <c:pt idx="1">
                  <c:v>0.24826608993959282</c:v>
                </c:pt>
                <c:pt idx="2">
                  <c:v>0.224481783919598</c:v>
                </c:pt>
                <c:pt idx="3">
                  <c:v>0.20467337540508274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59-4FC2-80C1-25CC397E74D2}"/>
            </c:ext>
          </c:extLst>
        </c:ser>
        <c:ser>
          <c:idx val="5"/>
          <c:order val="1"/>
          <c:tx>
            <c:strRef>
              <c:f>'рис. 21-22'!$B$20</c:f>
              <c:strCache>
                <c:ptCount val="1"/>
                <c:pt idx="0">
                  <c:v>Доля учреждений со скоростью Интернет-подключения от 256 кбит/с до 1 мбит/с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21-22'!$C$14:$F$14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21-22'!$C$20:$F$20</c:f>
              <c:numCache>
                <c:formatCode>0.0%</c:formatCode>
                <c:ptCount val="4"/>
                <c:pt idx="0">
                  <c:v>0.25017637928601666</c:v>
                </c:pt>
                <c:pt idx="1">
                  <c:v>0.22992020284883288</c:v>
                </c:pt>
                <c:pt idx="2">
                  <c:v>0.21254711055276382</c:v>
                </c:pt>
                <c:pt idx="3">
                  <c:v>0.19819205185058844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59-4FC2-80C1-25CC397E74D2}"/>
            </c:ext>
          </c:extLst>
        </c:ser>
        <c:ser>
          <c:idx val="6"/>
          <c:order val="2"/>
          <c:tx>
            <c:strRef>
              <c:f>'рис. 21-22'!$B$21</c:f>
              <c:strCache>
                <c:ptCount val="1"/>
                <c:pt idx="0">
                  <c:v>Доля учреждений со скоростью Интернет-подключения от 1 мбит/с до 5 мбит/с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21-22'!$C$14:$F$14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21-22'!$C$21:$F$21</c:f>
              <c:numCache>
                <c:formatCode>0.0%</c:formatCode>
                <c:ptCount val="4"/>
                <c:pt idx="0">
                  <c:v>0.26478058416819528</c:v>
                </c:pt>
                <c:pt idx="1">
                  <c:v>0.28048325751361025</c:v>
                </c:pt>
                <c:pt idx="2">
                  <c:v>0.28109296482412061</c:v>
                </c:pt>
                <c:pt idx="3">
                  <c:v>0.27392120075046905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59-4FC2-80C1-25CC397E74D2}"/>
            </c:ext>
          </c:extLst>
        </c:ser>
        <c:ser>
          <c:idx val="7"/>
          <c:order val="3"/>
          <c:tx>
            <c:strRef>
              <c:f>'рис. 21-22'!$B$22</c:f>
              <c:strCache>
                <c:ptCount val="1"/>
                <c:pt idx="0">
                  <c:v>Доля учреждений со скоростью Интернет-подключения от 5 мбит/с и выше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21-22'!$C$14:$F$14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21-22'!$C$22:$F$22</c:f>
              <c:numCache>
                <c:formatCode>0.0%</c:formatCode>
                <c:ptCount val="4"/>
                <c:pt idx="0">
                  <c:v>0.17482714829970369</c:v>
                </c:pt>
                <c:pt idx="1">
                  <c:v>0.20948616600790515</c:v>
                </c:pt>
                <c:pt idx="2">
                  <c:v>0.25659547738693467</c:v>
                </c:pt>
                <c:pt idx="3">
                  <c:v>0.30556029336517143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59-4FC2-80C1-25CC397E74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8878592"/>
        <c:axId val="247621312"/>
      </c:barChart>
      <c:catAx>
        <c:axId val="24887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7621312"/>
        <c:crosses val="autoZero"/>
        <c:auto val="1"/>
        <c:lblAlgn val="ctr"/>
        <c:lblOffset val="100"/>
        <c:noMultiLvlLbl val="0"/>
      </c:catAx>
      <c:valAx>
        <c:axId val="24762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87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'рис 20'!$C$2</c:f>
              <c:strCache>
                <c:ptCount val="1"/>
                <c:pt idx="0">
                  <c:v>ОДО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 20'!$B$3</c:f>
              <c:strCache>
                <c:ptCount val="1"/>
                <c:pt idx="0">
                  <c:v>Доля учреждений со скоростью Интернет-подключения от 1 мбит/с и выше</c:v>
                </c:pt>
              </c:strCache>
            </c:strRef>
          </c:cat>
          <c:val>
            <c:numRef>
              <c:f>'рис 20'!$C$3</c:f>
              <c:numCache>
                <c:formatCode>0.0%</c:formatCode>
                <c:ptCount val="1"/>
                <c:pt idx="0">
                  <c:v>0.57948149411564054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20-4D05-9948-6AD623A7B9BC}"/>
            </c:ext>
          </c:extLst>
        </c:ser>
        <c:ser>
          <c:idx val="1"/>
          <c:order val="1"/>
          <c:tx>
            <c:strRef>
              <c:f>'рис 20'!$D$2</c:f>
              <c:strCache>
                <c:ptCount val="1"/>
                <c:pt idx="0">
                  <c:v>Школы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 20'!$B$3</c:f>
              <c:strCache>
                <c:ptCount val="1"/>
                <c:pt idx="0">
                  <c:v>Доля учреждений со скоростью Интернет-подключения от 1 мбит/с и выше</c:v>
                </c:pt>
              </c:strCache>
            </c:strRef>
          </c:cat>
          <c:val>
            <c:numRef>
              <c:f>'рис 20'!$D$3</c:f>
              <c:numCache>
                <c:formatCode>0.0%</c:formatCode>
                <c:ptCount val="1"/>
                <c:pt idx="0">
                  <c:v>0.77454013887196982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20-4D05-9948-6AD623A7B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8659456"/>
        <c:axId val="248068288"/>
      </c:barChart>
      <c:catAx>
        <c:axId val="248659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8068288"/>
        <c:crosses val="autoZero"/>
        <c:auto val="1"/>
        <c:lblAlgn val="ctr"/>
        <c:lblOffset val="100"/>
        <c:noMultiLvlLbl val="0"/>
      </c:catAx>
      <c:valAx>
        <c:axId val="24806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65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'рис. 11'!$A$13</c:f>
              <c:strCache>
                <c:ptCount val="1"/>
                <c:pt idx="0">
                  <c:v>Высшее педагогическое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11'!$B$11:$E$11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11'!$B$13:$E$13</c:f>
              <c:numCache>
                <c:formatCode>0.0%</c:formatCode>
                <c:ptCount val="4"/>
                <c:pt idx="0">
                  <c:v>0.60438113780458891</c:v>
                </c:pt>
                <c:pt idx="1">
                  <c:v>0.62572324724927053</c:v>
                </c:pt>
                <c:pt idx="2">
                  <c:v>0.63071022678793875</c:v>
                </c:pt>
                <c:pt idx="3">
                  <c:v>0.63897096260779274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F4-4D12-9339-FD05A163830B}"/>
            </c:ext>
          </c:extLst>
        </c:ser>
        <c:ser>
          <c:idx val="4"/>
          <c:order val="1"/>
          <c:tx>
            <c:strRef>
              <c:f>'рис. 11'!$A$15</c:f>
              <c:strCache>
                <c:ptCount val="1"/>
                <c:pt idx="0">
                  <c:v>Среднее педагогическое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11'!$B$11:$E$11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11'!$B$15:$E$15</c:f>
              <c:numCache>
                <c:formatCode>0.0%</c:formatCode>
                <c:ptCount val="4"/>
                <c:pt idx="0">
                  <c:v>0.20139817107924482</c:v>
                </c:pt>
                <c:pt idx="1">
                  <c:v>0.20011927035676405</c:v>
                </c:pt>
                <c:pt idx="2">
                  <c:v>0.20125509803586969</c:v>
                </c:pt>
                <c:pt idx="3">
                  <c:v>0.20139754727646661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F4-4D12-9339-FD05A163830B}"/>
            </c:ext>
          </c:extLst>
        </c:ser>
        <c:ser>
          <c:idx val="1"/>
          <c:order val="2"/>
          <c:tx>
            <c:strRef>
              <c:f>'рис. 11'!$A$12</c:f>
              <c:strCache>
                <c:ptCount val="1"/>
                <c:pt idx="0">
                  <c:v>Высшее непедагогическое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11'!$B$11:$E$11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11'!$B$12:$E$12</c:f>
              <c:numCache>
                <c:formatCode>0.0%</c:formatCode>
                <c:ptCount val="4"/>
                <c:pt idx="0">
                  <c:v>0.10892317624924971</c:v>
                </c:pt>
                <c:pt idx="1">
                  <c:v>9.9058128365859546E-2</c:v>
                </c:pt>
                <c:pt idx="2">
                  <c:v>9.8526475657411988E-2</c:v>
                </c:pt>
                <c:pt idx="3">
                  <c:v>9.5370774985266818E-2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F4-4D12-9339-FD05A163830B}"/>
            </c:ext>
          </c:extLst>
        </c:ser>
        <c:ser>
          <c:idx val="3"/>
          <c:order val="3"/>
          <c:tx>
            <c:strRef>
              <c:f>'рис. 11'!$A$14</c:f>
              <c:strCache>
                <c:ptCount val="1"/>
                <c:pt idx="0">
                  <c:v>Среднее непедагогическое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11'!$B$11:$E$11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11'!$B$14:$E$14</c:f>
              <c:numCache>
                <c:formatCode>0.0%</c:formatCode>
                <c:ptCount val="4"/>
                <c:pt idx="0">
                  <c:v>5.8927967961101391E-2</c:v>
                </c:pt>
                <c:pt idx="1">
                  <c:v>5.3129936404317402E-2</c:v>
                </c:pt>
                <c:pt idx="2">
                  <c:v>4.8437739970307675E-2</c:v>
                </c:pt>
                <c:pt idx="3">
                  <c:v>4.3401740720101667E-2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F4-4D12-9339-FD05A16383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6184192"/>
        <c:axId val="266310144"/>
      </c:barChart>
      <c:catAx>
        <c:axId val="10618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310144"/>
        <c:crosses val="autoZero"/>
        <c:auto val="1"/>
        <c:lblAlgn val="ctr"/>
        <c:lblOffset val="100"/>
        <c:noMultiLvlLbl val="0"/>
      </c:catAx>
      <c:valAx>
        <c:axId val="26631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18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'рис. 12'!$D$6</c:f>
              <c:strCache>
                <c:ptCount val="1"/>
                <c:pt idx="0">
                  <c:v>55 лет и старше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36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12'!$E$5:$H$5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12'!$E$6:$H$6</c:f>
              <c:numCache>
                <c:formatCode>0.0%</c:formatCode>
                <c:ptCount val="4"/>
                <c:pt idx="0">
                  <c:v>0.22842967689477203</c:v>
                </c:pt>
                <c:pt idx="1">
                  <c:v>0.23179359752752277</c:v>
                </c:pt>
                <c:pt idx="2">
                  <c:v>0.23851416298699349</c:v>
                </c:pt>
                <c:pt idx="3">
                  <c:v>0.24069896913683506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54-469D-B1FA-92610D29232E}"/>
            </c:ext>
          </c:extLst>
        </c:ser>
        <c:ser>
          <c:idx val="1"/>
          <c:order val="1"/>
          <c:tx>
            <c:strRef>
              <c:f>'рис. 12'!$D$7</c:f>
              <c:strCache>
                <c:ptCount val="1"/>
                <c:pt idx="0">
                  <c:v>До 35 лет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36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12'!$E$5:$H$5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12'!$E$7:$H$7</c:f>
              <c:numCache>
                <c:formatCode>0.0%</c:formatCode>
                <c:ptCount val="4"/>
                <c:pt idx="0">
                  <c:v>0.25606967882416987</c:v>
                </c:pt>
                <c:pt idx="1">
                  <c:v>0.25263912256318349</c:v>
                </c:pt>
                <c:pt idx="2">
                  <c:v>0.25229666676679385</c:v>
                </c:pt>
                <c:pt idx="3">
                  <c:v>0.25056587696554034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54-469D-B1FA-92610D29232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6181120"/>
        <c:axId val="276174464"/>
      </c:lineChart>
      <c:catAx>
        <c:axId val="10618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3500"/>
            </a:pPr>
            <a:endParaRPr lang="ru-RU"/>
          </a:p>
        </c:txPr>
        <c:crossAx val="276174464"/>
        <c:crosses val="autoZero"/>
        <c:auto val="1"/>
        <c:lblAlgn val="ctr"/>
        <c:lblOffset val="100"/>
        <c:noMultiLvlLbl val="0"/>
      </c:catAx>
      <c:valAx>
        <c:axId val="27617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618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600"/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'рис. 2'!$B$3</c:f>
              <c:strCache>
                <c:ptCount val="1"/>
                <c:pt idx="0">
                  <c:v>Город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2'!$C$2:$F$2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2'!$C$3:$F$3</c:f>
              <c:numCache>
                <c:formatCode>0.00</c:formatCode>
                <c:ptCount val="4"/>
                <c:pt idx="0">
                  <c:v>1.2544293360925662</c:v>
                </c:pt>
                <c:pt idx="1">
                  <c:v>1.3391459261285286</c:v>
                </c:pt>
                <c:pt idx="2">
                  <c:v>1.3657625963502524</c:v>
                </c:pt>
                <c:pt idx="3">
                  <c:v>1.3748411917589505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34-4670-A0BA-965898D53339}"/>
            </c:ext>
          </c:extLst>
        </c:ser>
        <c:ser>
          <c:idx val="1"/>
          <c:order val="1"/>
          <c:tx>
            <c:strRef>
              <c:f>'рис. 2'!$B$4</c:f>
              <c:strCache>
                <c:ptCount val="1"/>
                <c:pt idx="0">
                  <c:v>Село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2'!$C$2:$F$2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2'!$C$4:$F$4</c:f>
              <c:numCache>
                <c:formatCode>0.00</c:formatCode>
                <c:ptCount val="4"/>
                <c:pt idx="0">
                  <c:v>0.57012601699773779</c:v>
                </c:pt>
                <c:pt idx="1">
                  <c:v>0.69582384846696455</c:v>
                </c:pt>
                <c:pt idx="2">
                  <c:v>0.72206356307370645</c:v>
                </c:pt>
                <c:pt idx="3">
                  <c:v>0.72469107858144832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34-4670-A0BA-965898D5333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6468096"/>
        <c:axId val="265048576"/>
      </c:lineChart>
      <c:catAx>
        <c:axId val="24646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5048576"/>
        <c:crosses val="autoZero"/>
        <c:auto val="1"/>
        <c:lblAlgn val="ctr"/>
        <c:lblOffset val="100"/>
        <c:noMultiLvlLbl val="0"/>
      </c:catAx>
      <c:valAx>
        <c:axId val="265048576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46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'рис. 3'!$A$4</c:f>
              <c:strCache>
                <c:ptCount val="1"/>
                <c:pt idx="0">
                  <c:v>Доля обучающихся по договорам об оказании платных образовательных услуг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CC7-439A-A2A3-00DA85294B0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CC7-439A-A2A3-00DA85294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3'!$B$3:$E$3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3'!$B$4:$E$4</c:f>
              <c:numCache>
                <c:formatCode>0.0%</c:formatCode>
                <c:ptCount val="4"/>
                <c:pt idx="0">
                  <c:v>0.16820598537430281</c:v>
                </c:pt>
                <c:pt idx="1">
                  <c:v>0.18153773312747207</c:v>
                </c:pt>
                <c:pt idx="2">
                  <c:v>0.19448698691244817</c:v>
                </c:pt>
                <c:pt idx="3">
                  <c:v>0.20778759768682889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B8-4651-8E06-B179D959A56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3337344"/>
        <c:axId val="269526720"/>
      </c:lineChart>
      <c:catAx>
        <c:axId val="15333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526720"/>
        <c:crosses val="autoZero"/>
        <c:auto val="1"/>
        <c:lblAlgn val="ctr"/>
        <c:lblOffset val="100"/>
        <c:noMultiLvlLbl val="0"/>
      </c:catAx>
      <c:valAx>
        <c:axId val="269526720"/>
        <c:scaling>
          <c:orientation val="minMax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33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'рис. 7'!$D$6</c:f>
              <c:strCache>
                <c:ptCount val="1"/>
                <c:pt idx="0">
                  <c:v>Доля учащихся данного возраста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24-4B0A-BECE-97D44FEB61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24-4B0A-BECE-97D44FEB61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24-4B0A-BECE-97D44FEB61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824-4B0A-BECE-97D44FEB61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'рис. 7'!$C$7:$C$10</c:f>
              <c:strCache>
                <c:ptCount val="4"/>
                <c:pt idx="0">
                  <c:v>до 6</c:v>
                </c:pt>
                <c:pt idx="1">
                  <c:v>7-10 лет</c:v>
                </c:pt>
                <c:pt idx="2">
                  <c:v>11-14 лет</c:v>
                </c:pt>
                <c:pt idx="3">
                  <c:v>15-17 лет</c:v>
                </c:pt>
              </c:strCache>
            </c:strRef>
          </c:cat>
          <c:val>
            <c:numRef>
              <c:f>'рис. 7'!$D$7:$D$10</c:f>
              <c:numCache>
                <c:formatCode>0%</c:formatCode>
                <c:ptCount val="4"/>
                <c:pt idx="0">
                  <c:v>0.19525349242973494</c:v>
                </c:pt>
                <c:pt idx="1">
                  <c:v>0.3588945953233888</c:v>
                </c:pt>
                <c:pt idx="2">
                  <c:v>0.30204279194996092</c:v>
                </c:pt>
                <c:pt idx="3">
                  <c:v>0.14380912029691531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24-4B0A-BECE-97D44FEB61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81019340885859"/>
          <c:y val="0.19887014935496408"/>
          <c:w val="0.16663235256498468"/>
          <c:h val="0.56651712126461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'рис. 4'!$F$4</c:f>
              <c:strCache>
                <c:ptCount val="1"/>
                <c:pt idx="0">
                  <c:v>Доля от числа организаций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4'!$C$6:$C$11</c:f>
              <c:strCache>
                <c:ptCount val="6"/>
                <c:pt idx="0">
                  <c:v>Дошкольные ОУ</c:v>
                </c:pt>
                <c:pt idx="1">
                  <c:v>Школы</c:v>
                </c:pt>
                <c:pt idx="2">
                  <c:v>ОДО</c:v>
                </c:pt>
                <c:pt idx="3">
                  <c:v>СПО</c:v>
                </c:pt>
                <c:pt idx="4">
                  <c:v>Вузы</c:v>
                </c:pt>
                <c:pt idx="5">
                  <c:v>Прочие</c:v>
                </c:pt>
              </c:strCache>
            </c:strRef>
          </c:cat>
          <c:val>
            <c:numRef>
              <c:f>'рис. 4'!$F$6:$F$11</c:f>
              <c:numCache>
                <c:formatCode>0</c:formatCode>
                <c:ptCount val="6"/>
                <c:pt idx="0" formatCode="0.0">
                  <c:v>24.6</c:v>
                </c:pt>
                <c:pt idx="1">
                  <c:v>46.599999999999994</c:v>
                </c:pt>
                <c:pt idx="2" formatCode="0.0">
                  <c:v>22</c:v>
                </c:pt>
                <c:pt idx="3" formatCode="0.0">
                  <c:v>2.1</c:v>
                </c:pt>
                <c:pt idx="4" formatCode="0.0">
                  <c:v>0.5</c:v>
                </c:pt>
                <c:pt idx="5">
                  <c:v>4.2000000000000171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A-419F-AD85-496C4F60F0F5}"/>
            </c:ext>
          </c:extLst>
        </c:ser>
        <c:ser>
          <c:idx val="0"/>
          <c:order val="1"/>
          <c:tx>
            <c:strRef>
              <c:f>'рис. 4'!$P$5</c:f>
              <c:strCache>
                <c:ptCount val="1"/>
                <c:pt idx="0">
                  <c:v>Доля от числа услуг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4'!$C$6:$C$11</c:f>
              <c:strCache>
                <c:ptCount val="6"/>
                <c:pt idx="0">
                  <c:v>Дошкольные ОУ</c:v>
                </c:pt>
                <c:pt idx="1">
                  <c:v>Школы</c:v>
                </c:pt>
                <c:pt idx="2">
                  <c:v>ОДО</c:v>
                </c:pt>
                <c:pt idx="3">
                  <c:v>СПО</c:v>
                </c:pt>
                <c:pt idx="4">
                  <c:v>Вузы</c:v>
                </c:pt>
                <c:pt idx="5">
                  <c:v>Прочие</c:v>
                </c:pt>
              </c:strCache>
            </c:strRef>
          </c:cat>
          <c:val>
            <c:numRef>
              <c:f>'рис. 4'!$P$6:$P$11</c:f>
              <c:numCache>
                <c:formatCode>0.0</c:formatCode>
                <c:ptCount val="6"/>
                <c:pt idx="0">
                  <c:v>11.162515675718161</c:v>
                </c:pt>
                <c:pt idx="1">
                  <c:v>41.816721120899878</c:v>
                </c:pt>
                <c:pt idx="2">
                  <c:v>40.490392751133413</c:v>
                </c:pt>
                <c:pt idx="3">
                  <c:v>1.534741476125927</c:v>
                </c:pt>
                <c:pt idx="4">
                  <c:v>0.70194222803943207</c:v>
                </c:pt>
                <c:pt idx="5">
                  <c:v>4.293686748083192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3A-419F-AD85-496C4F60F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034048"/>
        <c:axId val="269541952"/>
      </c:barChart>
      <c:catAx>
        <c:axId val="19603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69541952"/>
        <c:crosses val="autoZero"/>
        <c:auto val="1"/>
        <c:lblAlgn val="ctr"/>
        <c:lblOffset val="100"/>
        <c:noMultiLvlLbl val="0"/>
      </c:catAx>
      <c:valAx>
        <c:axId val="26954195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9603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5'!$D$5:$G$5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5'!$D$6:$G$6</c:f>
              <c:numCache>
                <c:formatCode>0.0%</c:formatCode>
                <c:ptCount val="4"/>
                <c:pt idx="0">
                  <c:v>0.48607266492669077</c:v>
                </c:pt>
                <c:pt idx="1">
                  <c:v>0.45463193286075265</c:v>
                </c:pt>
                <c:pt idx="2">
                  <c:v>0.42619332775967889</c:v>
                </c:pt>
                <c:pt idx="3">
                  <c:v>0.40205783725866884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E1-43B4-A63D-45D77CF985C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7877120"/>
        <c:axId val="269545984"/>
      </c:lineChart>
      <c:catAx>
        <c:axId val="24787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800"/>
            </a:pPr>
            <a:endParaRPr lang="ru-RU"/>
          </a:p>
        </c:txPr>
        <c:crossAx val="269545984"/>
        <c:crosses val="autoZero"/>
        <c:auto val="1"/>
        <c:lblAlgn val="ctr"/>
        <c:lblOffset val="100"/>
        <c:noMultiLvlLbl val="0"/>
      </c:catAx>
      <c:valAx>
        <c:axId val="269545984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4787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'рис. 6'!$D$8</c:f>
              <c:strCache>
                <c:ptCount val="1"/>
                <c:pt idx="0">
                  <c:v>Государственные / муниципальные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6'!$E$7:$H$7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6'!$E$8:$H$8</c:f>
              <c:numCache>
                <c:formatCode>General</c:formatCode>
                <c:ptCount val="4"/>
                <c:pt idx="0">
                  <c:v>13877</c:v>
                </c:pt>
                <c:pt idx="1">
                  <c:v>13044</c:v>
                </c:pt>
                <c:pt idx="2">
                  <c:v>12285</c:v>
                </c:pt>
                <c:pt idx="3">
                  <c:v>11287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37-4842-9C2B-3EB6085A1A9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0803072"/>
        <c:axId val="186253888"/>
      </c:lineChart>
      <c:catAx>
        <c:axId val="22080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86253888"/>
        <c:crosses val="autoZero"/>
        <c:auto val="1"/>
        <c:lblAlgn val="ctr"/>
        <c:lblOffset val="100"/>
        <c:noMultiLvlLbl val="0"/>
      </c:catAx>
      <c:valAx>
        <c:axId val="186253888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2080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32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'рис. 6'!$D$9</c:f>
              <c:strCache>
                <c:ptCount val="1"/>
                <c:pt idx="0">
                  <c:v>Частные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'рис. 6'!$E$7:$H$7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'рис. 6'!$E$9:$H$9</c:f>
              <c:numCache>
                <c:formatCode>General</c:formatCode>
                <c:ptCount val="4"/>
                <c:pt idx="0">
                  <c:v>295</c:v>
                </c:pt>
                <c:pt idx="1">
                  <c:v>363</c:v>
                </c:pt>
                <c:pt idx="2">
                  <c:v>450</c:v>
                </c:pt>
                <c:pt idx="3">
                  <c:v>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6E-4EEE-8956-981887A2E94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0804608"/>
        <c:axId val="186255616"/>
      </c:lineChart>
      <c:catAx>
        <c:axId val="22080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255616"/>
        <c:crosses val="autoZero"/>
        <c:auto val="1"/>
        <c:lblAlgn val="ctr"/>
        <c:lblOffset val="100"/>
        <c:noMultiLvlLbl val="0"/>
      </c:catAx>
      <c:valAx>
        <c:axId val="186255616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80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71-4B3D-AB42-E2B27B7DE0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71-4B3D-AB42-E2B27B7DE0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71-4B3D-AB42-E2B27B7DE0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71-4B3D-AB42-E2B27B7DE0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71-4B3D-AB42-E2B27B7DE0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71-4B3D-AB42-E2B27B7DE02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671-4B3D-AB42-E2B27B7DE02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671-4B3D-AB42-E2B27B7DE0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'рис. 8-9'!$B$9:$B$16</c:f>
              <c:strCache>
                <c:ptCount val="8"/>
                <c:pt idx="0">
                  <c:v>Технические</c:v>
                </c:pt>
                <c:pt idx="1">
                  <c:v>Естественнонаучные</c:v>
                </c:pt>
                <c:pt idx="2">
                  <c:v>Туристско-
краеведческие</c:v>
                </c:pt>
                <c:pt idx="3">
                  <c:v>Социально-
педагогические</c:v>
                </c:pt>
                <c:pt idx="4">
                  <c:v>Художественные
общеразвивающие</c:v>
                </c:pt>
                <c:pt idx="5">
                  <c:v>Художественные
предпрофессиональные</c:v>
                </c:pt>
                <c:pt idx="6">
                  <c:v>Физкультурные
общеразвивающие</c:v>
                </c:pt>
                <c:pt idx="7">
                  <c:v>Физкультурные
предпрофессиональные</c:v>
                </c:pt>
              </c:strCache>
            </c:strRef>
          </c:cat>
          <c:val>
            <c:numRef>
              <c:f>'рис. 8-9'!$F$9:$F$16</c:f>
              <c:numCache>
                <c:formatCode>0.0%</c:formatCode>
                <c:ptCount val="8"/>
                <c:pt idx="0">
                  <c:v>8.9893500202120044E-2</c:v>
                </c:pt>
                <c:pt idx="1">
                  <c:v>0.10382243263286141</c:v>
                </c:pt>
                <c:pt idx="2">
                  <c:v>4.1947535035793349E-2</c:v>
                </c:pt>
                <c:pt idx="3">
                  <c:v>0.23818279055770944</c:v>
                </c:pt>
                <c:pt idx="4">
                  <c:v>0.27375823823048034</c:v>
                </c:pt>
                <c:pt idx="5">
                  <c:v>3.7665674701919269E-2</c:v>
                </c:pt>
                <c:pt idx="6">
                  <c:v>0.18692227386784235</c:v>
                </c:pt>
                <c:pt idx="7">
                  <c:v>2.7807554771273821E-2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671-4B3D-AB42-E2B27B7DE02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5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982302483928643"/>
          <c:y val="7.1190593866644588E-3"/>
          <c:w val="0.36293059834911945"/>
          <c:h val="0.972705260557984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0.38701</cdr:x>
      <cdr:y>0.63274</cdr:y>
    </cdr:from>
    <cdr:to>
      <cdr:x>0.97578</cdr:x>
      <cdr:y>0.84241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139297" y="5729556"/>
          <a:ext cx="12382500" cy="189865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6735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369" defTabSz="456735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6735" defTabSz="456735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097" defTabSz="456735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3428" defTabSz="456735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1763" defTabSz="456735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0101" defTabSz="456735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598462" defTabSz="456735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6829" defTabSz="456735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78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4EDF6-7A74-4767-86A4-336E7C70A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19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3AD6F3-E1A7-47EA-BD7C-194B382FF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208" indent="0" algn="ctr">
              <a:buNone/>
              <a:defRPr sz="4000"/>
            </a:lvl2pPr>
            <a:lvl3pPr marL="1828398" indent="0" algn="ctr">
              <a:buNone/>
              <a:defRPr sz="3600"/>
            </a:lvl3pPr>
            <a:lvl4pPr marL="2742602" indent="0" algn="ctr">
              <a:buNone/>
              <a:defRPr sz="3100"/>
            </a:lvl4pPr>
            <a:lvl5pPr marL="3656791" indent="0" algn="ctr">
              <a:buNone/>
              <a:defRPr sz="3100"/>
            </a:lvl5pPr>
            <a:lvl6pPr marL="4570999" indent="0" algn="ctr">
              <a:buNone/>
              <a:defRPr sz="3100"/>
            </a:lvl6pPr>
            <a:lvl7pPr marL="5485189" indent="0" algn="ctr">
              <a:buNone/>
              <a:defRPr sz="3100"/>
            </a:lvl7pPr>
            <a:lvl8pPr marL="6399395" indent="0" algn="ctr">
              <a:buNone/>
              <a:defRPr sz="3100"/>
            </a:lvl8pPr>
            <a:lvl9pPr marL="7313584" indent="0" algn="ctr">
              <a:buNone/>
              <a:defRPr sz="31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DCA2EB-7182-431F-9A1F-9FC071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AD4799-41E8-49BE-A829-55CF4740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93E581-C866-4370-B2D5-1E5F211D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6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30B77-8BFC-464C-B608-C76AA4F79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B2D01C-0367-43B4-9178-2DF8B1CA0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68836F-C928-47A4-8B52-26D7232A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5FF378-3437-422F-BA15-C5927E93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5361AF-BA48-4D00-A771-501A9516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1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8AF221F-6508-488F-BBAD-AAC7BBB95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4" y="730250"/>
            <a:ext cx="5257800" cy="1162367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B10DB2-3EB5-4819-A761-078E7D5DA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9" y="730250"/>
            <a:ext cx="15468600" cy="1162367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6BEE1A-2F5A-4A65-8623-01604013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847546-0554-47AC-ABFC-660EE108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65CD5F-7D3A-403E-8799-660EDB54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26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4EDF6-7A74-4767-86A4-336E7C70A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19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3AD6F3-E1A7-47EA-BD7C-194B382FF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42" indent="0" algn="ctr">
              <a:buNone/>
              <a:defRPr sz="4000"/>
            </a:lvl2pPr>
            <a:lvl3pPr marL="1828679" indent="0" algn="ctr">
              <a:buNone/>
              <a:defRPr sz="3600"/>
            </a:lvl3pPr>
            <a:lvl4pPr marL="2743021" indent="0" algn="ctr">
              <a:buNone/>
              <a:defRPr sz="3100"/>
            </a:lvl4pPr>
            <a:lvl5pPr marL="3657358" indent="0" algn="ctr">
              <a:buNone/>
              <a:defRPr sz="3100"/>
            </a:lvl5pPr>
            <a:lvl6pPr marL="4571699" indent="0" algn="ctr">
              <a:buNone/>
              <a:defRPr sz="3100"/>
            </a:lvl6pPr>
            <a:lvl7pPr marL="5486036" indent="0" algn="ctr">
              <a:buNone/>
              <a:defRPr sz="3100"/>
            </a:lvl7pPr>
            <a:lvl8pPr marL="6400378" indent="0" algn="ctr">
              <a:buNone/>
              <a:defRPr sz="3100"/>
            </a:lvl8pPr>
            <a:lvl9pPr marL="7314715" indent="0" algn="ctr">
              <a:buNone/>
              <a:defRPr sz="31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DCA2EB-7182-431F-9A1F-9FC071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AD4799-41E8-49BE-A829-55CF4740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93E581-C866-4370-B2D5-1E5F211D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40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02756-86C2-41FB-8190-641E0FC6E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4E8C8B-E340-4019-B5E8-8E70D02D1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C73BC0-135F-4026-835B-45CA327A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D59261-7242-4D03-ACF8-2C2A1D3E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8CB1B3-FDA7-4528-8ACD-4B5556E2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06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135BF-E935-46BE-8FE4-3EE2375F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3419709"/>
            <a:ext cx="21031200" cy="5705474"/>
          </a:xfrm>
        </p:spPr>
        <p:txBody>
          <a:bodyPr anchor="b"/>
          <a:lstStyle>
            <a:lvl1pPr>
              <a:defRPr sz="119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F7821D-EE38-496A-8D27-767805CF8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1" y="9179159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4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7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2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65735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57169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48603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40037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31471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5D96D3-CD4E-458B-BAAB-7D59B59C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F0F317-9D76-423B-8FC8-94D6A0C1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DA0600-BD7E-4937-B053-60060BD3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7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2509B-A3DF-4B51-8890-8B2770A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289369-2DDD-4FED-A74B-CD55D2F40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4DCB77-6AC5-4FC0-ABD1-39071B486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78CC25-8448-4840-8EDC-8BE60B1B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910467-474C-4BDE-BFF5-8D009C18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20050A-AB09-4489-AB59-B2F79F21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34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7A2B6-C2B4-4BB4-8033-4491CF978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9"/>
            <a:ext cx="21031200" cy="26511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04DE7E-6B9E-4FAB-A50D-BDF0F31BF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97" y="3362326"/>
            <a:ext cx="1031557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42" indent="0">
              <a:buNone/>
              <a:defRPr sz="4000" b="1"/>
            </a:lvl2pPr>
            <a:lvl3pPr marL="1828679" indent="0">
              <a:buNone/>
              <a:defRPr sz="3600" b="1"/>
            </a:lvl3pPr>
            <a:lvl4pPr marL="2743021" indent="0">
              <a:buNone/>
              <a:defRPr sz="3100" b="1"/>
            </a:lvl4pPr>
            <a:lvl5pPr marL="3657358" indent="0">
              <a:buNone/>
              <a:defRPr sz="3100" b="1"/>
            </a:lvl5pPr>
            <a:lvl6pPr marL="4571699" indent="0">
              <a:buNone/>
              <a:defRPr sz="3100" b="1"/>
            </a:lvl6pPr>
            <a:lvl7pPr marL="5486036" indent="0">
              <a:buNone/>
              <a:defRPr sz="3100" b="1"/>
            </a:lvl7pPr>
            <a:lvl8pPr marL="6400378" indent="0">
              <a:buNone/>
              <a:defRPr sz="3100" b="1"/>
            </a:lvl8pPr>
            <a:lvl9pPr marL="7314715" indent="0">
              <a:buNone/>
              <a:defRPr sz="3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F42C06-9A5B-4C51-94B1-7D0275A85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97" y="5010150"/>
            <a:ext cx="10315573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9ACC02-490B-4C70-9ADC-D09D76AD8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9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42" indent="0">
              <a:buNone/>
              <a:defRPr sz="4000" b="1"/>
            </a:lvl2pPr>
            <a:lvl3pPr marL="1828679" indent="0">
              <a:buNone/>
              <a:defRPr sz="3600" b="1"/>
            </a:lvl3pPr>
            <a:lvl4pPr marL="2743021" indent="0">
              <a:buNone/>
              <a:defRPr sz="3100" b="1"/>
            </a:lvl4pPr>
            <a:lvl5pPr marL="3657358" indent="0">
              <a:buNone/>
              <a:defRPr sz="3100" b="1"/>
            </a:lvl5pPr>
            <a:lvl6pPr marL="4571699" indent="0">
              <a:buNone/>
              <a:defRPr sz="3100" b="1"/>
            </a:lvl6pPr>
            <a:lvl7pPr marL="5486036" indent="0">
              <a:buNone/>
              <a:defRPr sz="3100" b="1"/>
            </a:lvl7pPr>
            <a:lvl8pPr marL="6400378" indent="0">
              <a:buNone/>
              <a:defRPr sz="3100" b="1"/>
            </a:lvl8pPr>
            <a:lvl9pPr marL="7314715" indent="0">
              <a:buNone/>
              <a:defRPr sz="3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EEE9AA8-CF69-4400-8D48-24B2C2775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9" y="5010150"/>
            <a:ext cx="10366376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918F30-4C18-4D78-853B-302479BA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264FD52-74C5-4710-8AC7-AE187FA3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652427-9C65-4073-A1FD-F79EFEBA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57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09441-8DAD-4466-9782-3CC01E60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728937-0D51-4032-8B42-6528990FD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4077DD-A125-4134-9CAF-900AFDC9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799AF19-EE3C-4984-BC42-44333AC7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8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3168E5-AB6E-4172-94CE-38B3942C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CF5BAE-D626-45B8-BCC3-A8E962539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6B8235-3B19-4B84-AD58-7CAC3A6F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23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B76E4-C525-45B1-9027-13AF3DB24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667" y="914400"/>
            <a:ext cx="7864475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04020-B255-46BF-BF0E-6028FFD4B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5083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7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D044CF-9EB3-41CB-806E-E8FA8E58A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667" y="4114800"/>
            <a:ext cx="7864475" cy="7623176"/>
          </a:xfrm>
        </p:spPr>
        <p:txBody>
          <a:bodyPr/>
          <a:lstStyle>
            <a:lvl1pPr marL="0" indent="0">
              <a:buNone/>
              <a:defRPr sz="3100"/>
            </a:lvl1pPr>
            <a:lvl2pPr marL="914342" indent="0">
              <a:buNone/>
              <a:defRPr sz="2900"/>
            </a:lvl2pPr>
            <a:lvl3pPr marL="1828679" indent="0">
              <a:buNone/>
              <a:defRPr sz="2400"/>
            </a:lvl3pPr>
            <a:lvl4pPr marL="2743021" indent="0">
              <a:buNone/>
              <a:defRPr sz="1900"/>
            </a:lvl4pPr>
            <a:lvl5pPr marL="3657358" indent="0">
              <a:buNone/>
              <a:defRPr sz="1900"/>
            </a:lvl5pPr>
            <a:lvl6pPr marL="4571699" indent="0">
              <a:buNone/>
              <a:defRPr sz="1900"/>
            </a:lvl6pPr>
            <a:lvl7pPr marL="5486036" indent="0">
              <a:buNone/>
              <a:defRPr sz="1900"/>
            </a:lvl7pPr>
            <a:lvl8pPr marL="6400378" indent="0">
              <a:buNone/>
              <a:defRPr sz="1900"/>
            </a:lvl8pPr>
            <a:lvl9pPr marL="7314715" indent="0">
              <a:buNone/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3A287D-72A7-4179-9B75-35C677B6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545A99-4DAB-4520-9E23-0706CC7F8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FB359F-1866-498E-9924-35D5DBD8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8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02756-86C2-41FB-8190-641E0FC6E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4E8C8B-E340-4019-B5E8-8E70D02D1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C73BC0-135F-4026-835B-45CA327A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D59261-7242-4D03-ACF8-2C2A1D3E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8CB1B3-FDA7-4528-8ACD-4B5556E2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7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0B710-1D56-4705-B6A8-221DC2697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667" y="914400"/>
            <a:ext cx="7864475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9574FD-FEF3-4D1A-B938-0D196A768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5083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342" indent="0">
              <a:buNone/>
              <a:defRPr sz="5700"/>
            </a:lvl2pPr>
            <a:lvl3pPr marL="1828679" indent="0">
              <a:buNone/>
              <a:defRPr sz="4800"/>
            </a:lvl3pPr>
            <a:lvl4pPr marL="2743021" indent="0">
              <a:buNone/>
              <a:defRPr sz="4000"/>
            </a:lvl4pPr>
            <a:lvl5pPr marL="3657358" indent="0">
              <a:buNone/>
              <a:defRPr sz="4000"/>
            </a:lvl5pPr>
            <a:lvl6pPr marL="4571699" indent="0">
              <a:buNone/>
              <a:defRPr sz="4000"/>
            </a:lvl6pPr>
            <a:lvl7pPr marL="5486036" indent="0">
              <a:buNone/>
              <a:defRPr sz="4000"/>
            </a:lvl7pPr>
            <a:lvl8pPr marL="6400378" indent="0">
              <a:buNone/>
              <a:defRPr sz="4000"/>
            </a:lvl8pPr>
            <a:lvl9pPr marL="7314715" indent="0">
              <a:buNone/>
              <a:defRPr sz="4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76CA08-C465-49D3-8A9E-FAE0C8956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667" y="4114800"/>
            <a:ext cx="7864475" cy="7623176"/>
          </a:xfrm>
        </p:spPr>
        <p:txBody>
          <a:bodyPr/>
          <a:lstStyle>
            <a:lvl1pPr marL="0" indent="0">
              <a:buNone/>
              <a:defRPr sz="3100"/>
            </a:lvl1pPr>
            <a:lvl2pPr marL="914342" indent="0">
              <a:buNone/>
              <a:defRPr sz="2900"/>
            </a:lvl2pPr>
            <a:lvl3pPr marL="1828679" indent="0">
              <a:buNone/>
              <a:defRPr sz="2400"/>
            </a:lvl3pPr>
            <a:lvl4pPr marL="2743021" indent="0">
              <a:buNone/>
              <a:defRPr sz="1900"/>
            </a:lvl4pPr>
            <a:lvl5pPr marL="3657358" indent="0">
              <a:buNone/>
              <a:defRPr sz="1900"/>
            </a:lvl5pPr>
            <a:lvl6pPr marL="4571699" indent="0">
              <a:buNone/>
              <a:defRPr sz="1900"/>
            </a:lvl6pPr>
            <a:lvl7pPr marL="5486036" indent="0">
              <a:buNone/>
              <a:defRPr sz="1900"/>
            </a:lvl7pPr>
            <a:lvl8pPr marL="6400378" indent="0">
              <a:buNone/>
              <a:defRPr sz="1900"/>
            </a:lvl8pPr>
            <a:lvl9pPr marL="7314715" indent="0">
              <a:buNone/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D340ED-85C7-439A-86A7-420E830A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87BA2-56E1-4F54-9405-EB176867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1648F9-7634-4AE9-B703-851E42DA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56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30B77-8BFC-464C-B608-C76AA4F79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B2D01C-0367-43B4-9178-2DF8B1CA0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68836F-C928-47A4-8B52-26D7232A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5FF378-3437-422F-BA15-C5927E93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5361AF-BA48-4D00-A771-501A9516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78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8AF221F-6508-488F-BBAD-AAC7BBB95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4" y="730250"/>
            <a:ext cx="5257800" cy="1162367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B10DB2-3EB5-4819-A761-078E7D5DA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9" y="730250"/>
            <a:ext cx="15468600" cy="1162367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6BEE1A-2F5A-4A65-8623-01604013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847546-0554-47AC-ABFC-660EE108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65CD5F-7D3A-403E-8799-660EDB54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21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4260915"/>
            <a:ext cx="20726400" cy="29400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6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3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0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47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34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08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95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9D94-95B2-4E23-BD7A-1718293C30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F4C75-0341-4FF8-B639-4C9167818A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65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32BF-0473-4F39-9A7A-341D4BEC5C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F9162-ED5D-4361-8629-2B97678601B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83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6168" y="881390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6168" y="5813495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692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385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07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477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3462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156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0847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69539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B401-66B4-46E9-82BC-0C572ABF27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C80F-DE91-4F77-AA70-44CCFD08F12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95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3200483"/>
            <a:ext cx="10769600" cy="9051926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95200" y="3200483"/>
            <a:ext cx="10769600" cy="9051926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59EA5-E6CB-4413-A816-125D3F22AF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44E5-D7A1-48DD-A0B1-5954E50228A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47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6921" indent="0">
              <a:buNone/>
              <a:defRPr sz="4800" b="1"/>
            </a:lvl2pPr>
            <a:lvl3pPr marL="2173850" indent="0">
              <a:buNone/>
              <a:defRPr sz="4300" b="1"/>
            </a:lvl3pPr>
            <a:lvl4pPr marL="3260785" indent="0">
              <a:buNone/>
              <a:defRPr sz="3800" b="1"/>
            </a:lvl4pPr>
            <a:lvl5pPr marL="4347711" indent="0">
              <a:buNone/>
              <a:defRPr sz="3800" b="1"/>
            </a:lvl5pPr>
            <a:lvl6pPr marL="5434626" indent="0">
              <a:buNone/>
              <a:defRPr sz="3800" b="1"/>
            </a:lvl6pPr>
            <a:lvl7pPr marL="6521564" indent="0">
              <a:buNone/>
              <a:defRPr sz="3800" b="1"/>
            </a:lvl7pPr>
            <a:lvl8pPr marL="7608475" indent="0">
              <a:buNone/>
              <a:defRPr sz="3800" b="1"/>
            </a:lvl8pPr>
            <a:lvl9pPr marL="8695397" indent="0">
              <a:buNone/>
              <a:defRPr sz="3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2386801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6921" indent="0">
              <a:buNone/>
              <a:defRPr sz="4800" b="1"/>
            </a:lvl2pPr>
            <a:lvl3pPr marL="2173850" indent="0">
              <a:buNone/>
              <a:defRPr sz="4300" b="1"/>
            </a:lvl3pPr>
            <a:lvl4pPr marL="3260785" indent="0">
              <a:buNone/>
              <a:defRPr sz="3800" b="1"/>
            </a:lvl4pPr>
            <a:lvl5pPr marL="4347711" indent="0">
              <a:buNone/>
              <a:defRPr sz="3800" b="1"/>
            </a:lvl5pPr>
            <a:lvl6pPr marL="5434626" indent="0">
              <a:buNone/>
              <a:defRPr sz="3800" b="1"/>
            </a:lvl6pPr>
            <a:lvl7pPr marL="6521564" indent="0">
              <a:buNone/>
              <a:defRPr sz="3800" b="1"/>
            </a:lvl7pPr>
            <a:lvl8pPr marL="7608475" indent="0">
              <a:buNone/>
              <a:defRPr sz="3800" b="1"/>
            </a:lvl8pPr>
            <a:lvl9pPr marL="8695397" indent="0">
              <a:buNone/>
              <a:defRPr sz="3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2386801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CD5D-F14D-440D-85DC-215717BBC4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5096A-C3B4-4EF7-A29B-89E271ED298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23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31758-BDBD-4B00-BDBF-C07F49C30C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5C6C-055F-4DF2-A091-7EEB5E611E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659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C249-94BE-4A9D-95D8-5D8D17080D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54EC-5A6D-4AAD-A57D-BD2CD014F0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6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135BF-E935-46BE-8FE4-3EE2375F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3419545"/>
            <a:ext cx="21031200" cy="5705474"/>
          </a:xfrm>
        </p:spPr>
        <p:txBody>
          <a:bodyPr anchor="b"/>
          <a:lstStyle>
            <a:lvl1pPr>
              <a:defRPr sz="119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F7821D-EE38-496A-8D27-767805CF8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1" y="9178995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2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39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60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65679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57099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48518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39939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31358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5D96D3-CD4E-458B-BAAB-7D59B59C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F0F317-9D76-423B-8FC8-94D6A0C1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DA0600-BD7E-4937-B053-60060BD3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693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25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3467" y="54620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25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6921" indent="0">
              <a:buNone/>
              <a:defRPr sz="2900"/>
            </a:lvl2pPr>
            <a:lvl3pPr marL="2173850" indent="0">
              <a:buNone/>
              <a:defRPr sz="2400"/>
            </a:lvl3pPr>
            <a:lvl4pPr marL="3260785" indent="0">
              <a:buNone/>
              <a:defRPr sz="2100"/>
            </a:lvl4pPr>
            <a:lvl5pPr marL="4347711" indent="0">
              <a:buNone/>
              <a:defRPr sz="2100"/>
            </a:lvl5pPr>
            <a:lvl6pPr marL="5434626" indent="0">
              <a:buNone/>
              <a:defRPr sz="2100"/>
            </a:lvl6pPr>
            <a:lvl7pPr marL="6521564" indent="0">
              <a:buNone/>
              <a:defRPr sz="2100"/>
            </a:lvl7pPr>
            <a:lvl8pPr marL="7608475" indent="0">
              <a:buNone/>
              <a:defRPr sz="2100"/>
            </a:lvl8pPr>
            <a:lvl9pPr marL="8695397" indent="0">
              <a:buNone/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BE53-2A69-4A82-9E32-644B707DAF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9F774-B6C8-4DC1-8F90-D463FA5F1A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210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 rtlCol="0">
            <a:normAutofit/>
          </a:bodyPr>
          <a:lstStyle>
            <a:lvl1pPr marL="0" indent="0">
              <a:buNone/>
              <a:defRPr sz="7600"/>
            </a:lvl1pPr>
            <a:lvl2pPr marL="1086921" indent="0">
              <a:buNone/>
              <a:defRPr sz="6700"/>
            </a:lvl2pPr>
            <a:lvl3pPr marL="2173850" indent="0">
              <a:buNone/>
              <a:defRPr sz="5700"/>
            </a:lvl3pPr>
            <a:lvl4pPr marL="3260785" indent="0">
              <a:buNone/>
              <a:defRPr sz="4800"/>
            </a:lvl4pPr>
            <a:lvl5pPr marL="4347711" indent="0">
              <a:buNone/>
              <a:defRPr sz="4800"/>
            </a:lvl5pPr>
            <a:lvl6pPr marL="5434626" indent="0">
              <a:buNone/>
              <a:defRPr sz="4800"/>
            </a:lvl6pPr>
            <a:lvl7pPr marL="6521564" indent="0">
              <a:buNone/>
              <a:defRPr sz="4800"/>
            </a:lvl7pPr>
            <a:lvl8pPr marL="7608475" indent="0">
              <a:buNone/>
              <a:defRPr sz="4800"/>
            </a:lvl8pPr>
            <a:lvl9pPr marL="8695397" indent="0">
              <a:buNone/>
              <a:defRPr sz="4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6921" indent="0">
              <a:buNone/>
              <a:defRPr sz="2900"/>
            </a:lvl2pPr>
            <a:lvl3pPr marL="2173850" indent="0">
              <a:buNone/>
              <a:defRPr sz="2400"/>
            </a:lvl3pPr>
            <a:lvl4pPr marL="3260785" indent="0">
              <a:buNone/>
              <a:defRPr sz="2100"/>
            </a:lvl4pPr>
            <a:lvl5pPr marL="4347711" indent="0">
              <a:buNone/>
              <a:defRPr sz="2100"/>
            </a:lvl5pPr>
            <a:lvl6pPr marL="5434626" indent="0">
              <a:buNone/>
              <a:defRPr sz="2100"/>
            </a:lvl6pPr>
            <a:lvl7pPr marL="6521564" indent="0">
              <a:buNone/>
              <a:defRPr sz="2100"/>
            </a:lvl7pPr>
            <a:lvl8pPr marL="7608475" indent="0">
              <a:buNone/>
              <a:defRPr sz="2100"/>
            </a:lvl8pPr>
            <a:lvl9pPr marL="8695397" indent="0">
              <a:buNone/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532F-DAE9-46BE-BCEF-A42FBE8979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2FD1-F318-437F-BFEB-943339C79F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B9839-A5F0-4822-BC30-6BBBE0FDF0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3432-7B38-4404-95B8-62F17427827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777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678400" y="549377"/>
            <a:ext cx="5486400" cy="117030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549377"/>
            <a:ext cx="16052800" cy="117030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CD023-FB0D-4E05-96CA-D93A2AAE64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9664-C8B3-40F1-95DF-81FB59482E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629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3647578-69B2-435C-B7D5-929E33F9E9B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0031874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22637" y="13010562"/>
            <a:ext cx="503392" cy="42884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11911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8" tIns="71438" rIns="71438" bIns="71438" anchor="ctr"/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</a:defRPr>
            </a:pP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702583822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9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9" y="9447610"/>
            <a:ext cx="14716126" cy="2000252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9" y="11519297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7"/>
            <a:ext cx="452046" cy="513601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080795652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055599255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5" y="892969"/>
            <a:ext cx="7500938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5" y="6697266"/>
            <a:ext cx="7500938" cy="576858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1238883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2509B-A3DF-4B51-8890-8B2770A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289369-2DDD-4FED-A74B-CD55D2F40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4DCB77-6AC5-4FC0-ABD1-39071B486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78CC25-8448-4840-8EDC-8BE60B1B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910467-474C-4BDE-BFF5-8D009C18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20050A-AB09-4489-AB59-B2F79F21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198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075675267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5" y="366117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830924448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5" y="1785939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217627562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10"/>
            <a:ext cx="7500938" cy="5304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4" y="1250156"/>
            <a:ext cx="7500940" cy="5304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5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80004457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9" y="8947547"/>
            <a:ext cx="14716126" cy="636712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9" y="6010712"/>
            <a:ext cx="14716126" cy="9444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568934579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930430981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29218112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7A2B6-C2B4-4BB4-8033-4491CF978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9"/>
            <a:ext cx="21031200" cy="26511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04DE7E-6B9E-4FAB-A50D-BDF0F31BF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84" y="3362326"/>
            <a:ext cx="1031557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208" indent="0">
              <a:buNone/>
              <a:defRPr sz="4000" b="1"/>
            </a:lvl2pPr>
            <a:lvl3pPr marL="1828398" indent="0">
              <a:buNone/>
              <a:defRPr sz="3600" b="1"/>
            </a:lvl3pPr>
            <a:lvl4pPr marL="2742602" indent="0">
              <a:buNone/>
              <a:defRPr sz="3100" b="1"/>
            </a:lvl4pPr>
            <a:lvl5pPr marL="3656791" indent="0">
              <a:buNone/>
              <a:defRPr sz="3100" b="1"/>
            </a:lvl5pPr>
            <a:lvl6pPr marL="4570999" indent="0">
              <a:buNone/>
              <a:defRPr sz="3100" b="1"/>
            </a:lvl6pPr>
            <a:lvl7pPr marL="5485189" indent="0">
              <a:buNone/>
              <a:defRPr sz="3100" b="1"/>
            </a:lvl7pPr>
            <a:lvl8pPr marL="6399395" indent="0">
              <a:buNone/>
              <a:defRPr sz="3100" b="1"/>
            </a:lvl8pPr>
            <a:lvl9pPr marL="7313584" indent="0">
              <a:buNone/>
              <a:defRPr sz="3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F42C06-9A5B-4C51-94B1-7D0275A85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84" y="5010150"/>
            <a:ext cx="10315573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9ACC02-490B-4C70-9ADC-D09D76AD8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9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208" indent="0">
              <a:buNone/>
              <a:defRPr sz="4000" b="1"/>
            </a:lvl2pPr>
            <a:lvl3pPr marL="1828398" indent="0">
              <a:buNone/>
              <a:defRPr sz="3600" b="1"/>
            </a:lvl3pPr>
            <a:lvl4pPr marL="2742602" indent="0">
              <a:buNone/>
              <a:defRPr sz="3100" b="1"/>
            </a:lvl4pPr>
            <a:lvl5pPr marL="3656791" indent="0">
              <a:buNone/>
              <a:defRPr sz="3100" b="1"/>
            </a:lvl5pPr>
            <a:lvl6pPr marL="4570999" indent="0">
              <a:buNone/>
              <a:defRPr sz="3100" b="1"/>
            </a:lvl6pPr>
            <a:lvl7pPr marL="5485189" indent="0">
              <a:buNone/>
              <a:defRPr sz="3100" b="1"/>
            </a:lvl7pPr>
            <a:lvl8pPr marL="6399395" indent="0">
              <a:buNone/>
              <a:defRPr sz="3100" b="1"/>
            </a:lvl8pPr>
            <a:lvl9pPr marL="7313584" indent="0">
              <a:buNone/>
              <a:defRPr sz="3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EEE9AA8-CF69-4400-8D48-24B2C2775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9" y="5010150"/>
            <a:ext cx="10366376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918F30-4C18-4D78-853B-302479BA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264FD52-74C5-4710-8AC7-AE187FA3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652427-9C65-4073-A1FD-F79EFEBA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3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09441-8DAD-4466-9782-3CC01E60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728937-0D51-4032-8B42-6528990FD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4077DD-A125-4134-9CAF-900AFDC9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799AF19-EE3C-4984-BC42-44333AC7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19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3168E5-AB6E-4172-94CE-38B3942C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CF5BAE-D626-45B8-BCC3-A8E962539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6B8235-3B19-4B84-AD58-7CAC3A6F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5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B76E4-C525-45B1-9027-13AF3DB24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83" y="914400"/>
            <a:ext cx="7864477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04020-B255-46BF-BF0E-6028FFD4B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919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7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D044CF-9EB3-41CB-806E-E8FA8E58A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83" y="4114800"/>
            <a:ext cx="7864477" cy="7623176"/>
          </a:xfrm>
        </p:spPr>
        <p:txBody>
          <a:bodyPr/>
          <a:lstStyle>
            <a:lvl1pPr marL="0" indent="0">
              <a:buNone/>
              <a:defRPr sz="3100"/>
            </a:lvl1pPr>
            <a:lvl2pPr marL="914208" indent="0">
              <a:buNone/>
              <a:defRPr sz="3100"/>
            </a:lvl2pPr>
            <a:lvl3pPr marL="1828398" indent="0">
              <a:buNone/>
              <a:defRPr sz="2400"/>
            </a:lvl3pPr>
            <a:lvl4pPr marL="2742602" indent="0">
              <a:buNone/>
              <a:defRPr sz="1900"/>
            </a:lvl4pPr>
            <a:lvl5pPr marL="3656791" indent="0">
              <a:buNone/>
              <a:defRPr sz="1900"/>
            </a:lvl5pPr>
            <a:lvl6pPr marL="4570999" indent="0">
              <a:buNone/>
              <a:defRPr sz="1900"/>
            </a:lvl6pPr>
            <a:lvl7pPr marL="5485189" indent="0">
              <a:buNone/>
              <a:defRPr sz="1900"/>
            </a:lvl7pPr>
            <a:lvl8pPr marL="6399395" indent="0">
              <a:buNone/>
              <a:defRPr sz="1900"/>
            </a:lvl8pPr>
            <a:lvl9pPr marL="7313584" indent="0">
              <a:buNone/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3A287D-72A7-4179-9B75-35C677B6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545A99-4DAB-4520-9E23-0706CC7F8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FB359F-1866-498E-9924-35D5DBD8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5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0B710-1D56-4705-B6A8-221DC2697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83" y="914400"/>
            <a:ext cx="7864477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9574FD-FEF3-4D1A-B938-0D196A768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919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208" indent="0">
              <a:buNone/>
              <a:defRPr sz="5700"/>
            </a:lvl2pPr>
            <a:lvl3pPr marL="1828398" indent="0">
              <a:buNone/>
              <a:defRPr sz="4800"/>
            </a:lvl3pPr>
            <a:lvl4pPr marL="2742602" indent="0">
              <a:buNone/>
              <a:defRPr sz="4000"/>
            </a:lvl4pPr>
            <a:lvl5pPr marL="3656791" indent="0">
              <a:buNone/>
              <a:defRPr sz="4000"/>
            </a:lvl5pPr>
            <a:lvl6pPr marL="4570999" indent="0">
              <a:buNone/>
              <a:defRPr sz="4000"/>
            </a:lvl6pPr>
            <a:lvl7pPr marL="5485189" indent="0">
              <a:buNone/>
              <a:defRPr sz="4000"/>
            </a:lvl7pPr>
            <a:lvl8pPr marL="6399395" indent="0">
              <a:buNone/>
              <a:defRPr sz="4000"/>
            </a:lvl8pPr>
            <a:lvl9pPr marL="7313584" indent="0">
              <a:buNone/>
              <a:defRPr sz="4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76CA08-C465-49D3-8A9E-FAE0C8956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83" y="4114800"/>
            <a:ext cx="7864477" cy="7623176"/>
          </a:xfrm>
        </p:spPr>
        <p:txBody>
          <a:bodyPr/>
          <a:lstStyle>
            <a:lvl1pPr marL="0" indent="0">
              <a:buNone/>
              <a:defRPr sz="3100"/>
            </a:lvl1pPr>
            <a:lvl2pPr marL="914208" indent="0">
              <a:buNone/>
              <a:defRPr sz="3100"/>
            </a:lvl2pPr>
            <a:lvl3pPr marL="1828398" indent="0">
              <a:buNone/>
              <a:defRPr sz="2400"/>
            </a:lvl3pPr>
            <a:lvl4pPr marL="2742602" indent="0">
              <a:buNone/>
              <a:defRPr sz="1900"/>
            </a:lvl4pPr>
            <a:lvl5pPr marL="3656791" indent="0">
              <a:buNone/>
              <a:defRPr sz="1900"/>
            </a:lvl5pPr>
            <a:lvl6pPr marL="4570999" indent="0">
              <a:buNone/>
              <a:defRPr sz="1900"/>
            </a:lvl6pPr>
            <a:lvl7pPr marL="5485189" indent="0">
              <a:buNone/>
              <a:defRPr sz="1900"/>
            </a:lvl7pPr>
            <a:lvl8pPr marL="6399395" indent="0">
              <a:buNone/>
              <a:defRPr sz="1900"/>
            </a:lvl8pPr>
            <a:lvl9pPr marL="7313584" indent="0">
              <a:buNone/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D340ED-85C7-439A-86A7-420E830A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E58-3ECA-4E57-9755-1072F7BC5A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87BA2-56E1-4F54-9405-EB176867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1648F9-7634-4AE9-B703-851E42DA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D437-7C45-4700-AA95-4EC533690C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8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A4C7A-F16C-4511-8F89-8E23D951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9"/>
            <a:ext cx="21031200" cy="2651126"/>
          </a:xfrm>
          <a:prstGeom prst="rect">
            <a:avLst/>
          </a:prstGeom>
        </p:spPr>
        <p:txBody>
          <a:bodyPr vert="horz" lIns="182834" tIns="91417" rIns="182834" bIns="9141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F5D0D4-744F-4151-A884-3890C393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182834" tIns="91417" rIns="182834" bIns="9141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6D59DE-7F10-4CB3-8C4F-D679387F8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69"/>
            <a:ext cx="5486400" cy="730250"/>
          </a:xfrm>
          <a:prstGeom prst="rect">
            <a:avLst/>
          </a:prstGeom>
        </p:spPr>
        <p:txBody>
          <a:bodyPr vert="horz" lIns="182834" tIns="91417" rIns="182834" bIns="91417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398" hangingPunct="1"/>
            <a:fld id="{4D797E58-3ECA-4E57-9755-1072F7BC5AA7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1828398" hangingPunct="1"/>
              <a:t>20.10.2020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B55D5-291E-4E9D-AB1B-D07DBCA07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69"/>
            <a:ext cx="8229600" cy="730250"/>
          </a:xfrm>
          <a:prstGeom prst="rect">
            <a:avLst/>
          </a:prstGeom>
        </p:spPr>
        <p:txBody>
          <a:bodyPr vert="horz" lIns="182834" tIns="91417" rIns="182834" bIns="91417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398" hangingPunct="1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021B84-A5AD-4772-A105-6DB50D603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69"/>
            <a:ext cx="5486400" cy="730250"/>
          </a:xfrm>
          <a:prstGeom prst="rect">
            <a:avLst/>
          </a:prstGeom>
        </p:spPr>
        <p:txBody>
          <a:bodyPr vert="horz" lIns="182834" tIns="91417" rIns="182834" bIns="91417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398" hangingPunct="1"/>
            <a:fld id="{084BD437-7C45-4700-AA95-4EC533690C1C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1828398" hangingPunct="1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94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1828398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04" indent="-457104" algn="l" defTabSz="182839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291" indent="-457104" algn="l" defTabSz="1828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500" indent="-457104" algn="l" defTabSz="1828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199701" indent="-457104" algn="l" defTabSz="1828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3898" indent="-457104" algn="l" defTabSz="1828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097" indent="-457104" algn="l" defTabSz="1828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291" indent="-457104" algn="l" defTabSz="1828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499" indent="-457104" algn="l" defTabSz="1828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686" indent="-457104" algn="l" defTabSz="1828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283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08" algn="l" defTabSz="18283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398" algn="l" defTabSz="18283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02" algn="l" defTabSz="18283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791" algn="l" defTabSz="18283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0999" algn="l" defTabSz="18283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189" algn="l" defTabSz="18283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395" algn="l" defTabSz="18283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584" algn="l" defTabSz="18283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A4C7A-F16C-4511-8F89-8E23D951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9"/>
            <a:ext cx="21031200" cy="2651126"/>
          </a:xfrm>
          <a:prstGeom prst="rect">
            <a:avLst/>
          </a:prstGeom>
        </p:spPr>
        <p:txBody>
          <a:bodyPr vert="horz" lIns="182867" tIns="91434" rIns="182867" bIns="9143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F5D0D4-744F-4151-A884-3890C393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182867" tIns="91434" rIns="182867" bIns="9143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6D59DE-7F10-4CB3-8C4F-D679387F8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933"/>
            <a:ext cx="5486400" cy="730250"/>
          </a:xfrm>
          <a:prstGeom prst="rect">
            <a:avLst/>
          </a:prstGeom>
        </p:spPr>
        <p:txBody>
          <a:bodyPr vert="horz" lIns="182867" tIns="91434" rIns="182867" bIns="91434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679" hangingPunct="1"/>
            <a:fld id="{4D797E58-3ECA-4E57-9755-1072F7BC5AA7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1828679" hangingPunct="1"/>
              <a:t>20.10.2020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B55D5-291E-4E9D-AB1B-D07DBCA07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933"/>
            <a:ext cx="8229600" cy="730250"/>
          </a:xfrm>
          <a:prstGeom prst="rect">
            <a:avLst/>
          </a:prstGeom>
        </p:spPr>
        <p:txBody>
          <a:bodyPr vert="horz" lIns="182867" tIns="91434" rIns="182867" bIns="91434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679" hangingPunct="1"/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021B84-A5AD-4772-A105-6DB50D603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933"/>
            <a:ext cx="5486400" cy="730250"/>
          </a:xfrm>
          <a:prstGeom prst="rect">
            <a:avLst/>
          </a:prstGeom>
        </p:spPr>
        <p:txBody>
          <a:bodyPr vert="horz" lIns="182867" tIns="91434" rIns="182867" bIns="91434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679" hangingPunct="1"/>
            <a:fld id="{084BD437-7C45-4700-AA95-4EC533690C1C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1828679" hangingPunct="1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6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182867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1" indent="-457171" algn="l" defTabSz="182867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08" indent="-457171" algn="l" defTabSz="182867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50" indent="-457171" algn="l" defTabSz="182867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191" indent="-457171" algn="l" defTabSz="182867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29" indent="-457171" algn="l" defTabSz="182867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866" indent="-457171" algn="l" defTabSz="182867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207" indent="-457171" algn="l" defTabSz="182867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549" indent="-457171" algn="l" defTabSz="182867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886" indent="-457171" algn="l" defTabSz="182867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2867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42" algn="l" defTabSz="182867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79" algn="l" defTabSz="182867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21" algn="l" defTabSz="182867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358" algn="l" defTabSz="182867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99" algn="l" defTabSz="182867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036" algn="l" defTabSz="182867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378" algn="l" defTabSz="182867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715" algn="l" defTabSz="182867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7381" tIns="108698" rIns="217381" bIns="1086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219200" y="3200483"/>
            <a:ext cx="21945600" cy="90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7381" tIns="108698" rIns="217381" bIns="108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9200" y="12712801"/>
            <a:ext cx="5689600" cy="730250"/>
          </a:xfrm>
          <a:prstGeom prst="rect">
            <a:avLst/>
          </a:prstGeom>
        </p:spPr>
        <p:txBody>
          <a:bodyPr vert="horz" lIns="217381" tIns="108698" rIns="217381" bIns="10869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2173850" hangingPunct="1">
              <a:defRPr/>
            </a:pPr>
            <a:fld id="{2EF667E8-7508-49B8-86C9-EE1C23736A5A}" type="datetime1">
              <a:rPr lang="en-US" kern="1200">
                <a:solidFill>
                  <a:prstClr val="black">
                    <a:tint val="75000"/>
                  </a:prstClr>
                </a:solidFill>
                <a:ea typeface="+mn-ea"/>
              </a:rPr>
              <a:pPr defTabSz="2173850" hangingPunct="1">
                <a:defRPr/>
              </a:pPr>
              <a:t>10/20/2020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31203" y="12712801"/>
            <a:ext cx="7721600" cy="730250"/>
          </a:xfrm>
          <a:prstGeom prst="rect">
            <a:avLst/>
          </a:prstGeom>
        </p:spPr>
        <p:txBody>
          <a:bodyPr vert="horz" lIns="217381" tIns="108698" rIns="217381" bIns="10869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2173850" hangingPunct="1">
              <a:defRPr/>
            </a:pPr>
            <a:endParaRPr lang="ru-RU" kern="120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475200" y="12712801"/>
            <a:ext cx="5689600" cy="730250"/>
          </a:xfrm>
          <a:prstGeom prst="rect">
            <a:avLst/>
          </a:prstGeom>
        </p:spPr>
        <p:txBody>
          <a:bodyPr vert="horz" lIns="217381" tIns="108698" rIns="217381" bIns="10869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2173850" hangingPunct="1">
              <a:defRPr/>
            </a:pPr>
            <a:fld id="{C9D0CB22-4274-40E2-A1D5-EDAA7B3536CE}" type="slidenum">
              <a:rPr lang="ru-RU" kern="1200">
                <a:solidFill>
                  <a:prstClr val="black">
                    <a:tint val="75000"/>
                  </a:prstClr>
                </a:solidFill>
                <a:ea typeface="+mn-ea"/>
              </a:rPr>
              <a:pPr defTabSz="2173850" hangingPunct="1">
                <a:defRPr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089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" pitchFamily="34" charset="0"/>
        </a:defRPr>
      </a:lvl5pPr>
      <a:lvl6pPr marL="1086921" algn="ctr" rtl="0" fontAlgn="base"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" pitchFamily="34" charset="0"/>
        </a:defRPr>
      </a:lvl6pPr>
      <a:lvl7pPr marL="2173850" algn="ctr" rtl="0" fontAlgn="base"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" pitchFamily="34" charset="0"/>
        </a:defRPr>
      </a:lvl7pPr>
      <a:lvl8pPr marL="3260785" algn="ctr" rtl="0" fontAlgn="base"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" pitchFamily="34" charset="0"/>
        </a:defRPr>
      </a:lvl8pPr>
      <a:lvl9pPr marL="4347711" algn="ctr" rtl="0" fontAlgn="base">
        <a:spcBef>
          <a:spcPct val="0"/>
        </a:spcBef>
        <a:spcAft>
          <a:spcPct val="0"/>
        </a:spcAft>
        <a:defRPr sz="10500">
          <a:solidFill>
            <a:schemeClr val="tx1"/>
          </a:solidFill>
          <a:latin typeface="Calibri" pitchFamily="34" charset="0"/>
        </a:defRPr>
      </a:lvl9pPr>
    </p:titleStyle>
    <p:bodyStyle>
      <a:lvl1pPr marL="815189" indent="-815189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6259" indent="-679349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17314" indent="-54345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4238" indent="-5434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1178" indent="-54345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78092" indent="-543450" algn="l" defTabSz="21738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65016" indent="-543450" algn="l" defTabSz="21738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51928" indent="-543450" algn="l" defTabSz="21738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38840" indent="-543450" algn="l" defTabSz="21738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17385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6921" algn="l" defTabSz="217385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3850" algn="l" defTabSz="217385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0785" algn="l" defTabSz="217385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47711" algn="l" defTabSz="217385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34626" algn="l" defTabSz="217385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1564" algn="l" defTabSz="217385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08475" algn="l" defTabSz="217385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95397" algn="l" defTabSz="217385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5" y="625079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5" y="366117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5"/>
            <a:ext cx="452046" cy="51360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pPr algn="l" defTabSz="1828800" hangingPunct="1"/>
            <a:fld id="{86CB4B4D-7CA3-9044-876B-883B54F8677D}" type="slidenum">
              <a:rPr lang="ru-RU" kern="1200" smtClean="0">
                <a:latin typeface="Arial Narrow"/>
              </a:rPr>
              <a:pPr algn="l" defTabSz="1828800" hangingPunct="1"/>
              <a:t>‹#›</a:t>
            </a:fld>
            <a:endParaRPr lang="ru-RU" kern="12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54238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 spd="med"/>
  <p:txStyles>
    <p:titleStyle>
      <a:lvl1pPr marL="0" marR="0" indent="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2" marR="0" indent="-617362" algn="l" defTabSz="82153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2" marR="0" indent="-617362" algn="l" defTabSz="82153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2" marR="0" indent="-617362" algn="l" defTabSz="82153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2" marR="0" indent="-617362" algn="l" defTabSz="82153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2" marR="0" indent="-617362" algn="l" defTabSz="82153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2" marR="0" indent="-617362" algn="l" defTabSz="82153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2" marR="0" indent="-617362" algn="l" defTabSz="82153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2" marR="0" indent="-617362" algn="l" defTabSz="82153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2" marR="0" indent="-617362" algn="l" defTabSz="821532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1970" y="1330740"/>
            <a:ext cx="2736120" cy="264554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Линия"/>
          <p:cNvSpPr/>
          <p:nvPr/>
        </p:nvSpPr>
        <p:spPr>
          <a:xfrm flipV="1">
            <a:off x="10370345" y="1604167"/>
            <a:ext cx="2" cy="2777350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8" tIns="71438" rIns="71438" bIns="71438" anchor="ctr"/>
          <a:lstStyle/>
          <a:p>
            <a:pPr defTabSz="821532">
              <a:defRPr sz="3200"/>
            </a:pPr>
            <a:endParaRPr sz="3200">
              <a:latin typeface="Helvetica Light"/>
            </a:endParaRPr>
          </a:p>
        </p:txBody>
      </p:sp>
      <p:sp>
        <p:nvSpPr>
          <p:cNvPr id="9" name="Очень крутой…"/>
          <p:cNvSpPr txBox="1"/>
          <p:nvPr/>
        </p:nvSpPr>
        <p:spPr>
          <a:xfrm>
            <a:off x="6610123" y="5129808"/>
            <a:ext cx="16993890" cy="1728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8" tIns="71438" rIns="71438" bIns="71438" anchor="b"/>
          <a:lstStyle/>
          <a:p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АНАЛИТИЧЕСКИЙ ОБЗОР СОСТОЯНИЯ И ПРОБЛЕМ ДОПОЛНИТЕЛЬНОГО ОБРАЗОВАНИЯ ДЕТЕЙ</a:t>
            </a:r>
            <a:endParaRPr lang="ru-RU" sz="4800" dirty="0"/>
          </a:p>
        </p:txBody>
      </p:sp>
      <p:sp>
        <p:nvSpPr>
          <p:cNvPr id="10" name="Очень крутой подзаголовок презентации"/>
          <p:cNvSpPr txBox="1"/>
          <p:nvPr/>
        </p:nvSpPr>
        <p:spPr>
          <a:xfrm>
            <a:off x="7116916" y="8929564"/>
            <a:ext cx="9443424" cy="1173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8" tIns="71438" rIns="71438" bIns="71438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defTabSz="821532"/>
            <a:endParaRPr dirty="0">
              <a:latin typeface="Arial Narrow"/>
              <a:cs typeface="Arial Narrow"/>
            </a:endParaRPr>
          </a:p>
        </p:txBody>
      </p:sp>
      <p:sp>
        <p:nvSpPr>
          <p:cNvPr id="11" name="Название подразделения,  лаборатории, факультета и т.д."/>
          <p:cNvSpPr txBox="1"/>
          <p:nvPr/>
        </p:nvSpPr>
        <p:spPr>
          <a:xfrm>
            <a:off x="6714013" y="805815"/>
            <a:ext cx="15588254" cy="143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8" tIns="71438" rIns="71438" bIns="71438" anchor="ctr">
            <a:spAutoFit/>
          </a:bodyPr>
          <a:lstStyle/>
          <a:p>
            <a:pPr algn="l" defTabSz="821532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200" dirty="0">
                <a:solidFill>
                  <a:srgbClr val="253957"/>
                </a:solidFill>
                <a:latin typeface="Arial Narrow"/>
                <a:cs typeface="Arial Narrow"/>
                <a:sym typeface="Arial Narrow"/>
              </a:rPr>
              <a:t>Институт образования НИУ ВШЭ </a:t>
            </a:r>
          </a:p>
          <a:p>
            <a:pPr algn="l" defTabSz="821532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200" dirty="0">
                <a:solidFill>
                  <a:srgbClr val="253957"/>
                </a:solidFill>
                <a:latin typeface="Arial Narrow"/>
                <a:cs typeface="Arial Narrow"/>
                <a:sym typeface="Arial Narrow"/>
              </a:rPr>
              <a:t>Центр общего и дополнительного образования им. А.А. </a:t>
            </a:r>
            <a:r>
              <a:rPr lang="ru-RU" sz="4200" dirty="0" err="1">
                <a:solidFill>
                  <a:srgbClr val="253957"/>
                </a:solidFill>
                <a:latin typeface="Arial Narrow"/>
                <a:cs typeface="Arial Narrow"/>
                <a:sym typeface="Arial Narrow"/>
              </a:rPr>
              <a:t>Пинского</a:t>
            </a:r>
            <a:endParaRPr sz="4200" dirty="0">
              <a:solidFill>
                <a:srgbClr val="253957"/>
              </a:solidFill>
              <a:latin typeface="Arial Narrow"/>
              <a:cs typeface="Arial Narrow"/>
              <a:sym typeface="Arial Narrow"/>
            </a:endParaRPr>
          </a:p>
        </p:txBody>
      </p:sp>
      <p:sp>
        <p:nvSpPr>
          <p:cNvPr id="13" name="Очень крутой подзаголовок презентации"/>
          <p:cNvSpPr txBox="1"/>
          <p:nvPr/>
        </p:nvSpPr>
        <p:spPr>
          <a:xfrm>
            <a:off x="15576376" y="9555616"/>
            <a:ext cx="7575176" cy="1799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04" tIns="30004" rIns="30004" bIns="30004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 defTabSz="1828800" hangingPunct="1"/>
            <a:r>
              <a:rPr lang="ru-RU" sz="3600" kern="1200" dirty="0">
                <a:latin typeface="Arial Narrow"/>
              </a:rPr>
              <a:t> </a:t>
            </a:r>
            <a:endParaRPr lang="ru-RU" sz="3600" kern="1200" dirty="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2705731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26E1E-489F-426A-BFEA-40724F458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953" y="730321"/>
            <a:ext cx="19948648" cy="3229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7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Количество государственных и муниципальных ОДО сокращается. </a:t>
            </a:r>
            <a:r>
              <a:rPr lang="ru-RU" sz="5700" dirty="0" smtClean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5700" dirty="0" smtClean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5700" dirty="0" smtClean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57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Официальный» частный сектор рос до 2018 года, </a:t>
            </a:r>
            <a:r>
              <a:rPr lang="ru-RU" sz="5700" dirty="0" smtClean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в 2019</a:t>
            </a:r>
            <a:r>
              <a:rPr lang="ru-RU" sz="5700" dirty="0" smtClean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57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произошло сокращение.</a:t>
            </a:r>
            <a:r>
              <a:rPr lang="ru-RU" sz="36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+mn-lt"/>
                <a:ea typeface="Calibri" panose="020F0502020204030204" pitchFamily="34" charset="0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D0B6BC-D2CA-447E-8684-70681078E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091457"/>
            <a:ext cx="21031200" cy="11896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100" dirty="0" smtClean="0"/>
              <a:t>Количество </a:t>
            </a:r>
            <a:r>
              <a:rPr lang="ru-RU" sz="3100" dirty="0"/>
              <a:t>организаций дополнительного образования - государственных/муниципальных и частных, ед. (Источник: 1-ДО)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925B145-86C9-4763-A938-CBC6C47BDF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368985"/>
              </p:ext>
            </p:extLst>
          </p:nvPr>
        </p:nvGraphicFramePr>
        <p:xfrm>
          <a:off x="1676400" y="3959443"/>
          <a:ext cx="10515600" cy="8131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1FF13ED-3E18-4960-9B5D-2303660D02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274716"/>
              </p:ext>
            </p:extLst>
          </p:nvPr>
        </p:nvGraphicFramePr>
        <p:xfrm>
          <a:off x="12192000" y="3959440"/>
          <a:ext cx="10515600" cy="8105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745" y="586297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6180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8669D-F041-40E9-B44C-41347E89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960" y="730259"/>
            <a:ext cx="19876640" cy="3117784"/>
          </a:xfrm>
        </p:spPr>
        <p:txBody>
          <a:bodyPr>
            <a:normAutofit/>
          </a:bodyPr>
          <a:lstStyle/>
          <a:p>
            <a:pPr algn="ctr"/>
            <a:r>
              <a:rPr lang="ru-RU" sz="43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Наибольшее число детей посещают дополнительные </a:t>
            </a:r>
            <a:r>
              <a:rPr lang="ru-RU" sz="43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общеобразовательные программы </a:t>
            </a:r>
            <a:r>
              <a:rPr lang="ru-RU" sz="43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художественной</a:t>
            </a:r>
            <a:r>
              <a:rPr lang="ru-RU" sz="43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направленности.  </a:t>
            </a:r>
            <a:r>
              <a:rPr lang="ru-RU" sz="43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43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43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Наименьшее </a:t>
            </a:r>
            <a:r>
              <a:rPr lang="ru-RU" sz="43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число детей включены в программы туристско-краеведческой направленности.</a:t>
            </a:r>
            <a:endParaRPr lang="ru-RU" sz="43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83D875-C75E-40B5-89AA-7DFDD6392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629817"/>
            <a:ext cx="21031200" cy="1356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dirty="0" smtClean="0"/>
              <a:t>Распределение </a:t>
            </a:r>
            <a:r>
              <a:rPr lang="ru-RU" sz="3100" dirty="0"/>
              <a:t>учащихся по направленностям дополнительных общеобразовательных программ, 2019, % </a:t>
            </a:r>
            <a:endParaRPr lang="ru-RU" sz="3100" dirty="0" smtClean="0"/>
          </a:p>
          <a:p>
            <a:pPr marL="0" indent="0">
              <a:buNone/>
            </a:pPr>
            <a:r>
              <a:rPr lang="ru-RU" sz="3100" dirty="0" smtClean="0"/>
              <a:t>(</a:t>
            </a:r>
            <a:r>
              <a:rPr lang="ru-RU" sz="3100" dirty="0"/>
              <a:t>Источник: 1-ДОП)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51C946B-8EC2-416A-BE71-9C6017E7F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910110"/>
              </p:ext>
            </p:extLst>
          </p:nvPr>
        </p:nvGraphicFramePr>
        <p:xfrm>
          <a:off x="1676400" y="3848106"/>
          <a:ext cx="21031200" cy="819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745" y="586297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67911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B321B-A60F-4B50-9D0C-C408CB50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017" y="730259"/>
            <a:ext cx="19372584" cy="2651126"/>
          </a:xfrm>
        </p:spPr>
        <p:txBody>
          <a:bodyPr>
            <a:normAutofit/>
          </a:bodyPr>
          <a:lstStyle/>
          <a:p>
            <a:pPr algn="ctr"/>
            <a:r>
              <a:rPr lang="ru-RU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Рост </a:t>
            </a:r>
            <a:r>
              <a:rPr lang="ru-RU" sz="4200" dirty="0">
                <a:latin typeface="Times New Roman" panose="02020603050405020304" pitchFamily="18" charset="0"/>
                <a:ea typeface="Calibri" panose="020F0502020204030204" pitchFamily="34" charset="0"/>
              </a:rPr>
              <a:t>охвата технической </a:t>
            </a:r>
            <a:r>
              <a:rPr lang="ru-RU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направленностью.</a:t>
            </a:r>
            <a:br>
              <a:rPr lang="ru-RU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ru-RU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ебольшое </a:t>
            </a:r>
            <a:r>
              <a:rPr lang="ru-RU" sz="4200" dirty="0">
                <a:latin typeface="Times New Roman" panose="02020603050405020304" pitchFamily="18" charset="0"/>
                <a:ea typeface="Calibri" panose="020F0502020204030204" pitchFamily="34" charset="0"/>
              </a:rPr>
              <a:t>снижение доли охвата общеразвивающими программами художественной направленности и физкультурно-спортивными предпрофессиональными программами</a:t>
            </a:r>
            <a:r>
              <a:rPr lang="ru-RU" sz="3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43489B-6BF6-4FE6-BD12-B837FE2C8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736349"/>
            <a:ext cx="21031200" cy="1249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dirty="0" smtClean="0"/>
              <a:t>Распределение </a:t>
            </a:r>
            <a:r>
              <a:rPr lang="ru-RU" sz="3100" dirty="0"/>
              <a:t>учащихся по направленностям программ ДО, в динамике по годам, 2019, % (Источник: 1-ДОП)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B22E6BD9-A457-45E4-8800-0FA01792B8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35577"/>
              </p:ext>
            </p:extLst>
          </p:nvPr>
        </p:nvGraphicFramePr>
        <p:xfrm>
          <a:off x="1676400" y="3604339"/>
          <a:ext cx="21031200" cy="813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439" y="70909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60585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97BB8B-6AD7-47E9-9402-646399BC2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896078"/>
            <a:ext cx="21031200" cy="1221324"/>
          </a:xfrm>
        </p:spPr>
        <p:txBody>
          <a:bodyPr>
            <a:normAutofit/>
          </a:bodyPr>
          <a:lstStyle/>
          <a:p>
            <a:r>
              <a:rPr lang="ru-RU" sz="3100" dirty="0"/>
              <a:t> Распределение учащихся по технической и естественнонаучной направленностям программ ДО, в динамике по годам, % (Источник: Форма ФСН 1-ДОП)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8FB99D0B-6F6B-4025-9249-E1CFD5EB1E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794069"/>
              </p:ext>
            </p:extLst>
          </p:nvPr>
        </p:nvGraphicFramePr>
        <p:xfrm>
          <a:off x="1676439" y="586297"/>
          <a:ext cx="21031197" cy="1130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745" y="586297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14813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600CB-6FD3-4CB9-8E50-8C9D7003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880" y="737323"/>
            <a:ext cx="21031200" cy="2651126"/>
          </a:xfrm>
        </p:spPr>
        <p:txBody>
          <a:bodyPr>
            <a:normAutofit/>
          </a:bodyPr>
          <a:lstStyle/>
          <a:p>
            <a:pPr algn="ctr"/>
            <a:r>
              <a:rPr lang="ru-RU" sz="5300" b="1" dirty="0">
                <a:ea typeface="Calibri" panose="020F0502020204030204" pitchFamily="34" charset="0"/>
                <a:cs typeface="Arial" panose="020B0604020202020204" pitchFamily="34" charset="0"/>
              </a:rPr>
              <a:t>Показатель аварийности </a:t>
            </a:r>
            <a:r>
              <a:rPr lang="ru-RU" sz="5300" b="1" dirty="0" smtClean="0">
                <a:ea typeface="Calibri" panose="020F0502020204030204" pitchFamily="34" charset="0"/>
                <a:cs typeface="Arial" panose="020B0604020202020204" pitchFamily="34" charset="0"/>
              </a:rPr>
              <a:t>зданий ОДО  снижался</a:t>
            </a:r>
            <a:r>
              <a:rPr lang="ru-RU" sz="5300" b="1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5300" b="1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5300" b="1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5300" b="1" dirty="0" smtClean="0">
                <a:ea typeface="Calibri" panose="020F0502020204030204" pitchFamily="34" charset="0"/>
                <a:cs typeface="Arial" panose="020B0604020202020204" pitchFamily="34" charset="0"/>
              </a:rPr>
              <a:t>но </a:t>
            </a:r>
            <a:r>
              <a:rPr lang="ru-RU" sz="5300" b="1" dirty="0">
                <a:ea typeface="Calibri" panose="020F0502020204030204" pitchFamily="34" charset="0"/>
                <a:cs typeface="Arial" panose="020B0604020202020204" pitchFamily="34" charset="0"/>
              </a:rPr>
              <a:t>в 2017 году  возобновил рост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F081A0-1899-4626-AEAD-8CFEBDA44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888783"/>
            <a:ext cx="21031200" cy="1097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dirty="0"/>
              <a:t> Доля организаций ДО, здания которых требуют капитального ремонта и находятся в аварийном состоянии, в общем числе организаций ДО, по годам, % (Источник: 1-ДО)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91B8E58-A22A-41F3-AFD5-C1CAD5DF90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255717"/>
              </p:ext>
            </p:extLst>
          </p:nvPr>
        </p:nvGraphicFramePr>
        <p:xfrm>
          <a:off x="1676400" y="3657600"/>
          <a:ext cx="21031200" cy="8060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745" y="586297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1526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6E916-2189-4629-B72B-5F498D79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</a:rPr>
              <a:t>В последние годы наблюдается небольшой рост показателей компьютеризации ОДО </a:t>
            </a:r>
            <a:endParaRPr lang="ru-RU" sz="4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E0A58B-9D29-4A4E-9D0E-AF9264E9E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332594"/>
            <a:ext cx="21031200" cy="653156"/>
          </a:xfrm>
        </p:spPr>
        <p:txBody>
          <a:bodyPr>
            <a:normAutofit/>
          </a:bodyPr>
          <a:lstStyle/>
          <a:p>
            <a:r>
              <a:rPr lang="ru-RU" sz="3100" dirty="0"/>
              <a:t> Динамика обеспеченности компьютерной техникой в расчете на 100 учеников, ед. (Источник: 1-ДО)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2EF5754-816C-440A-9A08-D8AF519F35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869326"/>
              </p:ext>
            </p:extLst>
          </p:nvPr>
        </p:nvGraphicFramePr>
        <p:xfrm>
          <a:off x="1676439" y="3657613"/>
          <a:ext cx="21031197" cy="852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21329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BCB73-EE81-4806-B3A3-9DCBECC5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Сравнение отставания </a:t>
            </a:r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системы дополнительного образования в </a:t>
            </a:r>
            <a:r>
              <a:rPr lang="ru-RU" sz="45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цифровизации</a:t>
            </a:r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   </a:t>
            </a:r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</a:rPr>
              <a:t>школ.  </a:t>
            </a:r>
            <a:endParaRPr lang="ru-RU" sz="4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E234D1-D813-42D3-B48E-4297EC4BC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799934"/>
            <a:ext cx="21031200" cy="1185816"/>
          </a:xfrm>
        </p:spPr>
        <p:txBody>
          <a:bodyPr>
            <a:normAutofit/>
          </a:bodyPr>
          <a:lstStyle/>
          <a:p>
            <a:r>
              <a:rPr lang="ru-RU" sz="3100" dirty="0"/>
              <a:t> Доля организаций, оснащенных персональными компьютерами в расчете на 100 обучающихся, 2018 г., % (Источник: 1-ДО, ОО-2)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1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011459"/>
              </p:ext>
            </p:extLst>
          </p:nvPr>
        </p:nvGraphicFramePr>
        <p:xfrm>
          <a:off x="2974977" y="3329608"/>
          <a:ext cx="18506056" cy="856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56945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0D575-BDE5-4717-B9B0-09329E432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880" y="665319"/>
            <a:ext cx="21031200" cy="2651126"/>
          </a:xfrm>
        </p:spPr>
        <p:txBody>
          <a:bodyPr>
            <a:normAutofit/>
          </a:bodyPr>
          <a:lstStyle/>
          <a:p>
            <a:pPr algn="ctr"/>
            <a:r>
              <a:rPr lang="ru-RU" sz="3800" dirty="0">
                <a:latin typeface="Times New Roman" panose="02020603050405020304" pitchFamily="18" charset="0"/>
                <a:ea typeface="Calibri" panose="020F0502020204030204" pitchFamily="34" charset="0"/>
              </a:rPr>
              <a:t>Доля ОДО имеющих достаточно высокую скорость интернета (от 5 Мбит/сек и выше) за 4 года выросла в 1,7 раза. При этом каждая пятая организация дополнительного образования может пользоваться интернетом только на минимальных скоростях – ниже 256 Кбит/сек.</a:t>
            </a:r>
            <a:endParaRPr lang="ru-RU" sz="3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07B3C8-5691-4E44-B7CF-28F0476E6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261641"/>
            <a:ext cx="21031200" cy="724178"/>
          </a:xfrm>
        </p:spPr>
        <p:txBody>
          <a:bodyPr>
            <a:normAutofit/>
          </a:bodyPr>
          <a:lstStyle/>
          <a:p>
            <a:r>
              <a:rPr lang="ru-RU" sz="3100" dirty="0"/>
              <a:t> Распределение ОДО по скорости Интернет-подключения по годам, % (Источник: Форма ФСН 1-ДО)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19776D1-00EC-4B4D-B015-285DB012EE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009767"/>
              </p:ext>
            </p:extLst>
          </p:nvPr>
        </p:nvGraphicFramePr>
        <p:xfrm>
          <a:off x="1676400" y="3381376"/>
          <a:ext cx="21031200" cy="865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94723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2ED41-E81F-47E6-9A2D-FE261549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Отставание ОДО от школ, имеющих относительно высокие скорости подключения </a:t>
            </a:r>
            <a:endParaRPr lang="ru-RU" sz="5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4B991-6B62-4369-874A-8B57F5998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888783"/>
            <a:ext cx="21031200" cy="1097038"/>
          </a:xfrm>
        </p:spPr>
        <p:txBody>
          <a:bodyPr>
            <a:normAutofit/>
          </a:bodyPr>
          <a:lstStyle/>
          <a:p>
            <a:r>
              <a:rPr lang="ru-RU" sz="3100" dirty="0"/>
              <a:t> Доля организаций, имеющих максимальную скорость подключения к сети Интернет от 1 Мбит/с и выше, 2019 г., % (Источник: ФСН 1-ДО, ОО-2)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1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754751"/>
              </p:ext>
            </p:extLst>
          </p:nvPr>
        </p:nvGraphicFramePr>
        <p:xfrm>
          <a:off x="1676400" y="3622091"/>
          <a:ext cx="21031200" cy="813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06957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B8EFB-5151-4AE3-B0C6-B6DAC0E4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Образование педагогов дополнительного </a:t>
            </a:r>
            <a:r>
              <a:rPr lang="ru-RU" sz="5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 </a:t>
            </a:r>
            <a:endParaRPr lang="ru-RU" sz="5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0BE9D2-4356-4A86-BEBB-F35787715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835444"/>
            <a:ext cx="21031200" cy="1150304"/>
          </a:xfrm>
        </p:spPr>
        <p:txBody>
          <a:bodyPr>
            <a:normAutofit/>
          </a:bodyPr>
          <a:lstStyle/>
          <a:p>
            <a:r>
              <a:rPr lang="ru-RU" sz="3100" dirty="0"/>
              <a:t> Структура квалификации педагогов ДО в организациях, реализующих программы дополнительного образования, по уровню образования и по годам, % (Источник: 1-ДОП)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5CCF078-5172-447B-A442-E0C51F8DA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241908"/>
              </p:ext>
            </p:extLst>
          </p:nvPr>
        </p:nvGraphicFramePr>
        <p:xfrm>
          <a:off x="1676505" y="3675356"/>
          <a:ext cx="21031197" cy="816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7998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A8CF4-8A2D-48C9-9044-E7BE06681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Доступность  дополнительного образования</a:t>
            </a:r>
            <a:endParaRPr lang="ru-RU" sz="6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endParaRPr lang="ru-RU" dirty="0"/>
          </a:p>
          <a:p>
            <a:pPr algn="just"/>
            <a:r>
              <a:rPr lang="ru-RU" dirty="0" smtClean="0"/>
              <a:t> 75</a:t>
            </a:r>
            <a:r>
              <a:rPr lang="ru-RU" dirty="0" smtClean="0"/>
              <a:t>% детей </a:t>
            </a:r>
            <a:r>
              <a:rPr lang="ru-RU" dirty="0" smtClean="0"/>
              <a:t>в </a:t>
            </a:r>
            <a:r>
              <a:rPr lang="ru-RU" dirty="0" smtClean="0"/>
              <a:t>возрасте от 5 до 18 лет охвачено </a:t>
            </a:r>
            <a:r>
              <a:rPr lang="ru-RU" dirty="0"/>
              <a:t>дополнительным </a:t>
            </a:r>
            <a:r>
              <a:rPr lang="ru-RU" dirty="0" smtClean="0"/>
              <a:t>образованием в </a:t>
            </a:r>
            <a:r>
              <a:rPr lang="ru-RU" dirty="0"/>
              <a:t>2019 году  </a:t>
            </a:r>
            <a:r>
              <a:rPr lang="ru-RU" dirty="0" smtClean="0"/>
              <a:t>(1-ДОП)</a:t>
            </a:r>
          </a:p>
          <a:p>
            <a:pPr algn="just"/>
            <a:r>
              <a:rPr lang="ru-RU" dirty="0" smtClean="0"/>
              <a:t>74% </a:t>
            </a:r>
            <a:r>
              <a:rPr lang="ru-RU" dirty="0"/>
              <a:t>семей  </a:t>
            </a:r>
            <a:r>
              <a:rPr lang="ru-RU" dirty="0" smtClean="0"/>
              <a:t>в 2020 году   </a:t>
            </a:r>
            <a:r>
              <a:rPr lang="ru-RU" dirty="0"/>
              <a:t>получают услуги дополнительного </a:t>
            </a:r>
            <a:r>
              <a:rPr lang="ru-RU" dirty="0" smtClean="0"/>
              <a:t>образования (</a:t>
            </a:r>
            <a:r>
              <a:rPr lang="ru-RU" dirty="0" err="1" smtClean="0"/>
              <a:t>РАНХиГС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  </a:t>
            </a:r>
            <a:r>
              <a:rPr lang="ru-RU" dirty="0"/>
              <a:t>72</a:t>
            </a:r>
            <a:r>
              <a:rPr lang="ru-RU" dirty="0" smtClean="0"/>
              <a:t>% </a:t>
            </a:r>
            <a:r>
              <a:rPr lang="ru-RU" dirty="0"/>
              <a:t>в 2020 году   получают услуги дополнительного </a:t>
            </a:r>
            <a:r>
              <a:rPr lang="ru-RU" dirty="0" smtClean="0"/>
              <a:t>образования  (</a:t>
            </a:r>
            <a:r>
              <a:rPr lang="ru-RU" dirty="0"/>
              <a:t>78% - 2017 г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ОНФ, НРО)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745" y="586297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99234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7020D-8BCB-496E-9CFA-238558C8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Возрастной состав педагогов дополнительного </a:t>
            </a:r>
            <a:r>
              <a:rPr lang="ru-RU" sz="5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 </a:t>
            </a:r>
            <a:endParaRPr lang="ru-RU" sz="5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07C9DD-B6C1-4368-A4AA-7DA2F4F16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817923"/>
            <a:ext cx="21031200" cy="1168062"/>
          </a:xfrm>
        </p:spPr>
        <p:txBody>
          <a:bodyPr>
            <a:normAutofit/>
          </a:bodyPr>
          <a:lstStyle/>
          <a:p>
            <a:r>
              <a:rPr lang="ru-RU" sz="3100" dirty="0"/>
              <a:t> Доля педагогов в возрасте до 35 лет и в возрасте 55 лет и старше в организациях, реализующих дополнительные общеобразовательные программы, % (Источник: 1-ДОП)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ED75538-1CFC-4A51-A2AA-FA4898314E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38920"/>
              </p:ext>
            </p:extLst>
          </p:nvPr>
        </p:nvGraphicFramePr>
        <p:xfrm>
          <a:off x="1676505" y="3639844"/>
          <a:ext cx="21031197" cy="8177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78756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7020D-8BCB-496E-9CFA-238558C8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7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 Концепции 2014: низкий уровень прогресса</a:t>
            </a:r>
            <a:endParaRPr lang="ru-RU" sz="47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59776" y="3185592"/>
            <a:ext cx="21421455" cy="1053040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формирование межведомственной модели управления сферой </a:t>
            </a:r>
            <a:r>
              <a:rPr lang="ru-RU" dirty="0" smtClean="0"/>
              <a:t>ДО, </a:t>
            </a:r>
            <a:r>
              <a:rPr lang="ru-RU" dirty="0"/>
              <a:t>включая устранение ведомственных барьеров финансирования организаций</a:t>
            </a:r>
          </a:p>
          <a:p>
            <a:r>
              <a:rPr lang="ru-RU" dirty="0"/>
              <a:t>преференции для </a:t>
            </a:r>
            <a:r>
              <a:rPr lang="ru-RU" dirty="0" smtClean="0"/>
              <a:t>частного </a:t>
            </a:r>
            <a:r>
              <a:rPr lang="ru-RU" dirty="0"/>
              <a:t>сектора (аренда, налоги)</a:t>
            </a:r>
          </a:p>
          <a:p>
            <a:r>
              <a:rPr lang="ru-RU" dirty="0"/>
              <a:t>стимулирование инвестиций, в </a:t>
            </a:r>
            <a:r>
              <a:rPr lang="ru-RU" dirty="0" err="1"/>
              <a:t>т.ч</a:t>
            </a:r>
            <a:r>
              <a:rPr lang="ru-RU" dirty="0"/>
              <a:t>. </a:t>
            </a:r>
            <a:r>
              <a:rPr lang="ru-RU" dirty="0" smtClean="0"/>
              <a:t>Благотворительности</a:t>
            </a:r>
          </a:p>
          <a:p>
            <a:r>
              <a:rPr lang="ru-RU" dirty="0"/>
              <a:t>обеспечение конкурентного доступа негосударственных и государственных организаций, реализующих дополнительные общеобразовательные программы, к бюджетному финансированию</a:t>
            </a:r>
          </a:p>
          <a:p>
            <a:r>
              <a:rPr lang="ru-RU" dirty="0"/>
              <a:t>развитие корпоративной социальной ответственности в сфере дополнительного образования детей</a:t>
            </a:r>
          </a:p>
          <a:p>
            <a:r>
              <a:rPr lang="ru-RU" dirty="0"/>
              <a:t>реализация проектов по использованию позитивного потенциала детских (детско-взрослых) неформальных объединений и сообществ (ролевые игры, историческая реконструкция и др.)  </a:t>
            </a:r>
          </a:p>
          <a:p>
            <a:r>
              <a:rPr lang="ru-RU" dirty="0" smtClean="0"/>
              <a:t>поддержка </a:t>
            </a:r>
            <a:r>
              <a:rPr lang="ru-RU" dirty="0"/>
              <a:t>дополнительного образования в семьях, родительских сообществах, а также поддержку совместных (семейных, детско-взрослых) практик </a:t>
            </a:r>
            <a:r>
              <a:rPr lang="ru-RU" dirty="0" smtClean="0"/>
              <a:t>ДО</a:t>
            </a:r>
          </a:p>
          <a:p>
            <a:r>
              <a:rPr lang="ru-RU" dirty="0"/>
              <a:t>проведение информационно-просветительской кампании для мотивации семей к вовлечению детей в занятия дополнительным образованием, повышению родительской компетенции в воспитании детей.</a:t>
            </a:r>
          </a:p>
          <a:p>
            <a:r>
              <a:rPr lang="ru-RU" dirty="0" smtClean="0"/>
              <a:t>нормативное </a:t>
            </a:r>
            <a:r>
              <a:rPr lang="ru-RU" dirty="0"/>
              <a:t>закрепление практик учебного характера обучающихся на реальных </a:t>
            </a:r>
            <a:r>
              <a:rPr lang="ru-RU" dirty="0" smtClean="0"/>
              <a:t>производствах</a:t>
            </a:r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58904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7020D-8BCB-496E-9CFA-238558C8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7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 Концепции 2014: низкий уровень прогресса</a:t>
            </a:r>
            <a:endParaRPr lang="ru-RU" sz="47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59776" y="3185592"/>
            <a:ext cx="21421455" cy="972107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формирование современной системы сопровождения непрерывного профессионального развития кадров  </a:t>
            </a:r>
          </a:p>
          <a:p>
            <a:r>
              <a:rPr lang="ru-RU" dirty="0" smtClean="0"/>
              <a:t>привлечение </a:t>
            </a:r>
            <a:r>
              <a:rPr lang="ru-RU" dirty="0"/>
              <a:t>к деятельности в сфере дополнительного образования волонтеров и представителей науки, высшей школы, студенчества, родительской </a:t>
            </a:r>
            <a:r>
              <a:rPr lang="ru-RU" dirty="0" smtClean="0"/>
              <a:t>общественности</a:t>
            </a:r>
          </a:p>
          <a:p>
            <a:r>
              <a:rPr lang="ru-RU" dirty="0"/>
              <a:t>включение в основные профессиональные образовательные программы модулей по выбору обучающегося, относящихся к дополнительному образованию </a:t>
            </a:r>
            <a:r>
              <a:rPr lang="ru-RU" dirty="0" smtClean="0"/>
              <a:t>детей</a:t>
            </a:r>
          </a:p>
          <a:p>
            <a:r>
              <a:rPr lang="ru-RU" dirty="0" smtClean="0"/>
              <a:t> </a:t>
            </a:r>
            <a:r>
              <a:rPr lang="ru-RU" dirty="0"/>
              <a:t>включение в основные профессиональные образовательные программы педагогического, психолого-педагогического и дефектологического направлений обязательных модулей, относящихся к дополнительному образованию детей, к работе с талантливыми детьми и </a:t>
            </a:r>
            <a:r>
              <a:rPr lang="ru-RU" dirty="0" smtClean="0"/>
              <a:t>молодежью</a:t>
            </a:r>
          </a:p>
          <a:p>
            <a:r>
              <a:rPr lang="ru-RU" dirty="0"/>
              <a:t>введение профилей дополнительного образования в </a:t>
            </a:r>
            <a:r>
              <a:rPr lang="ru-RU" dirty="0" err="1"/>
              <a:t>двупрофильные</a:t>
            </a:r>
            <a:r>
              <a:rPr lang="ru-RU" dirty="0"/>
              <a:t> программы </a:t>
            </a:r>
            <a:r>
              <a:rPr lang="ru-RU" dirty="0" err="1"/>
              <a:t>бакалавариата</a:t>
            </a:r>
            <a:r>
              <a:rPr lang="ru-RU" dirty="0"/>
              <a:t>, создание программ магистратуры, ориентированных на подготовку педагогов для системы дополнительного образования детей </a:t>
            </a:r>
            <a:endParaRPr lang="ru-RU" dirty="0" smtClean="0"/>
          </a:p>
          <a:p>
            <a:r>
              <a:rPr lang="ru-RU" dirty="0"/>
              <a:t>модернизация образовательных программ и увеличение объема подготовки управленческих кадров для сферы дополнительного образования детей с приоритетами в области менеджмента, маркетинга, образовательной деятельности, соответствующей профилю организации</a:t>
            </a:r>
            <a:endParaRPr lang="ru-RU" dirty="0" smtClean="0"/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7420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7020D-8BCB-496E-9CFA-238558C8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7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 Концепции 2014: низкий уровень прогресса</a:t>
            </a:r>
            <a:endParaRPr lang="ru-RU" sz="47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59776" y="3185592"/>
            <a:ext cx="21421455" cy="972107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внедрение механизмов поддержки организаций дополнительного образования, реализующих программы для детей в сельской местности</a:t>
            </a:r>
          </a:p>
          <a:p>
            <a:r>
              <a:rPr lang="ru-RU" dirty="0" smtClean="0"/>
              <a:t>увеличение </a:t>
            </a:r>
            <a:r>
              <a:rPr lang="ru-RU" dirty="0"/>
              <a:t>предложения, нормативную регламентацию, методическую и кадровую поддержку программ дополнительного образования, реализуемых в каникулярный </a:t>
            </a:r>
            <a:r>
              <a:rPr lang="ru-RU" dirty="0" smtClean="0"/>
              <a:t>период</a:t>
            </a:r>
          </a:p>
          <a:p>
            <a:r>
              <a:rPr lang="ru-RU" dirty="0"/>
              <a:t>воссоздание на новой основе (решение конкретных актуальных проблем муниципального и регионального уровней, включение детей в социально значимую деятельность) сети клубов (детско-взрослых, подростковых) по месту жительства</a:t>
            </a:r>
            <a:endParaRPr lang="ru-RU" dirty="0" smtClean="0"/>
          </a:p>
          <a:p>
            <a:r>
              <a:rPr lang="ru-RU" dirty="0"/>
              <a:t>создание необходимых условий для занятия молодежи техническими и военно-прикладными видами спорта, в том числе в системе Общероссийской общественно-государственной организации "Добровольное общество содействия армии, авиации и флоту </a:t>
            </a:r>
            <a:r>
              <a:rPr lang="ru-RU" dirty="0" smtClean="0"/>
              <a:t>России</a:t>
            </a:r>
          </a:p>
          <a:p>
            <a:r>
              <a:rPr lang="ru-RU" dirty="0"/>
              <a:t>ориентация системы территориального планирования, строительства, управления имущественным комплексом с учетом интересов детей и молодежи, создание образовательных и сред, открытых пространств для различных форм активности, клубной деятельности</a:t>
            </a:r>
            <a:endParaRPr lang="ru-RU" dirty="0" smtClean="0"/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32183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7020D-8BCB-496E-9CFA-238558C8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7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 Концепции 2014: сравнительно высокий уровень прогресса</a:t>
            </a:r>
            <a:endParaRPr lang="ru-RU" sz="47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59777" y="3694369"/>
            <a:ext cx="21031200" cy="870267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создание в системе дополнительного образования детей на федеральном уровне и на уровне субъектов Российской Федерации сети "ресурсных центров" </a:t>
            </a:r>
            <a:endParaRPr lang="ru-RU" dirty="0" smtClean="0"/>
          </a:p>
          <a:p>
            <a:r>
              <a:rPr lang="ru-RU" dirty="0" smtClean="0"/>
              <a:t>увеличение охвата дополнительными </a:t>
            </a:r>
            <a:r>
              <a:rPr lang="ru-RU" dirty="0"/>
              <a:t>общеобразовательными </a:t>
            </a:r>
            <a:r>
              <a:rPr lang="ru-RU" dirty="0" smtClean="0"/>
              <a:t>программами</a:t>
            </a:r>
          </a:p>
          <a:p>
            <a:r>
              <a:rPr lang="ru-RU" dirty="0"/>
              <a:t>сформирована мотивация и обеспечены возможности выбора детьми дополнительных общеобразовательных программ на основе собственных интересов и увлечений из широкого спектра предложений со стороны организаций, осуществляющих образовательную </a:t>
            </a:r>
            <a:r>
              <a:rPr lang="ru-RU" dirty="0" smtClean="0"/>
              <a:t>деятельность </a:t>
            </a:r>
          </a:p>
          <a:p>
            <a:r>
              <a:rPr lang="ru-RU" dirty="0" smtClean="0"/>
              <a:t>поддержка </a:t>
            </a:r>
            <a:r>
              <a:rPr lang="ru-RU" dirty="0"/>
              <a:t>существующей системы и развитие новых перспективных направлений олимпиад, конкурсов и </a:t>
            </a:r>
            <a:r>
              <a:rPr lang="ru-RU" dirty="0" err="1"/>
              <a:t>разноуровневых</a:t>
            </a:r>
            <a:r>
              <a:rPr lang="ru-RU" dirty="0"/>
              <a:t> соревнований для детей в системе дополнительного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семьям с детьми предоставлен доступ к полной объективной информации о конкретных организациях и дополнительных общеобразовательных программах, обеспечена консультационная поддержка в выборе программ и планировании индивидуальных образовательных траекторий</a:t>
            </a:r>
            <a:endParaRPr lang="ru-RU" dirty="0" smtClean="0"/>
          </a:p>
          <a:p>
            <a:r>
              <a:rPr lang="ru-RU" dirty="0"/>
              <a:t>формирование на федеральном уровне механизмов ресурсной поддержки региональных программ дополнительного образования детей</a:t>
            </a:r>
            <a:endParaRPr lang="ru-RU" dirty="0" smtClean="0"/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96" y="449323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4699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CB169E-CE18-4491-8DC7-296659504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771790"/>
            <a:ext cx="21676840" cy="1533556"/>
          </a:xfrm>
        </p:spPr>
        <p:txBody>
          <a:bodyPr>
            <a:normAutofit fontScale="92500" lnSpcReduction="10000"/>
          </a:bodyPr>
          <a:lstStyle/>
          <a:p>
            <a:r>
              <a:rPr lang="ru-RU" sz="3100" dirty="0"/>
              <a:t>Количество услуг дополнительного образования детей, предоставляемых организациями, реализующими программы ДО, в расчете на одного человека в возрасте 5-17 лет, </a:t>
            </a:r>
            <a:r>
              <a:rPr lang="ru-RU" sz="3100" dirty="0" smtClean="0"/>
              <a:t>2019</a:t>
            </a:r>
          </a:p>
          <a:p>
            <a:pPr marL="0" indent="0">
              <a:buNone/>
            </a:pPr>
            <a:r>
              <a:rPr lang="ru-RU" sz="3100" dirty="0" smtClean="0"/>
              <a:t> </a:t>
            </a:r>
            <a:r>
              <a:rPr lang="ru-RU" sz="3100" dirty="0"/>
              <a:t>(Источник: 1-ДОП, Бюллетень Росстата «Численность населения Российской Федерации по полу и возрасту»)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791F86E-3FFB-4A22-B989-5B84C8AFAD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123063"/>
              </p:ext>
            </p:extLst>
          </p:nvPr>
        </p:nvGraphicFramePr>
        <p:xfrm>
          <a:off x="1676439" y="1260701"/>
          <a:ext cx="21031197" cy="10369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EBA8CF4-8A2D-48C9-9044-E7BE0668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85" y="71"/>
            <a:ext cx="21031200" cy="2651126"/>
          </a:xfrm>
        </p:spPr>
        <p:txBody>
          <a:bodyPr>
            <a:normAutofit/>
          </a:bodyPr>
          <a:lstStyle/>
          <a:p>
            <a:pPr algn="ctr"/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Региональная дифференциация доступности дополнительного образования.  </a:t>
            </a:r>
            <a:endParaRPr lang="ru-RU" sz="6400" dirty="0"/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64" y="435111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7568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A8CF4-8A2D-48C9-9044-E7BE0668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880" y="730259"/>
            <a:ext cx="20596720" cy="2651126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Дети в сельской местности меньше вовлечены в программы дополнительного образования.  </a:t>
            </a:r>
            <a:endParaRPr lang="ru-RU" sz="6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0F74F5-8409-433B-AEAB-00369BC70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764424"/>
            <a:ext cx="21031200" cy="1445548"/>
          </a:xfrm>
        </p:spPr>
        <p:txBody>
          <a:bodyPr>
            <a:normAutofit lnSpcReduction="10000"/>
          </a:bodyPr>
          <a:lstStyle/>
          <a:p>
            <a:r>
              <a:rPr lang="ru-RU" sz="3100" dirty="0"/>
              <a:t> Количество реализуемых услуг дополнительного образования детей в расчете на численность детей в возрасте 5-17 лет в городской и сельской местности, 2019 (Источник: 1-ДОП, Бюллетень Росстата «Численность населения Российской Федерации по полу и возрасту»)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559186"/>
              </p:ext>
            </p:extLst>
          </p:nvPr>
        </p:nvGraphicFramePr>
        <p:xfrm>
          <a:off x="1676400" y="3381377"/>
          <a:ext cx="21031200" cy="8383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745" y="586297"/>
            <a:ext cx="1199581" cy="119958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/>
          <p:cNvSpPr/>
          <p:nvPr/>
        </p:nvSpPr>
        <p:spPr>
          <a:xfrm>
            <a:off x="7439472" y="8154144"/>
            <a:ext cx="17185232" cy="193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dirty="0"/>
              <a:t>В сельской местности ключевой проблемой является «отсутствие мест, где можно получать услуги» (</a:t>
            </a:r>
            <a:r>
              <a:rPr lang="ru-RU" dirty="0" err="1"/>
              <a:t>РАНХиГС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8788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388CD-4B5A-4604-9056-17D6D66D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937" y="730259"/>
            <a:ext cx="20092664" cy="2651126"/>
          </a:xfrm>
        </p:spPr>
        <p:txBody>
          <a:bodyPr>
            <a:normAutofit/>
          </a:bodyPr>
          <a:lstStyle/>
          <a:p>
            <a:pPr algn="ctr"/>
            <a:r>
              <a:rPr lang="ru-RU" sz="5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 доли детей, получающих услуги дополнительного образования на платной основе  </a:t>
            </a:r>
            <a:endParaRPr lang="ru-RU" sz="5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12D0B3-A812-4CFA-9003-0CD284524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055943"/>
            <a:ext cx="21964872" cy="1154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100" dirty="0" smtClean="0"/>
              <a:t>Доля </a:t>
            </a:r>
            <a:r>
              <a:rPr lang="ru-RU" sz="3100" dirty="0"/>
              <a:t>обучающихся по договорам об оказании платных образовательных услуг по дополнительным общеобразовательным программам, 2019, % (Источник: Форма 1-ДОП)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15AC72B-7974-4570-88F9-D718D92CA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601795"/>
              </p:ext>
            </p:extLst>
          </p:nvPr>
        </p:nvGraphicFramePr>
        <p:xfrm>
          <a:off x="1676439" y="3000652"/>
          <a:ext cx="21031197" cy="905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745" y="586297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1412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/>
              <a:t>  </a:t>
            </a:r>
            <a:endParaRPr lang="ru-RU" sz="43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3257600"/>
            <a:ext cx="21945600" cy="9051926"/>
          </a:xfrm>
        </p:spPr>
        <p:txBody>
          <a:bodyPr/>
          <a:lstStyle/>
          <a:p>
            <a:r>
              <a:rPr lang="ru-RU" dirty="0" smtClean="0"/>
              <a:t>Не </a:t>
            </a:r>
            <a:r>
              <a:rPr lang="ru-RU" dirty="0"/>
              <a:t>посещают никаких дополнительных </a:t>
            </a:r>
            <a:r>
              <a:rPr lang="ru-RU" dirty="0" smtClean="0"/>
              <a:t>занятий: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 26</a:t>
            </a:r>
            <a:r>
              <a:rPr lang="ru-RU" dirty="0"/>
              <a:t>% детей, живущих в </a:t>
            </a:r>
            <a:r>
              <a:rPr lang="ru-RU" dirty="0" smtClean="0"/>
              <a:t>городе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40</a:t>
            </a:r>
            <a:r>
              <a:rPr lang="ru-RU" dirty="0"/>
              <a:t>% сельских </a:t>
            </a:r>
            <a:r>
              <a:rPr lang="ru-RU" dirty="0" smtClean="0"/>
              <a:t>детей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45</a:t>
            </a:r>
            <a:r>
              <a:rPr lang="ru-RU" dirty="0"/>
              <a:t>% детей из малообеспеченных </a:t>
            </a:r>
            <a:r>
              <a:rPr lang="ru-RU" dirty="0" smtClean="0"/>
              <a:t>семей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 20</a:t>
            </a:r>
            <a:r>
              <a:rPr lang="ru-RU" dirty="0"/>
              <a:t>% </a:t>
            </a:r>
            <a:r>
              <a:rPr lang="ru-RU" dirty="0" smtClean="0"/>
              <a:t>детей из обеспеченных семей   </a:t>
            </a:r>
            <a:endParaRPr lang="ru-RU" dirty="0"/>
          </a:p>
          <a:p>
            <a:r>
              <a:rPr lang="ru-RU" dirty="0" smtClean="0"/>
              <a:t>Доля </a:t>
            </a:r>
            <a:r>
              <a:rPr lang="ru-RU" dirty="0"/>
              <a:t>платных </a:t>
            </a:r>
            <a:r>
              <a:rPr lang="ru-RU" dirty="0" smtClean="0"/>
              <a:t>услуг  - 63%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63760" y="433934"/>
            <a:ext cx="19394155" cy="2620170"/>
          </a:xfrm>
          <a:prstGeom prst="rect">
            <a:avLst/>
          </a:prstGeom>
        </p:spPr>
        <p:txBody>
          <a:bodyPr wrap="square" lIns="217376" tIns="108695" rIns="217376" bIns="108695">
            <a:spAutoFit/>
          </a:bodyPr>
          <a:lstStyle/>
          <a:p>
            <a:pPr defTabSz="176622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kern="1200" dirty="0">
                <a:solidFill>
                  <a:prstClr val="black"/>
                </a:solidFill>
                <a:latin typeface="Segoe UI Semibold" pitchFamily="34" charset="0"/>
                <a:ea typeface="+mn-ea"/>
                <a:cs typeface="Segoe UI Semibold" pitchFamily="34" charset="0"/>
              </a:rPr>
              <a:t>Различия в доступности дополнительного образования в разных социальных </a:t>
            </a:r>
            <a:r>
              <a:rPr lang="ru-RU" altLang="ru-RU" b="1" kern="1200" dirty="0" smtClean="0">
                <a:solidFill>
                  <a:prstClr val="black"/>
                </a:solidFill>
                <a:latin typeface="Segoe UI Semibold" pitchFamily="34" charset="0"/>
                <a:ea typeface="+mn-ea"/>
                <a:cs typeface="Segoe UI Semibold" pitchFamily="34" charset="0"/>
              </a:rPr>
              <a:t>группах</a:t>
            </a:r>
          </a:p>
          <a:p>
            <a:pPr defTabSz="176622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kern="1200" dirty="0" smtClean="0">
                <a:solidFill>
                  <a:prstClr val="black"/>
                </a:solidFill>
                <a:latin typeface="Segoe UI Semibold" pitchFamily="34" charset="0"/>
                <a:ea typeface="+mn-ea"/>
                <a:cs typeface="Segoe UI Semibold" pitchFamily="34" charset="0"/>
              </a:rPr>
              <a:t> </a:t>
            </a:r>
            <a:endParaRPr lang="ru-RU" altLang="ru-RU" b="1" kern="1200" dirty="0">
              <a:solidFill>
                <a:prstClr val="black"/>
              </a:solidFill>
              <a:latin typeface="Segoe UI Semibold" pitchFamily="34" charset="0"/>
              <a:ea typeface="+mn-ea"/>
              <a:cs typeface="Segoe UI Semibold" pitchFamily="34" charset="0"/>
            </a:endParaRPr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9081" y="433935"/>
            <a:ext cx="1786899" cy="121498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/>
          <p:cNvSpPr txBox="1"/>
          <p:nvPr/>
        </p:nvSpPr>
        <p:spPr>
          <a:xfrm>
            <a:off x="1219200" y="12731850"/>
            <a:ext cx="21341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3600" kern="1200" dirty="0">
                <a:solidFill>
                  <a:prstClr val="black"/>
                </a:solidFill>
                <a:cs typeface="Segoe UI Semibold" pitchFamily="34" charset="0"/>
              </a:rPr>
              <a:t>опрос ОНФ </a:t>
            </a:r>
            <a:r>
              <a:rPr lang="ru-RU" sz="3600" dirty="0"/>
              <a:t>совместно с Фондом «Национальные ресурсы образования», 2020</a:t>
            </a:r>
          </a:p>
        </p:txBody>
      </p:sp>
    </p:spTree>
    <p:extLst>
      <p:ext uri="{BB962C8B-B14F-4D97-AF65-F5344CB8AC3E}">
        <p14:creationId xmlns:p14="http://schemas.microsoft.com/office/powerpoint/2010/main" val="139452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57E427-2DC9-482E-B35E-4C7B8AA21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Наименее вовлеченной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возрастной категорией являются старшеклассники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B73ABB-FB85-4C25-A3CA-29BDB3496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327906"/>
            <a:ext cx="21031200" cy="10260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100" dirty="0" smtClean="0"/>
              <a:t>Возрастная </a:t>
            </a:r>
            <a:r>
              <a:rPr lang="ru-RU" sz="3100" dirty="0"/>
              <a:t>структура обучающихся по дополнительным общеобразовательным программам, 2019, % </a:t>
            </a:r>
            <a:endParaRPr lang="ru-RU" sz="3100" dirty="0" smtClean="0"/>
          </a:p>
          <a:p>
            <a:pPr marL="0" indent="0">
              <a:buNone/>
            </a:pPr>
            <a:r>
              <a:rPr lang="ru-RU" sz="3100" dirty="0" smtClean="0"/>
              <a:t>(</a:t>
            </a:r>
            <a:r>
              <a:rPr lang="ru-RU" sz="3100" dirty="0"/>
              <a:t>Источник: 1-ДОП)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0A28287-2187-4FA6-B84A-8B222C7FEBE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76439" y="4221493"/>
          <a:ext cx="21031197" cy="710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28" y="305272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3400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D4404-C503-4687-BF02-EF042746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888" y="737323"/>
            <a:ext cx="21031200" cy="2651126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5700" b="1" dirty="0">
                <a:ea typeface="Calibri" panose="020F0502020204030204" pitchFamily="34" charset="0"/>
              </a:rPr>
              <a:t>Ведущую роль в предоставлении услуг играют школы, </a:t>
            </a:r>
            <a:br>
              <a:rPr lang="ru-RU" sz="5700" b="1" dirty="0">
                <a:ea typeface="Calibri" panose="020F0502020204030204" pitchFamily="34" charset="0"/>
              </a:rPr>
            </a:br>
            <a:r>
              <a:rPr lang="ru-RU" sz="5700" b="1" dirty="0">
                <a:ea typeface="Calibri" panose="020F0502020204030204" pitchFamily="34" charset="0"/>
              </a:rPr>
              <a:t>особенно в сельской местности  </a:t>
            </a:r>
            <a:endParaRPr lang="ru-RU" sz="57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42D4C-110F-49A8-B411-474731941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073703"/>
            <a:ext cx="21031200" cy="1097038"/>
          </a:xfrm>
        </p:spPr>
        <p:txBody>
          <a:bodyPr>
            <a:normAutofit/>
          </a:bodyPr>
          <a:lstStyle/>
          <a:p>
            <a:r>
              <a:rPr lang="ru-RU" sz="3100" dirty="0"/>
              <a:t> Структура сети организаций, реализующих дополнительные общеобразовательные программы, и их услуг по типам организаций, 2018, % (Источник: 1-ДОП)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A8BA7E3-8C52-437E-840D-4CCFC1E63F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140185"/>
              </p:ext>
            </p:extLst>
          </p:nvPr>
        </p:nvGraphicFramePr>
        <p:xfrm>
          <a:off x="1676400" y="2969568"/>
          <a:ext cx="21031200" cy="9104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745" y="586297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2890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E0143F-5306-490C-9076-074016E9E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Доля </a:t>
            </a:r>
            <a:r>
              <a:rPr lang="ru-RU" sz="45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услуг, </a:t>
            </a:r>
            <a:r>
              <a:rPr lang="ru-RU" sz="4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предоставляемых </a:t>
            </a:r>
            <a:r>
              <a:rPr lang="ru-RU" sz="45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4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организациями дополнительного образования (ОДО), в общем объеме услуг сокращается.   </a:t>
            </a:r>
            <a:endParaRPr lang="ru-RU" sz="4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C08CF-EE27-4072-9B13-D208C49C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967102"/>
            <a:ext cx="21031200" cy="1345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dirty="0"/>
              <a:t>Доля детей в возрасте от 5 до 17 лет, охваченных дополнительными общеобразовательными программами, реализуемыми ОДО, % от общего числа детей данного возраста (Источник: 1-ДО)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6C7F6F2-AD60-4ACE-BD79-1B3B96F6E6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821084"/>
              </p:ext>
            </p:extLst>
          </p:nvPr>
        </p:nvGraphicFramePr>
        <p:xfrm>
          <a:off x="1676439" y="3381383"/>
          <a:ext cx="21031197" cy="858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745" y="586297"/>
            <a:ext cx="1199581" cy="11995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04418838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7874</TotalTime>
  <Words>1271</Words>
  <Application>Microsoft Office PowerPoint</Application>
  <PresentationFormat>Произвольный</PresentationFormat>
  <Paragraphs>95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24</vt:i4>
      </vt:variant>
    </vt:vector>
  </HeadingPairs>
  <TitlesOfParts>
    <vt:vector size="38" baseType="lpstr">
      <vt:lpstr>Arial</vt:lpstr>
      <vt:lpstr>Arial Narrow</vt:lpstr>
      <vt:lpstr>Calibri</vt:lpstr>
      <vt:lpstr>Calibri Light</vt:lpstr>
      <vt:lpstr>Helvetica</vt:lpstr>
      <vt:lpstr>Helvetica Light</vt:lpstr>
      <vt:lpstr>Helvetica Neue</vt:lpstr>
      <vt:lpstr>Segoe UI Semibold</vt:lpstr>
      <vt:lpstr>Times New Roman</vt:lpstr>
      <vt:lpstr>Wingdings</vt:lpstr>
      <vt:lpstr>7_Тема Office</vt:lpstr>
      <vt:lpstr>Тема Office</vt:lpstr>
      <vt:lpstr>1_Тема Office</vt:lpstr>
      <vt:lpstr>1_White</vt:lpstr>
      <vt:lpstr>Презентация PowerPoint</vt:lpstr>
      <vt:lpstr>Доступность  дополнительного образования</vt:lpstr>
      <vt:lpstr>Региональная дифференциация доступности дополнительного образования.  </vt:lpstr>
      <vt:lpstr>Дети в сельской местности меньше вовлечены в программы дополнительного образования.  </vt:lpstr>
      <vt:lpstr>Рост доли детей, получающих услуги дополнительного образования на платной основе  </vt:lpstr>
      <vt:lpstr>  </vt:lpstr>
      <vt:lpstr>Наименее вовлеченной возрастной категорией являются старшеклассники  </vt:lpstr>
      <vt:lpstr> Ведущую роль в предоставлении услуг играют школы,  особенно в сельской местности  </vt:lpstr>
      <vt:lpstr>Доля услуг, предоставляемых   организациями дополнительного образования (ОДО), в общем объеме услуг сокращается.   </vt:lpstr>
      <vt:lpstr>Количество государственных и муниципальных ОДО сокращается.  «Официальный» частный сектор рос до 2018 года, в 2019 произошло сокращение.  </vt:lpstr>
      <vt:lpstr>Наибольшее число детей посещают дополнительные общеобразовательные программы художественной направленности.   Наименьшее число детей включены в программы туристско-краеведческой направленности.</vt:lpstr>
      <vt:lpstr>Рост охвата технической направленностью. Небольшое снижение доли охвата общеразвивающими программами художественной направленности и физкультурно-спортивными предпрофессиональными программами.</vt:lpstr>
      <vt:lpstr>Презентация PowerPoint</vt:lpstr>
      <vt:lpstr>Показатель аварийности зданий ОДО  снижался,  но в 2017 году  возобновил рост  </vt:lpstr>
      <vt:lpstr>В последние годы наблюдается небольшой рост показателей компьютеризации ОДО </vt:lpstr>
      <vt:lpstr>Сравнение отставания системы дополнительного образования в цифровизации от   школ.  </vt:lpstr>
      <vt:lpstr>Доля ОДО имеющих достаточно высокую скорость интернета (от 5 Мбит/сек и выше) за 4 года выросла в 1,7 раза. При этом каждая пятая организация дополнительного образования может пользоваться интернетом только на минимальных скоростях – ниже 256 Кбит/сек.</vt:lpstr>
      <vt:lpstr>Отставание ОДО от школ, имеющих относительно высокие скорости подключения </vt:lpstr>
      <vt:lpstr>Образование педагогов дополнительного образования </vt:lpstr>
      <vt:lpstr>Возрастной состав педагогов дополнительного образования </vt:lpstr>
      <vt:lpstr>Реализация Концепции 2014: низкий уровень прогресса</vt:lpstr>
      <vt:lpstr>Реализация Концепции 2014: низкий уровень прогресса</vt:lpstr>
      <vt:lpstr>Реализация Концепции 2014: низкий уровень прогресса</vt:lpstr>
      <vt:lpstr>Реализация Концепции 2014: сравнительно высокий уровень прогресса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Косарецкий Сергей Геннадьевич</dc:creator>
  <cp:lastModifiedBy>User</cp:lastModifiedBy>
  <cp:revision>153</cp:revision>
  <cp:lastPrinted>2019-12-05T09:03:44Z</cp:lastPrinted>
  <dcterms:modified xsi:type="dcterms:W3CDTF">2020-10-21T05:18:10Z</dcterms:modified>
</cp:coreProperties>
</file>