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E1FEE-8B6E-4EAD-A3AA-20BEF1CDDE43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5E584-A193-48F6-940F-EA3197F2E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2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5E584-A193-48F6-940F-EA3197F2EB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9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A8752F-0F49-44C9-B4AA-1B9D0AF52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8065E69-B946-497C-AC9E-DBD4560C1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B502E9-07A0-4AC6-9540-26084C53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7C3C31-A55C-420E-9CA4-6ECDE8D26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C421ED-E681-4564-B651-281C1E84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7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E4BA54-A8EA-44D5-BEB3-C47A12DF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F74EF23-7C61-48A6-B93F-D5A30233E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9664E5-0919-4599-A976-E890343F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4C9CD45-5E55-43FE-B498-F3848CD6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9B5EB9-B087-4289-BB1C-3BD36891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F6354F8-4546-4587-BC8A-BF3D03432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77B6AC8-6286-411A-AB45-12ED74A5C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FC6513-ADC3-4D2E-9ACE-9AA6EF24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366ED4-C3C6-47E7-A2FB-C9EFFB7F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7A91DB1-0976-4C91-A402-064FB7F9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35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01312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3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51A6E-5950-45BB-9AD8-9F47ADD980BD}" type="datetimeFigureOut">
              <a:rPr lang="ru-RU" smtClean="0">
                <a:solidFill>
                  <a:srgbClr val="EEECE1"/>
                </a:solidFill>
              </a:rPr>
              <a:pPr/>
              <a:t>22.09.2020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43DE3-1CCF-4C57-B7AC-83BBB159B627}" type="slidenum">
              <a:rPr lang="ru-RU" smtClean="0">
                <a:solidFill>
                  <a:srgbClr val="EEECE1"/>
                </a:solidFill>
              </a:rPr>
              <a:pPr/>
              <a:t>‹#›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08934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4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03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80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17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32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11647F-9E2B-4197-B8E5-E6424BEC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CB38DD2-4C77-45F9-9543-3BBCA844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05BD13-36B8-40F8-BA6B-51AA89D8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868243C-5407-464A-AB7A-AC2F4D93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4EDD0E-A63C-466D-B885-591B11A0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51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6594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46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3DE3-1CCF-4C57-B7AC-83BBB159B627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34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896829-CCDB-4C58-AEBD-3FAF91A2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915893E-5EDF-4879-9373-D9795FB65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E275239-9FCC-4E76-AB1D-E3440BE7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667FCE-C603-4214-B435-52213AD3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659EDAC-9B4E-4038-BFFE-AB1D2084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1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592AF5-3D7E-4A56-A652-720459D3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3F7B2B-5762-4451-84A9-72EA4B331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CA2C813-A3C0-4C6D-AD9C-6A08A1506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13912E3-07E7-4748-98FA-94E7CFF9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8DA13B3-BC4D-40F4-A275-307A6372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6B58672-9C34-4377-A6F4-50A4E40C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4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152C69-15BD-4217-B370-7F1E6EC7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2116B49-B144-45E0-A208-2F19D1D79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B3B63D3-141D-440A-BDA6-42DAD2CF7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73A1D48-7220-457A-BAE9-F06567D03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CFAF243-8CDF-4727-814E-A18A13111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DDCA2C2-737D-42C1-A701-D431C1CE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A987A7A-69E0-4FB9-9820-806D0FDE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71B1D6E-AC05-485F-B63C-8F66D21E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98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0C267D-BB48-4C77-BFFC-A367A260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BA164AF-4205-40F6-B6E7-DD334DE4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B9547D5-A9DE-4A4F-8621-5BF3EBB3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1F8C438-07EB-4467-A647-B0AECDFF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7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241E9ED-244B-489D-B2F4-6C86D088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DE02E34-0B66-41BF-A842-17506EE5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C78EA90-6ECF-48B1-A9FA-A21CA7F7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3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3372CD-7908-4663-99F6-E9F30B15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AE1E17-EA4B-4DD9-90D3-DBAB14769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B3F639F-BACB-4B2B-86BC-563525653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1CEC08-D969-4300-BDD7-CB7B576E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581E0F5-C70E-4A76-8B55-A21437E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38EF8D8-9034-465F-9271-52D0C1B1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8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CEDB0F-72C1-41DC-B3E2-E7CFCB890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9E49E37-DDE0-45EB-9897-CA8688AE38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963153A-F045-451B-9C5D-365940D12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520B8FE-2200-4F2C-83FB-1CB029CC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7E9F3F-E9FA-41E8-A179-8E02F53C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097B99E-9113-4E08-B7FA-01F697AE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FC9B95-D778-43A3-898C-D62BA0F8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BBD3BBA-398E-407B-8152-9820BA935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FD415-A1CF-4D0B-8122-88A3F986B2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1A715-80CC-4DB5-9CEC-5141AF26112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F5AD31-C333-424F-8430-70C33CC2E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BFB582-355C-4AA0-B03C-C9ABAF2C0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F22E8-D308-456C-AE71-3418C0615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C5A51A6E-5950-45BB-9AD8-9F47ADD980BD}" type="datetimeFigureOut">
              <a:rPr lang="ru-RU" smtClean="0">
                <a:solidFill>
                  <a:srgbClr val="1F497D"/>
                </a:solidFill>
              </a:rPr>
              <a:pPr defTabSz="457200"/>
              <a:t>22.09.2020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07C43DE3-1CCF-4C57-B7AC-83BBB159B627}" type="slidenum">
              <a:rPr lang="ru-RU" smtClean="0">
                <a:solidFill>
                  <a:srgbClr val="1F497D"/>
                </a:solidFill>
              </a:rPr>
              <a:pPr defTabSz="457200"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91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tkrupskoy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vk.com/club1803040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56B68B-073D-4A55-807F-9B7963916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995" y="546931"/>
            <a:ext cx="9594079" cy="340977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70C0"/>
                </a:solidFill>
              </a:rPr>
              <a:t>ВОСПИТАНИЕ </a:t>
            </a:r>
            <a:r>
              <a:rPr lang="ru-RU" sz="5400" b="1" dirty="0" smtClean="0">
                <a:solidFill>
                  <a:srgbClr val="0070C0"/>
                </a:solidFill>
              </a:rPr>
              <a:t>В ПРОГРАММАХ 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 ДОПОЛНИТЕЛЬНОГО ОБРАЗОВАНИЯ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/из опыта работы/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132D707-B835-43B0-8B79-7B01F517F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0526"/>
            <a:ext cx="9144000" cy="164933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ЦИБИЗОВА Елена Борисовна</a:t>
            </a:r>
            <a:r>
              <a:rPr lang="ru-RU" b="1" dirty="0" smtClean="0"/>
              <a:t>, </a:t>
            </a:r>
          </a:p>
          <a:p>
            <a:r>
              <a:rPr lang="ru-RU" dirty="0" smtClean="0"/>
              <a:t>канд. </a:t>
            </a:r>
            <a:r>
              <a:rPr lang="ru-RU" dirty="0" err="1" smtClean="0"/>
              <a:t>пед</a:t>
            </a:r>
            <a:r>
              <a:rPr lang="ru-RU" dirty="0" smtClean="0"/>
              <a:t>. наук</a:t>
            </a:r>
            <a:r>
              <a:rPr lang="ru-RU" dirty="0"/>
              <a:t>, заведующая методическим отделом </a:t>
            </a:r>
            <a:endParaRPr lang="ru-RU" dirty="0" smtClean="0"/>
          </a:p>
          <a:p>
            <a:r>
              <a:rPr lang="ru-RU" dirty="0" smtClean="0"/>
              <a:t>Дворца </a:t>
            </a:r>
            <a:r>
              <a:rPr lang="ru-RU" dirty="0"/>
              <a:t>творчества им. Н.К</a:t>
            </a:r>
            <a:r>
              <a:rPr lang="ru-RU" dirty="0" smtClean="0"/>
              <a:t>. Крупской, </a:t>
            </a:r>
          </a:p>
          <a:p>
            <a:r>
              <a:rPr lang="ru-RU" dirty="0" smtClean="0"/>
              <a:t>г. Новокузнецк </a:t>
            </a:r>
            <a:r>
              <a:rPr lang="ru-RU" dirty="0"/>
              <a:t>Кемеровской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9288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888A474-8F7C-4CA9-B96B-1AADED2D6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54" y="794825"/>
            <a:ext cx="10515600" cy="59096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D108C5-D8EC-4B3D-8CDD-5B0D2DE4A8F8}"/>
              </a:ext>
            </a:extLst>
          </p:cNvPr>
          <p:cNvSpPr/>
          <p:nvPr/>
        </p:nvSpPr>
        <p:spPr>
          <a:xfrm>
            <a:off x="898546" y="794825"/>
            <a:ext cx="10322783" cy="3220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Концепция духовно-нравственного развития и воспитания гражданина России (2009 год);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воспитательной компоненты в общеобразовательной школе (2013 год);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 воспитания в Российской Федерации на период до 2025 года (2015 год)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EE33900-097F-42C4-B777-4E43D28F09D6}"/>
              </a:ext>
            </a:extLst>
          </p:cNvPr>
          <p:cNvSpPr/>
          <p:nvPr/>
        </p:nvSpPr>
        <p:spPr>
          <a:xfrm>
            <a:off x="932263" y="4445703"/>
            <a:ext cx="1032747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федерального закона «О внесении изменений в Федеральный закон «Об образовании в Российской Федерации» по вопросам воспитания обучающихся» (от 21 мая 2020 года № </a:t>
            </a:r>
            <a:r>
              <a:rPr lang="ru-RU" sz="24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89)</a:t>
            </a:r>
          </a:p>
        </p:txBody>
      </p:sp>
    </p:spTree>
    <p:extLst>
      <p:ext uri="{BB962C8B-B14F-4D97-AF65-F5344CB8AC3E}">
        <p14:creationId xmlns:p14="http://schemas.microsoft.com/office/powerpoint/2010/main" val="35199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F9D22C7E-EE2B-48D4-8E62-E69E323FD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354" y="407963"/>
            <a:ext cx="5738446" cy="62319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Общее образование: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300" dirty="0"/>
              <a:t>формирует базовые знания и навыки, обеспечивающие  самоопределение личности  в обществе;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300" dirty="0"/>
              <a:t>содержание образования ориентировано, прежде всего, на интеллектуальное образование;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300" dirty="0"/>
              <a:t>оценивание сосредоточено на контроле достижений в интеллектуальном, информационном и физическом обучении;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300" dirty="0"/>
              <a:t> отношения учитель-учащийся носят ролевой характер и формализованы процессом передачи-принятия-контроля знаний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7AAE39F-1931-4F41-8122-0FB9906BF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07963"/>
            <a:ext cx="5738446" cy="61616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Дополнительное образование: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900" dirty="0"/>
              <a:t>удовлетворяет образовательные потребности в интеллектуальном, физическом, духовно-нравственном совершенствовании;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900" dirty="0"/>
              <a:t>Содержание соответствует спектру наклонностей, интересов и целей учащегося  добровольно выбравшего вид деятельности;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900" dirty="0"/>
              <a:t>оценивание сосредоточено на личностных достижениях ребенка, представляет собой диагностику, а не контроль;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900" dirty="0"/>
              <a:t>отношения педагог-ребенок носят личностный характер, основаны на субъект-субъектном взаимодействии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900" dirty="0"/>
              <a:t> 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1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0"/>
            <a:ext cx="1219200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923" y="290556"/>
            <a:ext cx="759721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Социокультурная среда подросткового клуба имени </a:t>
            </a:r>
            <a:r>
              <a:rPr lang="ru-RU" sz="2400" b="1" dirty="0">
                <a:solidFill>
                  <a:schemeClr val="accent1"/>
                </a:solidFill>
              </a:rPr>
              <a:t>И.С. </a:t>
            </a:r>
            <a:r>
              <a:rPr lang="ru-RU" sz="2400" b="1" dirty="0" smtClean="0">
                <a:solidFill>
                  <a:schemeClr val="accent1"/>
                </a:solidFill>
              </a:rPr>
              <a:t>Назарова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2000" dirty="0"/>
              <a:t>Подростковый клуб имени И. С. Назарова открыт в 1969 году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В 1981 года </a:t>
            </a:r>
            <a:r>
              <a:rPr lang="ru-RU" sz="2000" dirty="0" smtClean="0"/>
              <a:t>клубу </a:t>
            </a:r>
            <a:r>
              <a:rPr lang="ru-RU" sz="2000" dirty="0"/>
              <a:t>было </a:t>
            </a:r>
            <a:r>
              <a:rPr lang="ru-RU" sz="2000" dirty="0" smtClean="0"/>
              <a:t>присвоено </a:t>
            </a:r>
            <a:r>
              <a:rPr lang="ru-RU" sz="2000" dirty="0"/>
              <a:t>имя </a:t>
            </a:r>
            <a:r>
              <a:rPr lang="ru-RU" sz="2000" dirty="0" smtClean="0"/>
              <a:t>Героя Советского Союза Ильи Семеновича Назарова.</a:t>
            </a:r>
          </a:p>
          <a:p>
            <a:r>
              <a:rPr lang="ru-RU" sz="2000" dirty="0"/>
              <a:t>Сегодня </a:t>
            </a:r>
            <a:r>
              <a:rPr lang="ru-RU" sz="2000" dirty="0" smtClean="0"/>
              <a:t>клуб - </a:t>
            </a:r>
            <a:r>
              <a:rPr lang="ru-RU" sz="2000" dirty="0"/>
              <a:t>это </a:t>
            </a:r>
            <a:r>
              <a:rPr lang="ru-RU" sz="2000" dirty="0" smtClean="0"/>
              <a:t>10 педагогов дополнительного </a:t>
            </a:r>
            <a:r>
              <a:rPr lang="ru-RU" sz="2000" dirty="0"/>
              <a:t>образования, </a:t>
            </a:r>
            <a:r>
              <a:rPr lang="ru-RU" sz="2000" dirty="0" smtClean="0"/>
              <a:t>33 </a:t>
            </a:r>
            <a:r>
              <a:rPr lang="ru-RU" sz="2000" dirty="0"/>
              <a:t>творческих коллективов художественной</a:t>
            </a:r>
            <a:r>
              <a:rPr lang="ru-RU" sz="2000" dirty="0" smtClean="0"/>
              <a:t>, физкультурно-спортивной</a:t>
            </a:r>
            <a:r>
              <a:rPr lang="ru-RU" sz="2000" dirty="0"/>
              <a:t>, технической и </a:t>
            </a:r>
            <a:r>
              <a:rPr lang="ru-RU" sz="2000" dirty="0" smtClean="0"/>
              <a:t>социально-педагогической направленности </a:t>
            </a:r>
            <a:r>
              <a:rPr lang="ru-RU" sz="2000" dirty="0"/>
              <a:t>для детей и взрослых.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Здесь </a:t>
            </a:r>
            <a:r>
              <a:rPr lang="ru-RU" sz="2000" dirty="0"/>
              <a:t>занимается более 400 детей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из </a:t>
            </a:r>
            <a:r>
              <a:rPr lang="ru-RU" sz="2000" dirty="0"/>
              <a:t>них большая часть (320 учащихся)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это младшие школьники 7-11 лет.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08592" y="3168266"/>
            <a:ext cx="62840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Проектная команда</a:t>
            </a:r>
          </a:p>
          <a:p>
            <a:pPr algn="just"/>
            <a:r>
              <a:rPr lang="ru-RU" sz="2200" dirty="0" smtClean="0"/>
              <a:t>В 2018 году коллектив клуба включился в работу экспериментальной площадки ФИРО (науч. руководитель И.Н. Попова). </a:t>
            </a:r>
          </a:p>
          <a:p>
            <a:pPr algn="just"/>
            <a:r>
              <a:rPr lang="ru-RU" sz="2200" dirty="0" smtClean="0"/>
              <a:t>Педагоги объединились в проектную команду, работающую над </a:t>
            </a:r>
            <a:r>
              <a:rPr lang="ru-RU" sz="2200" dirty="0"/>
              <a:t>темой </a:t>
            </a:r>
            <a:r>
              <a:rPr lang="ru-RU" sz="2200" dirty="0" smtClean="0"/>
              <a:t>«Организация процесса</a:t>
            </a:r>
            <a:endParaRPr lang="ru-RU" sz="2200" dirty="0"/>
          </a:p>
          <a:p>
            <a:pPr algn="just"/>
            <a:r>
              <a:rPr lang="ru-RU" sz="2200" dirty="0" smtClean="0"/>
              <a:t>духовно-нравственного воспитания младших школьников  в учреждении дополнительного образования»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4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93" y="271121"/>
            <a:ext cx="11263357" cy="1164573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rgbClr val="0070C0"/>
                </a:solidFill>
              </a:rPr>
              <a:t>Цель духовно-нравственного воспитания – организация педагогической</a:t>
            </a:r>
            <a:br>
              <a:rPr lang="ru-RU" sz="2500" b="1" dirty="0">
                <a:solidFill>
                  <a:srgbClr val="0070C0"/>
                </a:solidFill>
              </a:rPr>
            </a:br>
            <a:r>
              <a:rPr lang="ru-RU" sz="2500" b="1" dirty="0">
                <a:solidFill>
                  <a:srgbClr val="0070C0"/>
                </a:solidFill>
              </a:rPr>
              <a:t>деятельности, способствующей формированию нравственных качеств учащихся </a:t>
            </a:r>
            <a:r>
              <a:rPr lang="ru-RU" sz="2500" b="1" dirty="0" smtClean="0">
                <a:solidFill>
                  <a:srgbClr val="0070C0"/>
                </a:solidFill>
              </a:rPr>
              <a:t>в процессе </a:t>
            </a:r>
            <a:r>
              <a:rPr lang="ru-RU" sz="2500" b="1" dirty="0">
                <a:solidFill>
                  <a:srgbClr val="0070C0"/>
                </a:solidFill>
              </a:rPr>
              <a:t>усвоения и принятия базовых национальных </a:t>
            </a:r>
            <a:r>
              <a:rPr lang="ru-RU" sz="2500" b="1" dirty="0" smtClean="0">
                <a:solidFill>
                  <a:srgbClr val="0070C0"/>
                </a:solidFill>
              </a:rPr>
              <a:t>ценностей</a:t>
            </a:r>
            <a:endParaRPr lang="ru-RU" sz="25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85" y="1406246"/>
            <a:ext cx="9537107" cy="525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9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469" y="168573"/>
            <a:ext cx="11029060" cy="11731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Дополнительная общеобразовательная </a:t>
            </a:r>
            <a:r>
              <a:rPr lang="ru-RU" sz="3200" b="1" dirty="0" smtClean="0">
                <a:solidFill>
                  <a:srgbClr val="0070C0"/>
                </a:solidFill>
              </a:rPr>
              <a:t>общеразвивающая </a:t>
            </a:r>
            <a:r>
              <a:rPr lang="ru-RU" sz="3200" b="1" dirty="0" smtClean="0">
                <a:solidFill>
                  <a:srgbClr val="0070C0"/>
                </a:solidFill>
              </a:rPr>
              <a:t>программа </a:t>
            </a:r>
            <a:r>
              <a:rPr lang="ru-RU" sz="3200" b="1" dirty="0" smtClean="0">
                <a:solidFill>
                  <a:srgbClr val="0070C0"/>
                </a:solidFill>
              </a:rPr>
              <a:t>«</a:t>
            </a:r>
            <a:r>
              <a:rPr lang="ru-RU" sz="3200" b="1" dirty="0">
                <a:solidFill>
                  <a:srgbClr val="0070C0"/>
                </a:solidFill>
              </a:rPr>
              <a:t>Акварель</a:t>
            </a:r>
            <a:r>
              <a:rPr lang="ru-RU" sz="3200" b="1" dirty="0" smtClean="0">
                <a:solidFill>
                  <a:srgbClr val="0070C0"/>
                </a:solidFill>
              </a:rPr>
              <a:t>» </a:t>
            </a:r>
            <a:r>
              <a:rPr lang="ru-RU" sz="3200" b="1" dirty="0" smtClean="0">
                <a:solidFill>
                  <a:srgbClr val="0070C0"/>
                </a:solidFill>
              </a:rPr>
              <a:t>/для </a:t>
            </a:r>
            <a:r>
              <a:rPr lang="ru-RU" sz="3200" b="1" dirty="0">
                <a:solidFill>
                  <a:srgbClr val="0070C0"/>
                </a:solidFill>
              </a:rPr>
              <a:t>учащихся 7-10 </a:t>
            </a:r>
            <a:r>
              <a:rPr lang="ru-RU" sz="3200" b="1" dirty="0" smtClean="0">
                <a:solidFill>
                  <a:srgbClr val="0070C0"/>
                </a:solidFill>
              </a:rPr>
              <a:t>лет/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33998" y="1196412"/>
            <a:ext cx="3614159" cy="55462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</a:rPr>
              <a:t>Цель базового </a:t>
            </a:r>
            <a:r>
              <a:rPr lang="ru-RU" sz="2400" b="1" dirty="0" smtClean="0">
                <a:solidFill>
                  <a:srgbClr val="0070C0"/>
                </a:solidFill>
              </a:rPr>
              <a:t>уровня освоения содержания программы:</a:t>
            </a:r>
            <a:r>
              <a:rPr lang="ru-RU" sz="2400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освоение </a:t>
            </a:r>
            <a:r>
              <a:rPr lang="ru-RU" dirty="0"/>
              <a:t>базовых знаний, умений и навыков 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изобразительном творчестве, развитие творческих способностей 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нравственных качеств </a:t>
            </a:r>
            <a:r>
              <a:rPr lang="ru-RU" dirty="0" smtClean="0"/>
              <a:t>учащихся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48157" y="1529696"/>
            <a:ext cx="8058684" cy="52129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rgbClr val="0070C0"/>
                </a:solidFill>
              </a:rPr>
              <a:t>Задачи программы: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дать </a:t>
            </a:r>
            <a:r>
              <a:rPr lang="ru-RU" dirty="0"/>
              <a:t>знания о терминах и основных жанрах </a:t>
            </a:r>
            <a:r>
              <a:rPr lang="ru-RU" dirty="0" smtClean="0"/>
              <a:t>изобразительного искусства</a:t>
            </a:r>
            <a:r>
              <a:rPr lang="ru-RU" dirty="0"/>
              <a:t>, о начальных основах художественной грамоты</a:t>
            </a:r>
            <a:r>
              <a:rPr lang="ru-RU" dirty="0" smtClean="0"/>
              <a:t>; </a:t>
            </a:r>
            <a:endParaRPr lang="ru-RU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совершенствовать </a:t>
            </a:r>
            <a:r>
              <a:rPr lang="ru-RU" dirty="0"/>
              <a:t>умения работать с </a:t>
            </a:r>
            <a:r>
              <a:rPr lang="ru-RU" dirty="0" smtClean="0"/>
              <a:t>художественными материалами </a:t>
            </a:r>
            <a:r>
              <a:rPr lang="ru-RU" dirty="0"/>
              <a:t>(гуашь, акварель, мелки, карандаши);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развивать </a:t>
            </a:r>
            <a:r>
              <a:rPr lang="ru-RU" dirty="0"/>
              <a:t>художественный вкус, способность к </a:t>
            </a:r>
            <a:r>
              <a:rPr lang="ru-RU" dirty="0" smtClean="0"/>
              <a:t>эмоциональному восприятию </a:t>
            </a:r>
            <a:r>
              <a:rPr lang="ru-RU" dirty="0"/>
              <a:t>произведений искусства, способность видеть </a:t>
            </a:r>
            <a:r>
              <a:rPr lang="ru-RU" dirty="0" smtClean="0"/>
              <a:t>и ценить </a:t>
            </a:r>
            <a:r>
              <a:rPr lang="ru-RU" dirty="0"/>
              <a:t>красоту окружающего мира;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воспитывать </a:t>
            </a:r>
            <a:r>
              <a:rPr lang="ru-RU" dirty="0"/>
              <a:t>трудолюбие, </a:t>
            </a:r>
            <a:r>
              <a:rPr lang="ru-RU" dirty="0" smtClean="0"/>
              <a:t>стремление к преодолению трудностей</a:t>
            </a:r>
            <a:r>
              <a:rPr lang="ru-RU" dirty="0"/>
              <a:t>, аккуратность;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формировать </a:t>
            </a:r>
            <a:r>
              <a:rPr lang="ru-RU" dirty="0"/>
              <a:t>представления учащихся о </a:t>
            </a:r>
            <a:r>
              <a:rPr lang="ru-RU" dirty="0" smtClean="0"/>
              <a:t>значимости изобразительного </a:t>
            </a:r>
            <a:r>
              <a:rPr lang="ru-RU" dirty="0"/>
              <a:t>искусства в жизни </a:t>
            </a:r>
            <a:r>
              <a:rPr lang="ru-RU" dirty="0" smtClean="0"/>
              <a:t>человека;</a:t>
            </a:r>
            <a:endParaRPr lang="ru-RU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воспитывать </a:t>
            </a:r>
            <a:r>
              <a:rPr lang="ru-RU" b="1" dirty="0">
                <a:solidFill>
                  <a:srgbClr val="0070C0"/>
                </a:solidFill>
              </a:rPr>
              <a:t>уважительное отношение к </a:t>
            </a:r>
            <a:r>
              <a:rPr lang="ru-RU" b="1" dirty="0" smtClean="0">
                <a:solidFill>
                  <a:srgbClr val="0070C0"/>
                </a:solidFill>
              </a:rPr>
              <a:t>традициям подросткового </a:t>
            </a:r>
            <a:r>
              <a:rPr lang="ru-RU" b="1" dirty="0">
                <a:solidFill>
                  <a:srgbClr val="0070C0"/>
                </a:solidFill>
              </a:rPr>
              <a:t>клуба им. И.С. Назарова, поощрять активное </a:t>
            </a:r>
            <a:r>
              <a:rPr lang="ru-RU" b="1" dirty="0" smtClean="0">
                <a:solidFill>
                  <a:srgbClr val="0070C0"/>
                </a:solidFill>
              </a:rPr>
              <a:t>и добровольное </a:t>
            </a:r>
            <a:r>
              <a:rPr lang="ru-RU" b="1" dirty="0">
                <a:solidFill>
                  <a:srgbClr val="0070C0"/>
                </a:solidFill>
              </a:rPr>
              <a:t>участие в </a:t>
            </a:r>
            <a:r>
              <a:rPr lang="ru-RU" b="1" dirty="0" smtClean="0">
                <a:solidFill>
                  <a:srgbClr val="0070C0"/>
                </a:solidFill>
              </a:rPr>
              <a:t>мероприятиях </a:t>
            </a:r>
            <a:r>
              <a:rPr lang="ru-RU" b="1" dirty="0">
                <a:solidFill>
                  <a:srgbClr val="0070C0"/>
                </a:solidFill>
              </a:rPr>
              <a:t>подросткового клуба им</a:t>
            </a:r>
            <a:r>
              <a:rPr lang="ru-RU" b="1" dirty="0" smtClean="0">
                <a:solidFill>
                  <a:srgbClr val="0070C0"/>
                </a:solidFill>
              </a:rPr>
              <a:t>. И.С</a:t>
            </a:r>
            <a:r>
              <a:rPr lang="ru-RU" b="1" dirty="0">
                <a:solidFill>
                  <a:srgbClr val="0070C0"/>
                </a:solidFill>
              </a:rPr>
              <a:t>. Назарова и творческого коллектива «Акварель»;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формировать </a:t>
            </a:r>
            <a:r>
              <a:rPr lang="ru-RU" b="1" dirty="0">
                <a:solidFill>
                  <a:srgbClr val="0070C0"/>
                </a:solidFill>
              </a:rPr>
              <a:t>положительное отношение к миру, людям </a:t>
            </a:r>
            <a:r>
              <a:rPr lang="ru-RU" b="1" dirty="0" smtClean="0">
                <a:solidFill>
                  <a:srgbClr val="0070C0"/>
                </a:solidFill>
              </a:rPr>
              <a:t>и самому </a:t>
            </a:r>
            <a:r>
              <a:rPr lang="ru-RU" b="1" dirty="0">
                <a:solidFill>
                  <a:srgbClr val="0070C0"/>
                </a:solidFill>
              </a:rPr>
              <a:t>себе посредством участия в </a:t>
            </a:r>
            <a:r>
              <a:rPr lang="ru-RU" b="1" dirty="0" smtClean="0">
                <a:solidFill>
                  <a:srgbClr val="0070C0"/>
                </a:solidFill>
              </a:rPr>
              <a:t>общественно-полезной деятельности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2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Структура образовательной программы образовательного учреждения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6751" y="1632245"/>
            <a:ext cx="11348815" cy="4982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Целевой </a:t>
            </a:r>
            <a:r>
              <a:rPr lang="ru-RU" b="1" dirty="0" smtClean="0">
                <a:solidFill>
                  <a:srgbClr val="0070C0"/>
                </a:solidFill>
              </a:rPr>
              <a:t>раздел: </a:t>
            </a:r>
            <a:r>
              <a:rPr lang="ru-RU" dirty="0" smtClean="0"/>
              <a:t>пояснительная записка /цели </a:t>
            </a:r>
            <a:r>
              <a:rPr lang="ru-RU" dirty="0"/>
              <a:t>и задачи, принципы и подходы к реализации образовательной </a:t>
            </a:r>
            <a:r>
              <a:rPr lang="ru-RU" dirty="0" smtClean="0"/>
              <a:t>деятельности/, система </a:t>
            </a:r>
            <a:r>
              <a:rPr lang="ru-RU" dirty="0"/>
              <a:t>оценки планируемых результатов /планируемые </a:t>
            </a:r>
            <a:r>
              <a:rPr lang="ru-RU" dirty="0" smtClean="0"/>
              <a:t>результаты/.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Содержательный раздел: </a:t>
            </a:r>
            <a:r>
              <a:rPr lang="ru-RU" dirty="0"/>
              <a:t>содержание образовательной деятельности </a:t>
            </a:r>
            <a:r>
              <a:rPr lang="ru-RU" dirty="0" smtClean="0"/>
              <a:t>на основе выбранного подхода и реализуемых направленностей; </a:t>
            </a:r>
            <a:r>
              <a:rPr lang="ru-RU" dirty="0"/>
              <a:t>описание форм, способов, методов и средств реализации образовательной деятельности с учетом образовательных потребностей, возрастных и индивидуальных особенностей учащихся; </a:t>
            </a:r>
            <a:r>
              <a:rPr lang="ru-RU" b="1" dirty="0" smtClean="0">
                <a:solidFill>
                  <a:srgbClr val="C00000"/>
                </a:solidFill>
              </a:rPr>
              <a:t>программы 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проекты, реализуемые </a:t>
            </a:r>
            <a:r>
              <a:rPr lang="ru-RU" b="1" dirty="0">
                <a:solidFill>
                  <a:srgbClr val="C00000"/>
                </a:solidFill>
              </a:rPr>
              <a:t>в </a:t>
            </a:r>
            <a:r>
              <a:rPr lang="ru-RU" b="1" dirty="0" smtClean="0">
                <a:solidFill>
                  <a:srgbClr val="C00000"/>
                </a:solidFill>
              </a:rPr>
              <a:t>учреждении.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Организационный раздел </a:t>
            </a:r>
            <a:r>
              <a:rPr lang="ru-RU" b="1" dirty="0" smtClean="0">
                <a:solidFill>
                  <a:srgbClr val="0070C0"/>
                </a:solidFill>
              </a:rPr>
              <a:t>программы:</a:t>
            </a:r>
            <a:r>
              <a:rPr lang="ru-RU" dirty="0" smtClean="0"/>
              <a:t>  учебный </a:t>
            </a:r>
            <a:r>
              <a:rPr lang="ru-RU" dirty="0"/>
              <a:t>план как механизм реализации образовательной программы и описание условий </a:t>
            </a:r>
            <a:r>
              <a:rPr lang="ru-RU" dirty="0" smtClean="0"/>
              <a:t>ее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22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ВУЧ-УВР\Desktop\Fonch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18" y="-149470"/>
            <a:ext cx="12196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919" y="2924945"/>
            <a:ext cx="12196917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МБОУ ДО «ГДД(Ю)Т </a:t>
            </a:r>
            <a:r>
              <a:rPr lang="ru-RU" sz="3200" b="1" dirty="0" err="1" smtClean="0">
                <a:solidFill>
                  <a:srgbClr val="002060"/>
                </a:solidFill>
              </a:rPr>
              <a:t>им.Н.К</a:t>
            </a:r>
            <a:r>
              <a:rPr lang="ru-RU" sz="3200" b="1" dirty="0" smtClean="0">
                <a:solidFill>
                  <a:srgbClr val="002060"/>
                </a:solidFill>
              </a:rPr>
              <a:t>. Крупской»</a:t>
            </a: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dirty="0" smtClean="0"/>
              <a:t>Кемеровская </a:t>
            </a:r>
            <a:r>
              <a:rPr lang="ru-RU" sz="3000" dirty="0"/>
              <a:t>область, город Новокузнецк,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b="1" i="1" dirty="0" smtClean="0"/>
              <a:t>Сайт</a:t>
            </a:r>
            <a:r>
              <a:rPr lang="ru-RU" sz="3000" i="1" dirty="0"/>
              <a:t>:</a:t>
            </a:r>
            <a:r>
              <a:rPr lang="ru-RU" sz="3000" dirty="0"/>
              <a:t> </a:t>
            </a:r>
            <a:r>
              <a:rPr lang="ru-RU" sz="3000" dirty="0">
                <a:hlinkClick r:id="rId3"/>
              </a:rPr>
              <a:t>www.dtkrupskoy.ru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Интернет-сообщество ПДО</a:t>
            </a:r>
            <a:br>
              <a:rPr lang="ru-RU" sz="3000" dirty="0" smtClean="0"/>
            </a:br>
            <a:r>
              <a:rPr lang="en-US" sz="3000" dirty="0" smtClean="0">
                <a:hlinkClick r:id="rId4"/>
              </a:rPr>
              <a:t>https://vk.com/club180304083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5" name="Picture 6" descr="C:\Users\ЗАВУЧ-УВР\Desktop\Без имени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2569096"/>
            <a:ext cx="4512501" cy="231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3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Уголк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563</Words>
  <Application>Microsoft Office PowerPoint</Application>
  <PresentationFormat>Произвольный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Уголки</vt:lpstr>
      <vt:lpstr>ВОСПИТАНИЕ В ПРОГРАММАХ   ДОПОЛНИТЕЛЬНОГО ОБРАЗОВАНИЯ /из опыта работы/</vt:lpstr>
      <vt:lpstr>Презентация PowerPoint</vt:lpstr>
      <vt:lpstr>Презентация PowerPoint</vt:lpstr>
      <vt:lpstr>Презентация PowerPoint</vt:lpstr>
      <vt:lpstr>Цель духовно-нравственного воспитания – организация педагогической деятельности, способствующей формированию нравственных качеств учащихся в процессе усвоения и принятия базовых национальных ценностей</vt:lpstr>
      <vt:lpstr>Дополнительная общеобразовательная общеразвивающая программа «Акварель» /для учащихся 7-10 лет/</vt:lpstr>
      <vt:lpstr>Структура образовательной программы образовательного учреждения</vt:lpstr>
      <vt:lpstr>  МБОУ ДО «ГДД(Ю)Т им.Н.К. Крупской» Кемеровская область, город Новокузнецк,  Сайт: www.dtkrupskoy.ru  Интернет-сообщество ПДО https://vk.com/club180304083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методист-5</cp:lastModifiedBy>
  <cp:revision>29</cp:revision>
  <dcterms:created xsi:type="dcterms:W3CDTF">2020-09-20T07:41:13Z</dcterms:created>
  <dcterms:modified xsi:type="dcterms:W3CDTF">2020-09-22T11:06:02Z</dcterms:modified>
</cp:coreProperties>
</file>