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57" r:id="rId3"/>
    <p:sldId id="260" r:id="rId4"/>
    <p:sldId id="268" r:id="rId5"/>
    <p:sldId id="263" r:id="rId6"/>
    <p:sldId id="264" r:id="rId7"/>
    <p:sldId id="265" r:id="rId8"/>
    <p:sldId id="25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1D407-B6E8-4DF5-895B-1A920E4FDB8F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89E39-5D27-4515-A9C3-26E3AA8B7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9B0A57-E49F-4D6D-94A8-8FB3650AA65F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atic5.depositphotos.com/1007634/534/v/950/depositphotos_5348726-stock-illustration-abstract-cracked-music-backgrou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643306" y="214290"/>
            <a:ext cx="5286375" cy="3643312"/>
          </a:xfrm>
          <a:prstGeom prst="roundRect">
            <a:avLst/>
          </a:prstGeom>
          <a:solidFill>
            <a:srgbClr val="E5CBB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3" name="Прямоугольник 4"/>
          <p:cNvSpPr>
            <a:spLocks noChangeArrowheads="1"/>
          </p:cNvSpPr>
          <p:nvPr/>
        </p:nvSpPr>
        <p:spPr bwMode="auto">
          <a:xfrm>
            <a:off x="3786182" y="857232"/>
            <a:ext cx="5000661" cy="2769989"/>
          </a:xfrm>
          <a:prstGeom prst="rect">
            <a:avLst/>
          </a:prstGeom>
          <a:solidFill>
            <a:srgbClr val="FFFFFF"/>
          </a:solidFill>
          <a:ln w="76200">
            <a:solidFill>
              <a:srgbClr val="E5CBB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</a:rPr>
              <a:t>Руденко Светлана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</a:rPr>
              <a:t>Анатольевна</a:t>
            </a:r>
          </a:p>
          <a:p>
            <a:pPr algn="ctr"/>
            <a:endParaRPr lang="ru-RU" sz="2000" b="1" i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Предмет «Слушание музыки»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как средство приобщения учащихся к классической музыке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4286248" y="6286520"/>
            <a:ext cx="1028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фот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3214678" cy="400048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E:\Копия компа\2014-2015 ФОТО МЕРОПР\Мир природы\P1440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142984"/>
            <a:ext cx="3000364" cy="22859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38987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«Слушание музыки»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один из основных предметов теоретического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цикла на начальном этапе обучения обучающихся специальных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отделений ДМШ и ДШИ.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Начало обучения  с 6,5 лет.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Курс обучения – 3 года.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2571744"/>
            <a:ext cx="85725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предмета: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создание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фундамента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музыкального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личностного развития каждого ребенка;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выявление одаренности и творческих способностей в раннем возрасте;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культуры слушания музыки.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34" name="Picture 18" descr="http://ramki-photoshop.narod.ru/fon/fon_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pic>
        <p:nvPicPr>
          <p:cNvPr id="60420" name="Picture 4" descr="http://orl.muzkult.ru/img/upload/1387/image_image_485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4"/>
            <a:ext cx="2857520" cy="2071702"/>
          </a:xfrm>
          <a:prstGeom prst="rect">
            <a:avLst/>
          </a:prstGeom>
          <a:noFill/>
        </p:spPr>
      </p:pic>
      <p:pic>
        <p:nvPicPr>
          <p:cNvPr id="60422" name="Picture 6" descr="http://i.artfile.ru/1600x1200_298050_%5bwww.ArtFile.ru%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714356"/>
            <a:ext cx="2714644" cy="2071702"/>
          </a:xfrm>
          <a:prstGeom prst="rect">
            <a:avLst/>
          </a:prstGeom>
          <a:noFill/>
        </p:spPr>
      </p:pic>
      <p:pic>
        <p:nvPicPr>
          <p:cNvPr id="60424" name="Picture 8" descr="http://poteshka.kapitalina.ru/wp-content/uploads/2016/05/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28604"/>
            <a:ext cx="2786082" cy="207170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60436" name="Picture 20" descr="http://img-fotki.yandex.ru/get/6609/47407354.715/0_eb1a5_33d96e3e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3356" y="3571876"/>
            <a:ext cx="2770643" cy="32861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3143248"/>
            <a:ext cx="62865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уроках «Слушания музыки»: создаётся «фонд» музыкальных впечатлений и первоначальных знаний будущего потенциального слушателя.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Дети учатся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воспринимать и понимать музыку;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анализировать ее с точки зрения музыкальных средств выразительности, говорить о своих впечатлениях, а главное – понимать красоту окружающего мира во всем его многообразии.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14305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928934"/>
            <a:ext cx="2571739" cy="3286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4" descr="H:\DCIM\152_PANA\P1520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643314"/>
            <a:ext cx="3333741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" descr="0UzgaQ9JCdU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785794"/>
            <a:ext cx="3786185" cy="243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42976" y="0"/>
            <a:ext cx="77687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Значение предмета «Слушание музыки»  для детей с ОВЗ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P14306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714356"/>
            <a:ext cx="250031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Основные направления воспитания и социализации младших школьников, сложившихся в МОУ СОШ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3786182" y="3071810"/>
            <a:ext cx="1481142" cy="80486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Слушание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</a:rPr>
              <a:t>музыки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3714744" y="642918"/>
            <a:ext cx="1676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latin typeface="Times New Roman" pitchFamily="18" charset="0"/>
              </a:rPr>
              <a:t>живопись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3643306" y="5857892"/>
            <a:ext cx="1676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latin typeface="Times New Roman" pitchFamily="18" charset="0"/>
              </a:rPr>
              <a:t>технология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6000760" y="5000636"/>
            <a:ext cx="1828800" cy="6000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 dirty="0" smtClean="0">
              <a:latin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</a:rPr>
              <a:t>история</a:t>
            </a:r>
          </a:p>
          <a:p>
            <a:pPr algn="ctr"/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3079" name="Rectangle 12"/>
          <p:cNvSpPr>
            <a:spLocks noChangeArrowheads="1"/>
          </p:cNvSpPr>
          <p:nvPr/>
        </p:nvSpPr>
        <p:spPr bwMode="auto">
          <a:xfrm>
            <a:off x="7143768" y="3000372"/>
            <a:ext cx="1676400" cy="7858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latin typeface="Times New Roman" pitchFamily="18" charset="0"/>
              </a:rPr>
              <a:t>окружающий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</a:rPr>
              <a:t>мир</a:t>
            </a:r>
          </a:p>
          <a:p>
            <a:pPr algn="ctr"/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3080" name="Rectangle 13"/>
          <p:cNvSpPr>
            <a:spLocks noChangeArrowheads="1"/>
          </p:cNvSpPr>
          <p:nvPr/>
        </p:nvSpPr>
        <p:spPr bwMode="auto">
          <a:xfrm>
            <a:off x="5857884" y="1214422"/>
            <a:ext cx="1928826" cy="6096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latin typeface="Times New Roman" pitchFamily="18" charset="0"/>
              </a:rPr>
              <a:t>театр</a:t>
            </a:r>
          </a:p>
        </p:txBody>
      </p:sp>
      <p:sp>
        <p:nvSpPr>
          <p:cNvPr id="3081" name="Rectangle 14"/>
          <p:cNvSpPr>
            <a:spLocks noChangeArrowheads="1"/>
          </p:cNvSpPr>
          <p:nvPr/>
        </p:nvSpPr>
        <p:spPr bwMode="auto">
          <a:xfrm>
            <a:off x="304800" y="3276600"/>
            <a:ext cx="1676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литература</a:t>
            </a:r>
          </a:p>
        </p:txBody>
      </p:sp>
      <p:sp>
        <p:nvSpPr>
          <p:cNvPr id="3082" name="Rectangle 15"/>
          <p:cNvSpPr>
            <a:spLocks noChangeArrowheads="1"/>
          </p:cNvSpPr>
          <p:nvPr/>
        </p:nvSpPr>
        <p:spPr bwMode="auto">
          <a:xfrm>
            <a:off x="1214414" y="1571612"/>
            <a:ext cx="1676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latin typeface="Times New Roman" pitchFamily="18" charset="0"/>
              </a:rPr>
              <a:t>поэзия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3083" name="Rectangle 16"/>
          <p:cNvSpPr>
            <a:spLocks noChangeArrowheads="1"/>
          </p:cNvSpPr>
          <p:nvPr/>
        </p:nvSpPr>
        <p:spPr bwMode="auto">
          <a:xfrm>
            <a:off x="1219200" y="5105400"/>
            <a:ext cx="1676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latin typeface="Times New Roman" pitchFamily="18" charset="0"/>
              </a:rPr>
              <a:t>ИЗО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3084" name="Text Box 29"/>
          <p:cNvSpPr txBox="1">
            <a:spLocks noChangeArrowheads="1"/>
          </p:cNvSpPr>
          <p:nvPr/>
        </p:nvSpPr>
        <p:spPr bwMode="auto">
          <a:xfrm>
            <a:off x="8823325" y="65897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28600" y="1295400"/>
            <a:ext cx="2366963" cy="317658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3286116" y="1214422"/>
            <a:ext cx="5572164" cy="106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Формирует в юном слушателе </a:t>
            </a:r>
          </a:p>
          <a:p>
            <a: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 знаний, умений и навыков, </a:t>
            </a:r>
          </a:p>
          <a:p>
            <a: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помогающих разбираться в музыке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2786050" y="4286256"/>
            <a:ext cx="5943600" cy="685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 b="1" dirty="0" smtClean="0">
                <a:latin typeface="Times New Roman" pitchFamily="18" charset="0"/>
              </a:rPr>
              <a:t>Использует наиболее эффективно работающие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</a:rPr>
              <a:t>методики других авторов</a:t>
            </a:r>
            <a:endParaRPr lang="ru-RU" sz="2200" dirty="0">
              <a:latin typeface="Times New Roman" pitchFamily="18" charset="0"/>
            </a:endParaRPr>
          </a:p>
        </p:txBody>
      </p:sp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2571736" y="5429264"/>
            <a:ext cx="6286512" cy="114300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200" b="1" dirty="0" smtClean="0">
                <a:latin typeface="Times New Roman" pitchFamily="18" charset="0"/>
              </a:rPr>
              <a:t>Совершенствует педагогическое мастерство </a:t>
            </a:r>
          </a:p>
          <a:p>
            <a:r>
              <a:rPr lang="ru-RU" sz="2200" b="1" dirty="0" smtClean="0">
                <a:latin typeface="Times New Roman" pitchFamily="18" charset="0"/>
              </a:rPr>
              <a:t>через интерактивные программы и </a:t>
            </a:r>
          </a:p>
          <a:p>
            <a:r>
              <a:rPr lang="ru-RU" sz="2200" b="1" dirty="0" err="1" smtClean="0">
                <a:latin typeface="Times New Roman" pitchFamily="18" charset="0"/>
              </a:rPr>
              <a:t>мультимедийные</a:t>
            </a:r>
            <a:r>
              <a:rPr lang="ru-RU" sz="2200" b="1" dirty="0" smtClean="0">
                <a:latin typeface="Times New Roman" pitchFamily="18" charset="0"/>
              </a:rPr>
              <a:t> средства обучения</a:t>
            </a:r>
            <a:endParaRPr lang="ru-RU" sz="2200" b="1" dirty="0">
              <a:latin typeface="Times New Roman" pitchFamily="18" charset="0"/>
            </a:endParaRPr>
          </a:p>
        </p:txBody>
      </p:sp>
      <p:sp>
        <p:nvSpPr>
          <p:cNvPr id="4103" name="Text Box 16"/>
          <p:cNvSpPr txBox="1">
            <a:spLocks noChangeArrowheads="1"/>
          </p:cNvSpPr>
          <p:nvPr/>
        </p:nvSpPr>
        <p:spPr bwMode="auto">
          <a:xfrm>
            <a:off x="3286116" y="2500306"/>
            <a:ext cx="5572164" cy="147732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</a:rPr>
              <a:t>Применяет методические приемы, способствующие раскрытию творческого потенциала каждого ребенка</a:t>
            </a:r>
            <a:endParaRPr lang="ru-RU" sz="2200" b="1" dirty="0">
              <a:latin typeface="Times New Roman" pitchFamily="18" charset="0"/>
            </a:endParaRPr>
          </a:p>
          <a:p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285728"/>
            <a:ext cx="2258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Педагог: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Музыкальные школы в Алматы, адреса Музыкальных школ, телефоны Музыкальных школ, Консерватории в Алматы, адреса Консерватории, 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5257800" y="857232"/>
            <a:ext cx="3886200" cy="320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5047750" y="785794"/>
            <a:ext cx="417877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  <a:p>
            <a:r>
              <a:rPr lang="ru-RU" b="1" i="1" dirty="0" smtClean="0">
                <a:latin typeface="Times New Roman" pitchFamily="18" charset="0"/>
              </a:rPr>
              <a:t>   Оснащение </a:t>
            </a:r>
            <a:r>
              <a:rPr lang="ru-RU" b="1" i="1" dirty="0">
                <a:latin typeface="Times New Roman" pitchFamily="18" charset="0"/>
              </a:rPr>
              <a:t>кабинетов ДМШ и СОШ</a:t>
            </a:r>
          </a:p>
          <a:p>
            <a:r>
              <a:rPr lang="ru-RU" b="1" i="1" dirty="0" smtClean="0">
                <a:latin typeface="Times New Roman" pitchFamily="18" charset="0"/>
              </a:rPr>
              <a:t>  новейшими </a:t>
            </a:r>
            <a:r>
              <a:rPr lang="ru-RU" b="1" i="1" dirty="0">
                <a:latin typeface="Times New Roman" pitchFamily="18" charset="0"/>
              </a:rPr>
              <a:t>средствами мультимедиа</a:t>
            </a:r>
          </a:p>
          <a:p>
            <a:r>
              <a:rPr lang="ru-RU" b="1" i="1" dirty="0" smtClean="0">
                <a:latin typeface="Times New Roman" pitchFamily="18" charset="0"/>
              </a:rPr>
              <a:t>   способствует </a:t>
            </a:r>
            <a:r>
              <a:rPr lang="ru-RU" b="1" i="1" dirty="0">
                <a:latin typeface="Times New Roman" pitchFamily="18" charset="0"/>
              </a:rPr>
              <a:t>широкому внедрению</a:t>
            </a:r>
          </a:p>
          <a:p>
            <a:r>
              <a:rPr lang="ru-RU" b="1" i="1" dirty="0" smtClean="0">
                <a:latin typeface="Times New Roman" pitchFamily="18" charset="0"/>
              </a:rPr>
              <a:t>   ИКТ </a:t>
            </a:r>
            <a:r>
              <a:rPr lang="ru-RU" b="1" i="1" dirty="0">
                <a:latin typeface="Times New Roman" pitchFamily="18" charset="0"/>
              </a:rPr>
              <a:t>в </a:t>
            </a:r>
            <a:r>
              <a:rPr lang="ru-RU" b="1" i="1" dirty="0" smtClean="0">
                <a:latin typeface="Times New Roman" pitchFamily="18" charset="0"/>
              </a:rPr>
              <a:t>учебный процесс.</a:t>
            </a:r>
            <a:endParaRPr lang="ru-RU" b="1" i="1" dirty="0">
              <a:latin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</a:rPr>
              <a:t>                Используются:</a:t>
            </a:r>
          </a:p>
          <a:p>
            <a:pPr>
              <a:buFontTx/>
              <a:buChar char="•"/>
            </a:pPr>
            <a:r>
              <a:rPr lang="ru-RU" b="1" i="1" dirty="0" smtClean="0">
                <a:latin typeface="Times New Roman" pitchFamily="18" charset="0"/>
              </a:rPr>
              <a:t>  интерактивная </a:t>
            </a:r>
            <a:r>
              <a:rPr lang="ru-RU" b="1" i="1" dirty="0">
                <a:latin typeface="Times New Roman" pitchFamily="18" charset="0"/>
              </a:rPr>
              <a:t>доска</a:t>
            </a:r>
          </a:p>
          <a:p>
            <a:pPr>
              <a:buFontTx/>
              <a:buChar char="•"/>
            </a:pPr>
            <a:r>
              <a:rPr lang="ru-RU" b="1" i="1" dirty="0" smtClean="0">
                <a:latin typeface="Times New Roman" pitchFamily="18" charset="0"/>
              </a:rPr>
              <a:t>  </a:t>
            </a:r>
            <a:r>
              <a:rPr lang="ru-RU" b="1" i="1" dirty="0" err="1" smtClean="0">
                <a:latin typeface="Times New Roman" pitchFamily="18" charset="0"/>
              </a:rPr>
              <a:t>мультимедийный</a:t>
            </a:r>
            <a:r>
              <a:rPr lang="ru-RU" b="1" i="1" dirty="0" smtClean="0">
                <a:latin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</a:rPr>
              <a:t>проектор</a:t>
            </a:r>
          </a:p>
          <a:p>
            <a:pPr>
              <a:buFontTx/>
              <a:buChar char="•"/>
            </a:pPr>
            <a:r>
              <a:rPr lang="ru-RU" b="1" i="1" dirty="0" smtClean="0">
                <a:latin typeface="Times New Roman" pitchFamily="18" charset="0"/>
              </a:rPr>
              <a:t>  </a:t>
            </a:r>
            <a:r>
              <a:rPr lang="ru-RU" b="1" i="1" dirty="0" err="1" smtClean="0">
                <a:latin typeface="Times New Roman" pitchFamily="18" charset="0"/>
              </a:rPr>
              <a:t>мультимедийный</a:t>
            </a:r>
            <a:r>
              <a:rPr lang="ru-RU" b="1" i="1" dirty="0" smtClean="0">
                <a:latin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</a:rPr>
              <a:t>экран</a:t>
            </a:r>
          </a:p>
          <a:p>
            <a:pPr>
              <a:buFontTx/>
              <a:buChar char="•"/>
            </a:pPr>
            <a:r>
              <a:rPr lang="ru-RU" b="1" i="1" dirty="0" smtClean="0">
                <a:latin typeface="Times New Roman" pitchFamily="18" charset="0"/>
              </a:rPr>
              <a:t>  высокоскоростной Интернет</a:t>
            </a:r>
          </a:p>
          <a:p>
            <a:pPr>
              <a:buFontTx/>
              <a:buChar char="•"/>
            </a:pPr>
            <a:r>
              <a:rPr lang="ru-RU" b="1" i="1" dirty="0" smtClean="0">
                <a:latin typeface="Times New Roman" pitchFamily="18" charset="0"/>
              </a:rPr>
              <a:t>  сайты, посвященные </a:t>
            </a:r>
          </a:p>
          <a:p>
            <a:r>
              <a:rPr lang="ru-RU" b="1" i="1" dirty="0" smtClean="0">
                <a:latin typeface="Times New Roman" pitchFamily="18" charset="0"/>
              </a:rPr>
              <a:t>         музыкальному искусству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8823325" y="6510338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e69fa7c77a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30336">
            <a:off x="275696" y="185928"/>
            <a:ext cx="1300636" cy="12144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2142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4282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929718" y="0"/>
            <a:ext cx="214282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642918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Концерты в рамках сетевого взаимодействия с ОУ: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Петрозаводский музыкальный колледж  им. К.Э. Раутио и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Петрозаводская государственная консерватория им. А.К. Глазунова. </a:t>
            </a:r>
          </a:p>
        </p:txBody>
      </p:sp>
      <p:pic>
        <p:nvPicPr>
          <p:cNvPr id="36870" name="Picture 6" descr="http://dmsh-shuya.muzkult.ru/img/upload/2752/image_image_9385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643050"/>
            <a:ext cx="3357586" cy="2357454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6872" name="Picture 8" descr="http://dmsh-shuya.muzkult.ru/img/upload/2752/image_image_938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286256"/>
            <a:ext cx="3429024" cy="214314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6874" name="Picture 10" descr="http://dmsh-shuya.muzkult.ru/img/upload/2752/image_image_18963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643050"/>
            <a:ext cx="3117714" cy="2286016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6876" name="Picture 12" descr="http://dmsh-shuya.muzkult.ru/img/upload/2752/image_image_18963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286256"/>
            <a:ext cx="3260590" cy="214314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2214554"/>
            <a:ext cx="5991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243</Words>
  <PresentationFormat>Экран (4:3)</PresentationFormat>
  <Paragraphs>69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 rud</dc:creator>
  <cp:lastModifiedBy>Windows User</cp:lastModifiedBy>
  <cp:revision>67</cp:revision>
  <dcterms:created xsi:type="dcterms:W3CDTF">2020-09-26T20:29:31Z</dcterms:created>
  <dcterms:modified xsi:type="dcterms:W3CDTF">2020-09-29T12:33:55Z</dcterms:modified>
</cp:coreProperties>
</file>