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25"/>
  </p:notesMasterIdLst>
  <p:sldIdLst>
    <p:sldId id="256" r:id="rId2"/>
    <p:sldId id="304" r:id="rId3"/>
    <p:sldId id="257" r:id="rId4"/>
    <p:sldId id="259" r:id="rId5"/>
    <p:sldId id="305" r:id="rId6"/>
    <p:sldId id="263" r:id="rId7"/>
    <p:sldId id="262" r:id="rId8"/>
    <p:sldId id="306" r:id="rId9"/>
    <p:sldId id="265" r:id="rId10"/>
    <p:sldId id="289" r:id="rId11"/>
    <p:sldId id="290" r:id="rId12"/>
    <p:sldId id="269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7" r:id="rId21"/>
    <p:sldId id="308" r:id="rId22"/>
    <p:sldId id="309" r:id="rId23"/>
    <p:sldId id="30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47983-20B7-42FA-A0D6-BA6CFBDEC257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8B47D-13F5-45C9-8F80-7BF6402070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501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5F9B-70F6-4789-9EBB-82D6A2D11B2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10EC-7E1B-4B6F-8A62-142BAB531E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04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5F9B-70F6-4789-9EBB-82D6A2D11B2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10EC-7E1B-4B6F-8A62-142BAB531E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970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5F9B-70F6-4789-9EBB-82D6A2D11B2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10EC-7E1B-4B6F-8A62-142BAB531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2733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5F9B-70F6-4789-9EBB-82D6A2D11B2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10EC-7E1B-4B6F-8A62-142BAB531E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421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5F9B-70F6-4789-9EBB-82D6A2D11B2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10EC-7E1B-4B6F-8A62-142BAB531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8406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5F9B-70F6-4789-9EBB-82D6A2D11B2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10EC-7E1B-4B6F-8A62-142BAB531E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420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5F9B-70F6-4789-9EBB-82D6A2D11B2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10EC-7E1B-4B6F-8A62-142BAB531E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553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5F9B-70F6-4789-9EBB-82D6A2D11B2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10EC-7E1B-4B6F-8A62-142BAB531E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612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63525" y="1598613"/>
            <a:ext cx="7386638" cy="4497387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53280-C155-4701-BC8F-8105D1D0C0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644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5F9B-70F6-4789-9EBB-82D6A2D11B2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10EC-7E1B-4B6F-8A62-142BAB531E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11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5F9B-70F6-4789-9EBB-82D6A2D11B2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10EC-7E1B-4B6F-8A62-142BAB531E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895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5F9B-70F6-4789-9EBB-82D6A2D11B2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10EC-7E1B-4B6F-8A62-142BAB531E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71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5F9B-70F6-4789-9EBB-82D6A2D11B2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10EC-7E1B-4B6F-8A62-142BAB531E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76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5F9B-70F6-4789-9EBB-82D6A2D11B2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10EC-7E1B-4B6F-8A62-142BAB531E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59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5F9B-70F6-4789-9EBB-82D6A2D11B2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10EC-7E1B-4B6F-8A62-142BAB531E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267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5F9B-70F6-4789-9EBB-82D6A2D11B2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10EC-7E1B-4B6F-8A62-142BAB531E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44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5F9B-70F6-4789-9EBB-82D6A2D11B2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10EC-7E1B-4B6F-8A62-142BAB531E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908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55F9B-70F6-4789-9EBB-82D6A2D11B2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6810EC-7E1B-4B6F-8A62-142BAB531E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3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595" y="1772816"/>
            <a:ext cx="5826719" cy="22780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Воспитание как педагогическое сопровождение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4050834"/>
            <a:ext cx="6408712" cy="146639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</a:rPr>
              <a:t>Рожков Михаил Иосифович</a:t>
            </a:r>
            <a:r>
              <a:rPr lang="ru-RU" sz="2000" b="1" dirty="0" smtClean="0">
                <a:solidFill>
                  <a:srgbClr val="C00000"/>
                </a:solidFill>
              </a:rPr>
              <a:t>, научный </a:t>
            </a:r>
            <a:r>
              <a:rPr lang="ru-RU" sz="2000" b="1" dirty="0" smtClean="0">
                <a:solidFill>
                  <a:srgbClr val="C00000"/>
                </a:solidFill>
              </a:rPr>
              <a:t>сотрудник </a:t>
            </a:r>
            <a:r>
              <a:rPr lang="ru-RU" sz="2000" b="1" dirty="0" smtClean="0">
                <a:solidFill>
                  <a:srgbClr val="C00000"/>
                </a:solidFill>
              </a:rPr>
              <a:t>ФГБУК «ВЦХТ», </a:t>
            </a:r>
            <a:r>
              <a:rPr lang="ru-RU" sz="2000" b="1" dirty="0" smtClean="0">
                <a:solidFill>
                  <a:srgbClr val="C00000"/>
                </a:solidFill>
              </a:rPr>
              <a:t>доктор педагогических наук, профессор</a:t>
            </a:r>
            <a:r>
              <a:rPr lang="ru-RU" sz="2000" b="1" dirty="0" smtClean="0">
                <a:solidFill>
                  <a:srgbClr val="C00000"/>
                </a:solidFill>
              </a:rPr>
              <a:t>,</a:t>
            </a:r>
            <a:r>
              <a:rPr lang="ru-RU" sz="2000" dirty="0"/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заслуженный деятель </a:t>
            </a:r>
            <a:r>
              <a:rPr lang="ru-RU" sz="2000" dirty="0">
                <a:solidFill>
                  <a:srgbClr val="C00000"/>
                </a:solidFill>
              </a:rPr>
              <a:t>науки РФ, </a:t>
            </a:r>
            <a:r>
              <a:rPr lang="ru-RU" sz="2000" dirty="0" smtClean="0">
                <a:solidFill>
                  <a:srgbClr val="C00000"/>
                </a:solidFill>
              </a:rPr>
              <a:t>дважды </a:t>
            </a:r>
            <a:r>
              <a:rPr lang="ru-RU" sz="2000" dirty="0">
                <a:solidFill>
                  <a:srgbClr val="C00000"/>
                </a:solidFill>
              </a:rPr>
              <a:t>лауреат Премии Правительства РФ в сфере </a:t>
            </a:r>
            <a:r>
              <a:rPr lang="ru-RU" sz="2000" dirty="0" smtClean="0">
                <a:solidFill>
                  <a:srgbClr val="C00000"/>
                </a:solidFill>
              </a:rPr>
              <a:t>образования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439467" y="404813"/>
            <a:ext cx="6107906" cy="1143000"/>
          </a:xfrm>
        </p:spPr>
        <p:txBody>
          <a:bodyPr/>
          <a:lstStyle/>
          <a:p>
            <a:pPr algn="ctr" eaLnBrk="1" hangingPunct="1"/>
            <a:r>
              <a:rPr lang="ru-RU" altLang="ru-RU" sz="2700" b="1" dirty="0" smtClean="0">
                <a:solidFill>
                  <a:srgbClr val="795359"/>
                </a:solidFill>
              </a:rPr>
              <a:t>Что такое субъектная позиция ребёнка?</a:t>
            </a:r>
            <a:endParaRPr lang="ru-RU" altLang="ru-RU" sz="2700" b="1" dirty="0">
              <a:solidFill>
                <a:srgbClr val="795359"/>
              </a:solidFill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4196954" y="1643065"/>
            <a:ext cx="3589734" cy="44291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altLang="ru-RU" b="1" dirty="0"/>
          </a:p>
          <a:p>
            <a:pPr marL="0" indent="0">
              <a:buNone/>
            </a:pPr>
            <a:endParaRPr lang="ru-RU" altLang="ru-RU" b="1" dirty="0" smtClean="0"/>
          </a:p>
          <a:p>
            <a:pPr marL="0" indent="0"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buNone/>
            </a:pPr>
            <a:endParaRPr lang="ru-RU" altLang="ru-RU" b="1" dirty="0"/>
          </a:p>
          <a:p>
            <a:pPr marL="0" indent="0">
              <a:buNone/>
            </a:pPr>
            <a:endParaRPr lang="ru-RU" altLang="ru-RU" sz="2300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873" y="1773115"/>
            <a:ext cx="2408887" cy="18667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09404" y="1785927"/>
            <a:ext cx="567948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ru-RU" sz="2000" b="1" i="1" spc="-65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Субъектная позиция</a:t>
            </a:r>
            <a:r>
              <a:rPr lang="ru-RU" sz="2000" b="1" spc="-65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6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подразумевает </a:t>
            </a:r>
            <a:r>
              <a:rPr lang="ru-RU" sz="2000" b="1" spc="-1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активную творческую деятельность</a:t>
            </a:r>
            <a:r>
              <a:rPr lang="ru-RU" sz="2000" b="1" spc="-3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сознательность, целеполагание и </a:t>
            </a:r>
            <a:r>
              <a:rPr lang="ru-RU" sz="2000" b="1" spc="-3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осознавание</a:t>
            </a:r>
            <a:r>
              <a:rPr lang="ru-RU" sz="2000" b="1" spc="-3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самого </a:t>
            </a:r>
            <a:r>
              <a:rPr lang="ru-RU" sz="2000" b="1" spc="1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себя,  свободу,  возможность  выбора  и в  силу этого в известной  мере </a:t>
            </a:r>
            <a:r>
              <a:rPr lang="ru-RU" sz="2000" b="1" spc="-6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непредсказуемость, уникальность, неповторимость [</a:t>
            </a:r>
            <a:r>
              <a:rPr lang="ru-RU" sz="2000" b="1" spc="-5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 И.С</a:t>
            </a:r>
            <a:r>
              <a:rPr lang="ru-RU" sz="2000" b="1" spc="-5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spc="-65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].</a:t>
            </a:r>
          </a:p>
          <a:p>
            <a:pPr indent="450215" algn="just">
              <a:spcAft>
                <a:spcPts val="0"/>
              </a:spcAft>
              <a:tabLst>
                <a:tab pos="90170" algn="l"/>
                <a:tab pos="180340" algn="l"/>
              </a:tabLst>
            </a:pPr>
            <a:endParaRPr lang="ru-RU" sz="2000" b="1" spc="-65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ru-RU" sz="2000" b="1" dirty="0" smtClean="0"/>
              <a:t>В процессе реализации субъектной позиции вырабатывается </a:t>
            </a:r>
            <a:r>
              <a:rPr lang="ru-RU" sz="2000" b="1" dirty="0"/>
              <a:t>критическое мышление, </a:t>
            </a:r>
            <a:r>
              <a:rPr lang="ru-RU" sz="2000" b="1" dirty="0" smtClean="0"/>
              <a:t>заставляет </a:t>
            </a:r>
            <a:r>
              <a:rPr lang="ru-RU" sz="2000" b="1" dirty="0"/>
              <a:t>серьёзно задуматься над сами собой и приводит к значительному развитию у </a:t>
            </a:r>
            <a:r>
              <a:rPr lang="ru-RU" sz="2000" b="1" dirty="0" smtClean="0"/>
              <a:t> детей  самосознания, т.е. эмоционально-ценностному </a:t>
            </a:r>
            <a:r>
              <a:rPr lang="ru-RU" sz="2000" b="1" dirty="0"/>
              <a:t>отношению к </a:t>
            </a:r>
            <a:r>
              <a:rPr lang="ru-RU" sz="2000" b="1" dirty="0" smtClean="0"/>
              <a:t>себе</a:t>
            </a:r>
            <a:r>
              <a:rPr lang="ru-RU" sz="2000" b="1" dirty="0"/>
              <a:t>.</a:t>
            </a:r>
            <a:endParaRPr lang="ru-RU" sz="2000" b="1" spc="-65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90170" algn="l"/>
                <a:tab pos="180340" algn="l"/>
              </a:tabLst>
            </a:pPr>
            <a:endParaRPr lang="ru-RU" b="1" spc="-65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90170" algn="l"/>
                <a:tab pos="180340" algn="l"/>
              </a:tabLst>
            </a:pPr>
            <a:endParaRPr lang="ru-RU" b="1" spc="-6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90170" algn="l"/>
                <a:tab pos="180340" algn="l"/>
              </a:tabLst>
            </a:pPr>
            <a:endParaRPr lang="ru-RU" b="1" spc="-65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ru-RU" spc="-1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3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83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Критерии реализации субъектной позиции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600" b="1" dirty="0" smtClean="0">
                <a:solidFill>
                  <a:srgbClr val="C00000"/>
                </a:solidFill>
              </a:rPr>
              <a:t>самостоятельная оценка происходящих событий;</a:t>
            </a:r>
          </a:p>
          <a:p>
            <a:r>
              <a:rPr lang="ru-RU" sz="2600" b="1" dirty="0" smtClean="0">
                <a:solidFill>
                  <a:srgbClr val="C00000"/>
                </a:solidFill>
              </a:rPr>
              <a:t>- </a:t>
            </a:r>
            <a:r>
              <a:rPr lang="ru-RU" sz="2600" b="1" dirty="0">
                <a:solidFill>
                  <a:srgbClr val="C00000"/>
                </a:solidFill>
              </a:rPr>
              <a:t>осознание собственной значимости для других людей, ответственности за результаты </a:t>
            </a:r>
            <a:r>
              <a:rPr lang="ru-RU" sz="2600" b="1" dirty="0" smtClean="0">
                <a:solidFill>
                  <a:srgbClr val="C00000"/>
                </a:solidFill>
              </a:rPr>
              <a:t>деятельности; </a:t>
            </a:r>
            <a:endParaRPr lang="ru-RU" sz="2600" b="1" dirty="0">
              <a:solidFill>
                <a:srgbClr val="C00000"/>
              </a:solidFill>
            </a:endParaRPr>
          </a:p>
          <a:p>
            <a:r>
              <a:rPr lang="ru-RU" sz="2600" b="1" dirty="0">
                <a:solidFill>
                  <a:srgbClr val="C00000"/>
                </a:solidFill>
              </a:rPr>
              <a:t>- способность к </a:t>
            </a:r>
            <a:r>
              <a:rPr lang="ru-RU" sz="2600" b="1" dirty="0" smtClean="0">
                <a:solidFill>
                  <a:srgbClr val="C00000"/>
                </a:solidFill>
              </a:rPr>
              <a:t>рефлексии; </a:t>
            </a:r>
          </a:p>
          <a:p>
            <a:r>
              <a:rPr lang="ru-RU" sz="2600" b="1" dirty="0" smtClean="0">
                <a:solidFill>
                  <a:srgbClr val="C00000"/>
                </a:solidFill>
              </a:rPr>
              <a:t>- </a:t>
            </a:r>
            <a:r>
              <a:rPr lang="ru-RU" sz="2600" b="1" dirty="0">
                <a:solidFill>
                  <a:srgbClr val="C00000"/>
                </a:solidFill>
              </a:rPr>
              <a:t>направленность на реализацию «САМО...» — </a:t>
            </a:r>
            <a:r>
              <a:rPr lang="ru-RU" sz="2600" b="1" dirty="0" smtClean="0">
                <a:solidFill>
                  <a:srgbClr val="C00000"/>
                </a:solidFill>
              </a:rPr>
              <a:t>саморазвития, самопознания самореализации, самоуправления;</a:t>
            </a:r>
          </a:p>
          <a:p>
            <a:r>
              <a:rPr lang="ru-RU" sz="2600" b="1" dirty="0" smtClean="0">
                <a:solidFill>
                  <a:srgbClr val="C00000"/>
                </a:solidFill>
              </a:rPr>
              <a:t>- </a:t>
            </a:r>
            <a:r>
              <a:rPr lang="ru-RU" sz="2600" b="1" dirty="0">
                <a:solidFill>
                  <a:srgbClr val="C00000"/>
                </a:solidFill>
              </a:rPr>
              <a:t>способность самостоятельно вносить коррективы в свою </a:t>
            </a:r>
            <a:r>
              <a:rPr lang="ru-RU" sz="2600" b="1" dirty="0" smtClean="0">
                <a:solidFill>
                  <a:srgbClr val="C00000"/>
                </a:solidFill>
              </a:rPr>
              <a:t>деятельность.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65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Ценностно-смысловые основы воспитательной </a:t>
            </a:r>
            <a:r>
              <a:rPr lang="ru-RU" b="1" dirty="0" smtClean="0"/>
              <a:t>деятельности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/>
            <a:r>
              <a:rPr lang="ru-RU" sz="3200" b="1" dirty="0"/>
              <a:t>стимулирование нравственного саморазвития;</a:t>
            </a:r>
          </a:p>
          <a:p>
            <a:pPr lvl="0" algn="just"/>
            <a:r>
              <a:rPr lang="ru-RU" sz="3200" b="1" dirty="0"/>
              <a:t>создание условий для нравственного саморегулирования;</a:t>
            </a:r>
          </a:p>
          <a:p>
            <a:pPr lvl="0" algn="just"/>
            <a:r>
              <a:rPr lang="ru-RU" sz="3200" b="1" dirty="0"/>
              <a:t>преодоление психологических барьеров;</a:t>
            </a:r>
          </a:p>
          <a:p>
            <a:pPr lvl="0" algn="just"/>
            <a:r>
              <a:rPr lang="ru-RU" sz="3200" b="1" dirty="0" smtClean="0"/>
              <a:t>актуализация </a:t>
            </a:r>
            <a:r>
              <a:rPr lang="ru-RU" sz="3200" b="1" dirty="0"/>
              <a:t>моральной ситуации;</a:t>
            </a:r>
          </a:p>
          <a:p>
            <a:pPr lvl="0" algn="just"/>
            <a:r>
              <a:rPr lang="ru-RU" sz="3200" b="1" dirty="0"/>
              <a:t>расширение нравственного опыта.</a:t>
            </a:r>
          </a:p>
          <a:p>
            <a:pPr marL="0" indent="0" algn="just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00866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dirty="0" smtClean="0"/>
              <a:t>Педагогическое сопровождение</a:t>
            </a:r>
          </a:p>
        </p:txBody>
      </p:sp>
      <p:sp>
        <p:nvSpPr>
          <p:cNvPr id="52227" name="Объект 2"/>
          <p:cNvSpPr>
            <a:spLocks noGrp="1"/>
          </p:cNvSpPr>
          <p:nvPr>
            <p:ph idx="1"/>
          </p:nvPr>
        </p:nvSpPr>
        <p:spPr>
          <a:xfrm>
            <a:off x="609598" y="2160590"/>
            <a:ext cx="6914729" cy="388077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 smtClean="0"/>
              <a:t>направлено на поддержку ребёнка в построении им своих социальных отношений, на обучение ребёнка новым моделям взаимодействия с собой и миром, на преодоление трудностей социализации; </a:t>
            </a:r>
          </a:p>
          <a:p>
            <a:pPr eaLnBrk="1" hangingPunct="1"/>
            <a:r>
              <a:rPr lang="ru-RU" altLang="ru-RU" dirty="0" smtClean="0"/>
              <a:t>включенность детей в значимые события, способствующие становлению субъектной жизненной позиции и самореализации в соответствии с ней; </a:t>
            </a:r>
          </a:p>
          <a:p>
            <a:pPr eaLnBrk="1" hangingPunct="1"/>
            <a:r>
              <a:rPr lang="ru-RU" altLang="ru-RU" dirty="0" smtClean="0"/>
              <a:t>переход от стихийности (под влиянием внешних условий социума на индивида) к сознательной ориентации личности на формирование качеств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1055131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800" dirty="0" smtClean="0"/>
              <a:t>Педагогическое </a:t>
            </a:r>
            <a:r>
              <a:rPr lang="ru-RU" sz="3800" dirty="0"/>
              <a:t>сопровождение и ребенок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Педагогическое </a:t>
            </a:r>
            <a:r>
              <a:rPr lang="ru-RU" dirty="0"/>
              <a:t>сопровождение всегда персонифицировано и  направлено на конкретного ребенка, даже если педагог работает с группой.</a:t>
            </a:r>
          </a:p>
          <a:p>
            <a:r>
              <a:rPr lang="ru-RU" dirty="0" smtClean="0"/>
              <a:t>Сопровождение</a:t>
            </a:r>
            <a:r>
              <a:rPr lang="ru-RU" dirty="0"/>
              <a:t>, включающее в себе помощь и </a:t>
            </a:r>
            <a:r>
              <a:rPr lang="ru-RU" dirty="0" smtClean="0"/>
              <a:t>поддержку, </a:t>
            </a:r>
            <a:r>
              <a:rPr lang="ru-RU" dirty="0"/>
              <a:t>предполагает не решение проблемы  ребенка за ребенка, а стимулирование его самостоятельности в решении его проблемы.</a:t>
            </a:r>
          </a:p>
        </p:txBody>
      </p:sp>
    </p:spTree>
    <p:extLst>
      <p:ext uri="{BB962C8B-B14F-4D97-AF65-F5344CB8AC3E}">
        <p14:creationId xmlns:p14="http://schemas.microsoft.com/office/powerpoint/2010/main" val="231361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550" dirty="0"/>
              <a:t>Социально-педагогическое сопровождение и воспитание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1500" b="1" i="1" dirty="0" smtClean="0">
                <a:solidFill>
                  <a:srgbClr val="800000"/>
                </a:solidFill>
              </a:rPr>
              <a:t>Воспитание  -  целенаправленный процесс   формирования гуманистических качеств личности, основанный на взаимодействии воспитателя и </a:t>
            </a:r>
            <a:r>
              <a:rPr lang="ru-RU" altLang="ru-RU" sz="1500" b="1" i="1" dirty="0" smtClean="0">
                <a:solidFill>
                  <a:srgbClr val="800000"/>
                </a:solidFill>
              </a:rPr>
              <a:t>ребенка. </a:t>
            </a:r>
            <a:endParaRPr lang="ru-RU" altLang="ru-RU" sz="1500" b="1" i="1" dirty="0" smtClean="0">
              <a:solidFill>
                <a:srgbClr val="800000"/>
              </a:solidFill>
            </a:endParaRPr>
          </a:p>
          <a:p>
            <a:pPr eaLnBrk="1" hangingPunct="1"/>
            <a:r>
              <a:rPr lang="ru-RU" altLang="ru-RU" sz="1500" b="1" i="1" dirty="0" smtClean="0">
                <a:solidFill>
                  <a:srgbClr val="800000"/>
                </a:solidFill>
              </a:rPr>
              <a:t>Воспитание может быть рассмотрено в различных контекстах: как педагогический компонент социализации, как процесс создающий условия: для </a:t>
            </a:r>
            <a:r>
              <a:rPr lang="ru-RU" altLang="ru-RU" sz="1500" b="1" i="1" dirty="0" err="1" smtClean="0">
                <a:solidFill>
                  <a:srgbClr val="800000"/>
                </a:solidFill>
              </a:rPr>
              <a:t>инкультурации</a:t>
            </a:r>
            <a:r>
              <a:rPr lang="ru-RU" altLang="ru-RU" sz="1500" b="1" i="1" dirty="0" smtClean="0">
                <a:solidFill>
                  <a:srgbClr val="800000"/>
                </a:solidFill>
              </a:rPr>
              <a:t>, а также реализации потенциалов человека</a:t>
            </a:r>
          </a:p>
          <a:p>
            <a:pPr eaLnBrk="1" hangingPunct="1"/>
            <a:r>
              <a:rPr lang="ru-RU" altLang="ru-RU" sz="1500" b="1" i="1" dirty="0" smtClean="0">
                <a:solidFill>
                  <a:srgbClr val="800000"/>
                </a:solidFill>
              </a:rPr>
              <a:t>Если  социально-педагогическое сопровождение выступает в качестве фактора воспитания, то воспитание является целевой функцией социально-педагогического сопровождения</a:t>
            </a:r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67954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02"/>
            <a:ext cx="7920880" cy="105023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Функции педагогического сопровождения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3567158"/>
              </p:ext>
            </p:extLst>
          </p:nvPr>
        </p:nvGraphicFramePr>
        <p:xfrm>
          <a:off x="179511" y="1142985"/>
          <a:ext cx="8964489" cy="5714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7"/>
                <a:gridCol w="3318014"/>
                <a:gridCol w="2982178"/>
              </a:tblGrid>
              <a:tr h="485815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Функция</a:t>
                      </a:r>
                      <a:endParaRPr lang="ru-RU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RU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7200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40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Развивающая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Целенаправленное влияние на развитие ребенка, его индивидуальную образовательную </a:t>
                      </a:r>
                      <a:r>
                        <a:rPr lang="ru-RU" sz="1200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деятельностъ</a:t>
                      </a: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Создание педагогами ситуаций развития, которые способствуют появлению новообразований в личностных качествах ребенка и раскрытию потенциалов, отражающих его индивидуальность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65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Психолого-педагогическая поддержки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Педагогическая поддержка – это процесс совместного с ребенком определения его собственных интересов, целей, возможностей и путей преодоления препятствий, решения проблем (О. С. </a:t>
                      </a:r>
                      <a:r>
                        <a:rPr lang="ru-RU" sz="1200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Газман</a:t>
                      </a: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 Субъекты сопровождения помогают ребенку своевременно выявить его личностную проблему, осознать ее причины и вместе с ним осуществляют поиск вариантов решения проблемы и анализ последствий этих решений на основе имеющегося у ребенка социального опыта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40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Педагогическая помощь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Реальное содействие ребенку в преодолении возникающих у него трудностей.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Выявление потребности ребенка в педагогической помощи, определение меры этой помощи (степени вмешательства), оказание помощи как через действия ребенка, так и через действия педагогов, специалистов, друзей и одноклассников, взрослых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28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Фасилитация </a:t>
                      </a:r>
                      <a:r>
                        <a:rPr lang="ru-RU" sz="1200" b="1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(облегчение)</a:t>
                      </a:r>
                      <a:r>
                        <a:rPr lang="ru-RU" sz="12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Развития и действий ребенка в новых для него ситуациях.  Совместный с ребенком анализ новой ситуации, определение его отношения к ней, поиск вместе с ним способов действий и поведения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77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Коррекционная 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Речь </a:t>
                      </a:r>
                      <a:r>
                        <a:rPr lang="ru-RU" sz="1200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идет</a:t>
                      </a: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 детях, потерявших уверенность в себе, имеющих проблемы в знаниях, отклонения в интеллектуальном развитии, отставание в </a:t>
                      </a:r>
                      <a:r>
                        <a:rPr lang="ru-RU" sz="1200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учебе</a:t>
                      </a: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склонных к </a:t>
                      </a:r>
                      <a:r>
                        <a:rPr lang="ru-RU" sz="1200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девиантному</a:t>
                      </a: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200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деликвентному</a:t>
                      </a: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поведению.  В этом случае педагоги призваны на основе реализации всех вышеназванных функций скорректировать отношение </a:t>
                      </a:r>
                      <a:r>
                        <a:rPr lang="ru-RU" sz="1200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ребенка</a:t>
                      </a: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 </a:t>
                      </a:r>
                      <a:r>
                        <a:rPr lang="ru-RU" sz="1200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учебе</a:t>
                      </a: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результатам собственной деятельности, жизненным целям и планам, окружающему миру, изменить стереотипные для него нормы поведения, сделать его поступки более осмысленными и самостоятельными и т. д.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633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Инструментальные функции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152695"/>
              </p:ext>
            </p:extLst>
          </p:nvPr>
        </p:nvGraphicFramePr>
        <p:xfrm>
          <a:off x="179512" y="991518"/>
          <a:ext cx="8686800" cy="5840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1096"/>
                <a:gridCol w="5355704"/>
              </a:tblGrid>
              <a:tr h="23548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00" dirty="0">
                          <a:latin typeface="+mn-lt"/>
                          <a:ea typeface="Calibri"/>
                          <a:cs typeface="Times New Roman"/>
                        </a:rPr>
                        <a:t>Диагнос</a:t>
                      </a:r>
                      <a:r>
                        <a:rPr lang="ru-RU" sz="1400" b="1" kern="100" dirty="0">
                          <a:latin typeface="+mn-lt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ru-RU" sz="1400" b="1" i="1" kern="100" dirty="0">
                          <a:latin typeface="+mn-lt"/>
                          <a:ea typeface="Calibri"/>
                          <a:cs typeface="Times New Roman"/>
                        </a:rPr>
                        <a:t>ическая 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latin typeface="+mn-lt"/>
                          <a:ea typeface="Calibri"/>
                          <a:cs typeface="Times New Roman"/>
                        </a:rPr>
                        <a:t>Выявление причин, возникающих у детей проблем и затруднений, выбор наиболее подходящих педагогических средств и создание благоприятных условий для решения детьми имеющихся у них проблем. Контроль динамики личных достижений, поиск оптимальных возможностей их перевода на более высокий уровень развития, а также выявление эффективных педагогических средств и способов организации образовательной деятельности </a:t>
                      </a:r>
                      <a:r>
                        <a:rPr lang="ru-RU" sz="1400" kern="100" dirty="0" smtClean="0">
                          <a:latin typeface="+mn-lt"/>
                          <a:ea typeface="Calibri"/>
                          <a:cs typeface="Times New Roman"/>
                        </a:rPr>
                        <a:t>ребенка.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390" marR="72390" marT="0" marB="0"/>
                </a:tc>
              </a:tr>
              <a:tr h="930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00">
                          <a:latin typeface="+mn-lt"/>
                          <a:ea typeface="Calibri"/>
                          <a:cs typeface="Times New Roman"/>
                        </a:rPr>
                        <a:t>Коммуникативная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 smtClean="0">
                          <a:latin typeface="+mn-lt"/>
                          <a:ea typeface="Calibri"/>
                          <a:cs typeface="Times New Roman"/>
                        </a:rPr>
                        <a:t>Диалог </a:t>
                      </a:r>
                      <a:r>
                        <a:rPr lang="ru-RU" sz="1400" kern="100" dirty="0">
                          <a:latin typeface="+mn-lt"/>
                          <a:ea typeface="Calibri"/>
                          <a:cs typeface="Times New Roman"/>
                        </a:rPr>
                        <a:t>и сотрудничество, которые предполагают равноправное </a:t>
                      </a:r>
                      <a:r>
                        <a:rPr lang="ru-RU" sz="1400" kern="100" dirty="0" err="1">
                          <a:latin typeface="+mn-lt"/>
                          <a:ea typeface="Calibri"/>
                          <a:cs typeface="Times New Roman"/>
                        </a:rPr>
                        <a:t>субъект-субъектное</a:t>
                      </a:r>
                      <a:r>
                        <a:rPr lang="ru-RU" sz="1400" kern="100" dirty="0">
                          <a:latin typeface="+mn-lt"/>
                          <a:ea typeface="Calibri"/>
                          <a:cs typeface="Times New Roman"/>
                        </a:rPr>
                        <a:t> взаимодействие, имеющее целью взаимное познание, взаимовлияние и развитие партнеров по общению</a:t>
                      </a:r>
                      <a:r>
                        <a:rPr lang="ru-RU" sz="1400" kern="10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390" marR="72390" marT="0" marB="0"/>
                </a:tc>
              </a:tr>
              <a:tr h="7702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00" dirty="0" smtClean="0">
                          <a:latin typeface="+mn-lt"/>
                          <a:ea typeface="Calibri"/>
                          <a:cs typeface="Times New Roman"/>
                        </a:rPr>
                        <a:t>Прогностическая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latin typeface="+mn-lt"/>
                          <a:ea typeface="Calibri"/>
                          <a:cs typeface="Times New Roman"/>
                        </a:rPr>
                        <a:t>Обоснование определенного прогноза изменений, которые могут произойти в основном и дополнительном образовании ребенка, в его развитии, </a:t>
                      </a:r>
                      <a:r>
                        <a:rPr lang="ru-RU" sz="1400" kern="100" dirty="0" smtClean="0">
                          <a:latin typeface="+mn-lt"/>
                          <a:ea typeface="Calibri"/>
                          <a:cs typeface="Times New Roman"/>
                        </a:rPr>
                        <a:t>достижениях.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390" marR="72390" marT="0" marB="0"/>
                </a:tc>
              </a:tr>
              <a:tr h="6925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00">
                          <a:latin typeface="+mn-lt"/>
                          <a:ea typeface="Calibri"/>
                          <a:cs typeface="Times New Roman"/>
                        </a:rPr>
                        <a:t>Проектировочная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latin typeface="+mn-lt"/>
                          <a:ea typeface="Calibri"/>
                          <a:cs typeface="Times New Roman"/>
                        </a:rPr>
                        <a:t>Проектирование воспитательной деятельности и жизненного пути ребенка, результатом которого являются планы саморазвития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390" marR="72390" marT="0" marB="0"/>
                </a:tc>
              </a:tr>
              <a:tr h="930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00" dirty="0">
                          <a:latin typeface="+mn-lt"/>
                          <a:ea typeface="Calibri"/>
                          <a:cs typeface="Times New Roman"/>
                        </a:rPr>
                        <a:t>Организаторская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latin typeface="+mn-lt"/>
                          <a:ea typeface="Calibri"/>
                          <a:cs typeface="Times New Roman"/>
                        </a:rPr>
                        <a:t>Использование педагогом ситуаций, действий, предусматривающих постоянное поддержание положительных стремлений, развитие самообразования и самовоспитания ребенка</a:t>
                      </a:r>
                      <a:r>
                        <a:rPr lang="ru-RU" sz="1400" kern="10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390" marR="7239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949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692" y="116632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Виды </a:t>
            </a:r>
            <a:r>
              <a:rPr lang="ru-RU" sz="3600" b="1" dirty="0"/>
              <a:t>педагогического сопровождения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3692" y="1419516"/>
            <a:ext cx="6347714" cy="5321852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/>
              <a:t>Непосредственное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b="1" i="1" dirty="0"/>
              <a:t>Опосредованное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b="1" dirty="0"/>
              <a:t>По времени оказания помощи</a:t>
            </a:r>
            <a:endParaRPr lang="ru-RU" dirty="0"/>
          </a:p>
          <a:p>
            <a:r>
              <a:rPr lang="ru-RU" b="1" i="1" dirty="0"/>
              <a:t>Опережающее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b="1" i="1" dirty="0"/>
              <a:t>Своевременное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b="1" i="1" dirty="0"/>
              <a:t>Предупреждающее последствия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b="1" dirty="0"/>
              <a:t>По длительности</a:t>
            </a:r>
            <a:endParaRPr lang="ru-RU" dirty="0"/>
          </a:p>
          <a:p>
            <a:r>
              <a:rPr lang="ru-RU" b="1" i="1" dirty="0"/>
              <a:t>Единовременное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b="1" i="1" dirty="0"/>
              <a:t>Пролонгированное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b="1" i="1" dirty="0"/>
              <a:t>Дискретное</a:t>
            </a:r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787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dirty="0" smtClean="0"/>
              <a:t>Событие и его сопровождение</a:t>
            </a:r>
          </a:p>
        </p:txBody>
      </p:sp>
      <p:sp>
        <p:nvSpPr>
          <p:cNvPr id="50179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67544" y="2362199"/>
            <a:ext cx="3775075" cy="3724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800" b="1" i="1" dirty="0" smtClean="0"/>
              <a:t>Событие – это то обстоятельство или совокупность обстоятельств, которое или которые вызывают эмоциональное отношение к происходящему</a:t>
            </a:r>
          </a:p>
        </p:txBody>
      </p:sp>
      <p:sp>
        <p:nvSpPr>
          <p:cNvPr id="50180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355976" y="2362198"/>
            <a:ext cx="3775075" cy="416314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400" b="1" dirty="0" smtClean="0"/>
              <a:t>Компоненты: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b="1" dirty="0" smtClean="0"/>
              <a:t>Пропедевтический компонент</a:t>
            </a:r>
            <a:r>
              <a:rPr lang="ru-RU" altLang="ru-RU" sz="1400" dirty="0" smtClean="0"/>
              <a:t> предполагает  подготовку ребенка к событию</a:t>
            </a:r>
          </a:p>
          <a:p>
            <a:pPr eaLnBrk="1" hangingPunct="1">
              <a:lnSpc>
                <a:spcPct val="80000"/>
              </a:lnSpc>
            </a:pPr>
            <a:endParaRPr lang="ru-RU" altLang="ru-RU" sz="1400" b="1" dirty="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1400" b="1" dirty="0" smtClean="0"/>
              <a:t>Актуальный компонент </a:t>
            </a:r>
            <a:r>
              <a:rPr lang="ru-RU" altLang="ru-RU" sz="1400" dirty="0" smtClean="0"/>
              <a:t>предполагает конкретную деятельность педагога в период события</a:t>
            </a: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1400" b="1" dirty="0" smtClean="0"/>
              <a:t>Рефлексивный  компонент </a:t>
            </a:r>
            <a:r>
              <a:rPr lang="ru-RU" altLang="ru-RU" sz="1400" dirty="0" smtClean="0"/>
              <a:t>или компонент последействия предполагает  осмысление происходящего и проектирование определенных действий в будущем.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4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400" b="1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655376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Иосиф Бродский. Нобелевская лекция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sz="2200" b="1" i="1" dirty="0"/>
              <a:t>«Независимо от того, является человек писателем или читателем, задача его состоит, прежде всего, в том, чтобы прожить свою собственную, а не навязанную или предписанную извне, даже самым благородным образом вы­глядящую жизнь. Ибо она у каждого из нас только одна, и мы хорошо знаем, чем все это </a:t>
            </a:r>
            <a:r>
              <a:rPr lang="ru-RU" sz="2200" b="1" i="1" dirty="0" smtClean="0"/>
              <a:t>кончается».  </a:t>
            </a:r>
            <a:endParaRPr lang="ru-RU" sz="2200" b="1" i="1" dirty="0" smtClean="0"/>
          </a:p>
          <a:p>
            <a:pPr algn="just"/>
            <a:r>
              <a:rPr lang="ru-RU" sz="2200" b="1" i="1" dirty="0" smtClean="0"/>
              <a:t>Было </a:t>
            </a:r>
            <a:r>
              <a:rPr lang="ru-RU" sz="2200" b="1" i="1" dirty="0"/>
              <a:t>бы досадно израсходовать этот единственный шанс на повторение чужой внешности, чужого опыта, на тавтологию - тем. более обидно, что глашатаи исторической необходимости, по чьему наущению человек на тавтологию эту готов со­гласиться, в гроб с ним вместе не лягут и "спасибо" не скажут».</a:t>
            </a:r>
            <a:endParaRPr lang="ru-RU" sz="2200" b="1" dirty="0"/>
          </a:p>
          <a:p>
            <a:endParaRPr lang="ru-RU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968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i="1" dirty="0" smtClean="0">
                <a:solidFill>
                  <a:schemeClr val="accent2"/>
                </a:solidFill>
              </a:rPr>
              <a:t>Методы воспитания</a:t>
            </a:r>
          </a:p>
        </p:txBody>
      </p:sp>
      <p:graphicFrame>
        <p:nvGraphicFramePr>
          <p:cNvPr id="41130" name="Group 17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07980492"/>
              </p:ext>
            </p:extLst>
          </p:nvPr>
        </p:nvGraphicFramePr>
        <p:xfrm>
          <a:off x="566738" y="1556792"/>
          <a:ext cx="8001000" cy="4674146"/>
        </p:xfrm>
        <a:graphic>
          <a:graphicData uri="http://schemas.openxmlformats.org/drawingml/2006/table">
            <a:tbl>
              <a:tblPr/>
              <a:tblGrid>
                <a:gridCol w="2636837"/>
                <a:gridCol w="2697163"/>
                <a:gridCol w="2667000"/>
              </a:tblGrid>
              <a:tr h="8641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71488" indent="-14288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09638" indent="4763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06513" indent="650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95450" indent="1333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526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098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670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242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n-lt"/>
                        </a:rPr>
                        <a:t>Сущностная сфера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71488" indent="-14288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09638" indent="4763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06513" indent="650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95450" indent="1333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526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098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670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242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n-lt"/>
                        </a:rPr>
                        <a:t>Методы воспитания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71488" indent="-14288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09638" indent="4763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06513" indent="650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95450" indent="1333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526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098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670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242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n-lt"/>
                        </a:rPr>
                        <a:t>Методы самовоспитания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71488" indent="-14288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09638" indent="4763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06513" indent="650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95450" indent="1333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526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098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670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242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n-lt"/>
                        </a:rPr>
                        <a:t>Интеллектуальная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71488" indent="-14288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09638" indent="4763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06513" indent="650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95450" indent="1333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526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098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670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242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Убеждение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71488" indent="-14288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09638" indent="4763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06513" indent="650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95450" indent="1333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526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098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670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242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+mn-lt"/>
                        </a:rPr>
                        <a:t>Самоубеждение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71488" indent="-14288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09638" indent="4763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06513" indent="650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95450" indent="1333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526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098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670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242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n-lt"/>
                        </a:rPr>
                        <a:t>Эмоциональная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71488" indent="-14288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09638" indent="4763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06513" indent="650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95450" indent="1333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526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098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670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242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Внушение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71488" indent="-14288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09638" indent="4763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06513" indent="650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95450" indent="1333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526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098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670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242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+mn-lt"/>
                        </a:rPr>
                        <a:t>Самовнушение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71488" indent="-14288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09638" indent="4763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06513" indent="650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95450" indent="1333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526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098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670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242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n-lt"/>
                        </a:rPr>
                        <a:t>Мотивационная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71488" indent="-14288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09638" indent="4763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06513" indent="650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95450" indent="1333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526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098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670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242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Стимулирование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71488" indent="-14288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09638" indent="4763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06513" indent="650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95450" indent="1333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526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098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670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242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+mn-lt"/>
                        </a:rPr>
                        <a:t>Мотивация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71488" indent="-14288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09638" indent="4763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06513" indent="650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95450" indent="1333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526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098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670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242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n-lt"/>
                        </a:rPr>
                        <a:t>Волевая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71488" indent="-14288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09638" indent="4763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06513" indent="650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95450" indent="1333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526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098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670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242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Требование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71488" indent="-14288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09638" indent="4763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06513" indent="650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95450" indent="1333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526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098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670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242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+mn-lt"/>
                        </a:rPr>
                        <a:t>Упражнение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71488" indent="-14288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09638" indent="4763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06513" indent="650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95450" indent="1333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526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098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670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242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n-lt"/>
                        </a:rPr>
                        <a:t>Саморегуляции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71488" indent="-14288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09638" indent="4763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06513" indent="650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95450" indent="1333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526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098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670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242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Коррекция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71488" indent="-14288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09638" indent="4763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06513" indent="650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95450" indent="1333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526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098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670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242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+mn-lt"/>
                        </a:rPr>
                        <a:t>Самокоррекция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71488" indent="-14288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09638" indent="4763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06513" indent="650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95450" indent="1333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526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098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670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242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n-lt"/>
                        </a:rPr>
                        <a:t>Предметно-практическая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71488" indent="-14288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09638" indent="4763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06513" indent="650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95450" indent="1333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526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098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670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242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Воспитывающие ситуации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71488" indent="-14288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09638" indent="4763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06513" indent="650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95450" indent="1333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526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098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670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242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+mn-lt"/>
                        </a:rPr>
                        <a:t>Социальные пробы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71488" indent="-14288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09638" indent="4763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06513" indent="650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95450" indent="1333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526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098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670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242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n-lt"/>
                        </a:rPr>
                        <a:t>Экзистенциальная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71488" indent="-14288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09638" indent="4763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06513" indent="650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95450" indent="1333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526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098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670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242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Метод диллем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71488" indent="-14288"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09638" indent="4763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06513" indent="650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95450" indent="1333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526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098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670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242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+mn-lt"/>
                        </a:rPr>
                        <a:t>Рефлексия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150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188640"/>
            <a:ext cx="63477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Условия успешности педагогического сопровождения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7704856" cy="5112568"/>
          </a:xfrm>
        </p:spPr>
        <p:txBody>
          <a:bodyPr>
            <a:noAutofit/>
          </a:bodyPr>
          <a:lstStyle/>
          <a:p>
            <a:r>
              <a:rPr lang="ru-RU" sz="1600" b="1" i="1" dirty="0" err="1">
                <a:solidFill>
                  <a:srgbClr val="FF0000"/>
                </a:solidFill>
              </a:rPr>
              <a:t>Э</a:t>
            </a:r>
            <a:r>
              <a:rPr lang="ru-RU" sz="1600" b="1" i="1" dirty="0" err="1" smtClean="0">
                <a:solidFill>
                  <a:srgbClr val="FF0000"/>
                </a:solidFill>
              </a:rPr>
              <a:t>мпатийное</a:t>
            </a:r>
            <a:r>
              <a:rPr lang="ru-RU" sz="1600" b="1" i="1" dirty="0" smtClean="0">
                <a:solidFill>
                  <a:srgbClr val="FF0000"/>
                </a:solidFill>
              </a:rPr>
              <a:t> </a:t>
            </a:r>
            <a:r>
              <a:rPr lang="ru-RU" sz="1600" b="1" i="1" dirty="0">
                <a:solidFill>
                  <a:srgbClr val="FF0000"/>
                </a:solidFill>
              </a:rPr>
              <a:t>взаимодействие</a:t>
            </a:r>
            <a:r>
              <a:rPr lang="ru-RU" sz="1600" dirty="0"/>
              <a:t>. Это условие предполагает доверие ребёнка педагогу, сочетаемое с восприятием его как </a:t>
            </a:r>
            <a:r>
              <a:rPr lang="ru-RU" sz="1600" dirty="0" err="1"/>
              <a:t>референтной</a:t>
            </a:r>
            <a:r>
              <a:rPr lang="ru-RU" sz="1600" dirty="0"/>
              <a:t> личности. Такое взаимодействие должно базироваться на нравственной основе и не ограничивать самостоятельность ребёнка, расширяя субъективный образ мира. При этом важно взаимовлияние эмоциональных реакций и состояний сопровождаемого и аффективных проявлений сопровождающего, его эмоциональной гибкости как способности «оживлять» подлинные эмоции в многократно повторяющемся педагогическом процессе, вызывать положительные эмоции, контролировать отрицательные, т.е. проявлять гибкость поведения, нестандартность, </a:t>
            </a:r>
            <a:r>
              <a:rPr lang="ru-RU" sz="1600" dirty="0" smtClean="0"/>
              <a:t>творчество.</a:t>
            </a:r>
            <a:endParaRPr lang="ru-RU" sz="1600" dirty="0"/>
          </a:p>
          <a:p>
            <a:r>
              <a:rPr lang="ru-RU" sz="1600" b="1" i="1" dirty="0" err="1">
                <a:solidFill>
                  <a:srgbClr val="FF0000"/>
                </a:solidFill>
              </a:rPr>
              <a:t>К</a:t>
            </a:r>
            <a:r>
              <a:rPr lang="ru-RU" sz="1600" b="1" i="1" dirty="0" err="1" smtClean="0">
                <a:solidFill>
                  <a:srgbClr val="FF0000"/>
                </a:solidFill>
              </a:rPr>
              <a:t>онвенциальность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dirty="0"/>
              <a:t>педагогического сопровождения саморазвития, оно предполагает, что участие педагога в этом процессе определяется соглашением между ним и ребёнком, основой которого является потребность в педагогической помощи и поддержки. При этом следует отчётливо понимать, что такая потребность может осознаваться молодыми людьми с помощью педагога как субъекта сопровождения. Это совсем не значит, что помощь должна быть навязана. Напротив, эффективность педагогического влияния в процессе сопровождения повышается, если оно воспринимается ребёнком как необходимое </a:t>
            </a:r>
            <a:r>
              <a:rPr lang="ru-RU" sz="1600" dirty="0" smtClean="0"/>
              <a:t>ему.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01183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Условия успешности педагогического сопровождения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Оптимистическая </a:t>
            </a:r>
            <a:r>
              <a:rPr lang="ru-RU" b="1" i="1" dirty="0">
                <a:solidFill>
                  <a:srgbClr val="FF0000"/>
                </a:solidFill>
              </a:rPr>
              <a:t>стратегия</a:t>
            </a:r>
            <a:r>
              <a:rPr lang="ru-RU" b="1" dirty="0">
                <a:solidFill>
                  <a:srgbClr val="FF0000"/>
                </a:solidFill>
              </a:rPr>
              <a:t> педагогического сопровождения. </a:t>
            </a:r>
            <a:r>
              <a:rPr lang="ru-RU" dirty="0"/>
              <a:t>Необходимо верить в успех саморазвития как педагогу, так и ребёнку. Это также предполагает, что субъекты педагогического сопровождения являются носителями позитивного жизненного опыта. Необходима реальная вера в потенциал личностного роста воспитанника Педагог должен видеть в выборе, сделанном детьми, прежде всего позитивную составляющую. Педагог должен убедить детей, что затруднения и проблемы, возникшие у них в процессе реализации проекта саморазвития, будут обязательно разрешены при соответствующих усилиях;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Формирование </a:t>
            </a:r>
            <a:r>
              <a:rPr lang="ru-RU" b="1" i="1" dirty="0">
                <a:solidFill>
                  <a:srgbClr val="FF0000"/>
                </a:solidFill>
              </a:rPr>
              <a:t>мотивационной перспективы. </a:t>
            </a:r>
            <a:r>
              <a:rPr lang="ru-RU" dirty="0"/>
              <a:t>Это условие предполагает перевод мотивационных возможностей детей из их потенциальной формы в форму актуального существования. Он требует, чтобы в процессе сопровождения саморазвития субъекты сопровождения стимулировали бы осознание и рефлексивно-ценностное осмысление ими прошлого опыта, использование его результатов для удовлетворения актуальных потребностей и сознательного отражения будущего.  При этом важна активизация внутренней поисковой активности, связанной с мысленным перебором возможных способов и средств их удовлетворения, исходя из условий социокультурной среды, конкретной ситуации и собственных возможностей, склонностей, интересов, притязаний</a:t>
            </a:r>
            <a:r>
              <a:rPr lang="ru-RU" dirty="0" smtClean="0"/>
              <a:t>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Преодоление </a:t>
            </a:r>
            <a:r>
              <a:rPr lang="ru-RU" b="1" i="1" dirty="0" err="1" smtClean="0">
                <a:solidFill>
                  <a:srgbClr val="FF0000"/>
                </a:solidFill>
              </a:rPr>
              <a:t>прокрастина́ции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-склонности </a:t>
            </a:r>
            <a:r>
              <a:rPr lang="ru-RU" dirty="0"/>
              <a:t>к постоянному </a:t>
            </a:r>
            <a:r>
              <a:rPr lang="ru-RU" b="1" dirty="0"/>
              <a:t>откладыванию</a:t>
            </a:r>
            <a:r>
              <a:rPr lang="ru-RU" dirty="0"/>
              <a:t> </a:t>
            </a:r>
            <a:r>
              <a:rPr lang="ru-RU" dirty="0" smtClean="0"/>
              <a:t>задуманных дел.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116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Василий Александрович Сухомлинский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82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1528496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Современный ребёнок и воспитание?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AutoNum type="arabicPeriod"/>
            </a:pPr>
            <a:r>
              <a:rPr lang="ru-RU" b="1" dirty="0"/>
              <a:t>Каков он  современный ребёнок?</a:t>
            </a:r>
          </a:p>
          <a:p>
            <a:pPr marL="0" indent="0" algn="just">
              <a:buAutoNum type="arabicPeriod"/>
            </a:pPr>
            <a:r>
              <a:rPr lang="ru-RU" b="1" dirty="0"/>
              <a:t>Почему меняется понимание сущности воспитания?</a:t>
            </a:r>
          </a:p>
          <a:p>
            <a:pPr marL="0" indent="0" algn="just">
              <a:buAutoNum type="arabicPeriod"/>
            </a:pPr>
            <a:r>
              <a:rPr lang="ru-RU" b="1" dirty="0" smtClean="0"/>
              <a:t>Манипулируем поведением  </a:t>
            </a:r>
            <a:r>
              <a:rPr lang="ru-RU" b="1" dirty="0"/>
              <a:t>или сопровождаем саморазвитие ребёнка?</a:t>
            </a:r>
          </a:p>
          <a:p>
            <a:pPr marL="0" indent="0" algn="just">
              <a:buAutoNum type="arabicPeriod"/>
            </a:pPr>
            <a:r>
              <a:rPr lang="ru-RU" b="1" dirty="0" smtClean="0"/>
              <a:t>Каковы новые </a:t>
            </a:r>
            <a:r>
              <a:rPr lang="ru-RU" b="1" dirty="0"/>
              <a:t>требования </a:t>
            </a:r>
            <a:r>
              <a:rPr lang="ru-RU" b="1" dirty="0" smtClean="0"/>
              <a:t>к воспитательной </a:t>
            </a:r>
            <a:r>
              <a:rPr lang="ru-RU" b="1" dirty="0"/>
              <a:t>деятельности?</a:t>
            </a:r>
          </a:p>
          <a:p>
            <a:endParaRPr lang="ru-RU" dirty="0"/>
          </a:p>
        </p:txBody>
      </p:sp>
      <p:pic>
        <p:nvPicPr>
          <p:cNvPr id="5" name="Picture 7" descr="http://img0.liveinternet.ru/images/attach/c/6/93/867/93867856_igruy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329" y="2194505"/>
            <a:ext cx="2862650" cy="380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Поколения </a:t>
            </a:r>
            <a:r>
              <a:rPr lang="en-US" dirty="0" smtClean="0"/>
              <a:t>Z </a:t>
            </a:r>
            <a:r>
              <a:rPr lang="ru-RU" dirty="0" smtClean="0"/>
              <a:t>и 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983870"/>
              </p:ext>
            </p:extLst>
          </p:nvPr>
        </p:nvGraphicFramePr>
        <p:xfrm>
          <a:off x="457200" y="140038"/>
          <a:ext cx="8229600" cy="6529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217331">
                <a:tc>
                  <a:txBody>
                    <a:bodyPr/>
                    <a:lstStyle/>
                    <a:p>
                      <a:endParaRPr lang="ru-RU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Поколение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(2000-2010 гг.)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Поколение α (</a:t>
                      </a: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 2010 г.)</a:t>
                      </a:r>
                    </a:p>
                    <a:p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</a:tr>
              <a:tr h="110666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Поколение собственного "Я" и поколение пользователей в прямом смысле этого слова.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самых ранних лет живут в реальном и виртуальном мире одновременно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</a:tr>
              <a:tr h="177066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Поколение растёт на уже созданном комфорте, что провоцирует общество потребителей.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Они любят технологии, путешествия,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онлайн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общение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Увлекающиеся, любят учиться, но только при условии, что это им интересно. 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</a:tr>
              <a:tr h="243466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Поколение свободы, которое готово бороться за свои права. Они самостоятельны в своих амбициях и уверены в своих знаниях.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них проблемы с концентрацией, зато они быстры, энергичны и точно знают, где найти нужные данные.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Готовы к диалогу, но не к нравоучениям. Ждут, что им не будут диктовать, что их будут слушать и слышать. 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b="1" dirty="0">
                <a:solidFill>
                  <a:srgbClr val="FF0000"/>
                </a:solidFill>
              </a:rPr>
              <a:t>Федеральный закон от 31 июля 2020 г. № 304-ФЗ “О внесении изменений в Федеральный закон «Об образовании в Российской Федерации» по вопросам воспитания обучающихся”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b="1" i="1" dirty="0"/>
              <a:t>В</a:t>
            </a:r>
            <a:r>
              <a:rPr lang="ru-RU" b="1" i="1" dirty="0" smtClean="0"/>
              <a:t>оспитание </a:t>
            </a:r>
            <a:r>
              <a:rPr lang="ru-RU" b="1" i="1" dirty="0"/>
              <a:t>- деятельность, направленная на развитие личности, создание условий для </a:t>
            </a:r>
            <a:r>
              <a:rPr lang="ru-RU" b="1" i="1" dirty="0">
                <a:solidFill>
                  <a:srgbClr val="FF0000"/>
                </a:solidFill>
              </a:rPr>
              <a:t>самоопределения и социализации обучающихся </a:t>
            </a:r>
            <a:r>
              <a:rPr lang="ru-RU" b="1" i="1" dirty="0"/>
              <a:t>на основе социокультурных, </a:t>
            </a:r>
            <a:r>
              <a:rPr lang="ru-RU" b="1" i="1" dirty="0">
                <a:solidFill>
                  <a:srgbClr val="FF0000"/>
                </a:solidFill>
              </a:rPr>
              <a:t>духовно-нравственных ценностей и принятых в российском обществе правил и норм поведения в интересах челов</a:t>
            </a:r>
            <a:r>
              <a:rPr lang="ru-RU" b="1" i="1" dirty="0"/>
              <a:t>ека, семьи, общества и государства, формирование у обучающихся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природе и окружающей </a:t>
            </a:r>
            <a:r>
              <a:rPr lang="ru-RU" b="1" i="1" dirty="0" smtClean="0"/>
              <a:t>среде</a:t>
            </a:r>
            <a:r>
              <a:rPr lang="ru-RU" b="1" i="1" dirty="0"/>
              <a:t>.</a:t>
            </a:r>
            <a:r>
              <a:rPr lang="ru-RU" b="1" i="1" dirty="0" smtClean="0"/>
              <a:t>"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277799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3287"/>
            <a:ext cx="7886700" cy="15274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Три </a:t>
            </a:r>
            <a:r>
              <a:rPr lang="ru-RU" sz="2800" b="1" dirty="0"/>
              <a:t>основных подхода к определению сущности </a:t>
            </a:r>
            <a:r>
              <a:rPr lang="ru-RU" sz="2800" b="1" dirty="0" smtClean="0"/>
              <a:t>воспитания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2160590"/>
            <a:ext cx="7346777" cy="388077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Первый</a:t>
            </a:r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 - 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важнейшими факторами развития человека признаются </a:t>
            </a:r>
            <a:r>
              <a:rPr lang="ru-RU" sz="2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внешние воздействия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, формирующие </a:t>
            </a:r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личность </a:t>
            </a:r>
            <a:r>
              <a:rPr lang="ru-RU" sz="2000" dirty="0" smtClean="0">
                <a:latin typeface="+mj-lt"/>
              </a:rPr>
              <a:t>(</a:t>
            </a:r>
            <a:r>
              <a:rPr lang="ru-RU" sz="2000" i="1" dirty="0">
                <a:latin typeface="+mj-lt"/>
              </a:rPr>
              <a:t>Такой взгляд на воспитание как на управление, влияние, воздействие, формирующие личность, характерен для традиционной педагогики, основанной на </a:t>
            </a:r>
            <a:r>
              <a:rPr lang="ru-RU" sz="2000" i="1" dirty="0" err="1">
                <a:latin typeface="+mj-lt"/>
              </a:rPr>
              <a:t>социоцентрическом</a:t>
            </a:r>
            <a:r>
              <a:rPr lang="ru-RU" sz="2000" i="1" dirty="0">
                <a:latin typeface="+mj-lt"/>
              </a:rPr>
              <a:t> </a:t>
            </a:r>
            <a:r>
              <a:rPr lang="ru-RU" sz="2000" i="1" dirty="0" smtClean="0">
                <a:latin typeface="+mj-lt"/>
              </a:rPr>
              <a:t>подходе</a:t>
            </a:r>
            <a:r>
              <a:rPr lang="ru-RU" sz="2000" dirty="0" smtClean="0">
                <a:latin typeface="+mj-lt"/>
              </a:rPr>
              <a:t>).</a:t>
            </a:r>
            <a:endParaRPr lang="ru-RU" sz="2000" dirty="0" smtClean="0">
              <a:latin typeface="+mj-lt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Второй</a:t>
            </a:r>
            <a:r>
              <a:rPr lang="ru-RU" sz="2000" dirty="0" smtClean="0">
                <a:latin typeface="+mj-lt"/>
              </a:rPr>
              <a:t> - 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взаимосвязанный процесс </a:t>
            </a:r>
            <a:r>
              <a:rPr lang="ru-RU" sz="2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обмена воздействиями 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между его участниками, ведущий к позитивным изменением в личности воспитанника. При </a:t>
            </a:r>
            <a:r>
              <a:rPr lang="ru-RU" sz="2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педагогическом взаимодействии </a:t>
            </a:r>
            <a:r>
              <a:rPr lang="ru-RU" sz="2000" dirty="0" err="1">
                <a:latin typeface="+mj-lt"/>
                <a:cs typeface="Times New Roman" panose="02020603050405020304" pitchFamily="18" charset="0"/>
              </a:rPr>
              <a:t>деятельностное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 общение педагога и </a:t>
            </a:r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учащегося носит 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характер своеобразных договорных отношений</a:t>
            </a:r>
            <a:r>
              <a:rPr lang="ru-RU" sz="2000" dirty="0">
                <a:latin typeface="+mj-lt"/>
              </a:rPr>
              <a:t>. </a:t>
            </a:r>
            <a:endParaRPr lang="ru-RU" sz="2000" dirty="0" smtClean="0">
              <a:latin typeface="+mj-lt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Третий</a:t>
            </a:r>
            <a:r>
              <a:rPr lang="ru-RU" sz="2000" dirty="0" smtClean="0">
                <a:latin typeface="+mj-lt"/>
              </a:rPr>
              <a:t>-  акцентируется  </a:t>
            </a:r>
            <a:r>
              <a:rPr lang="ru-RU" sz="2000" dirty="0">
                <a:latin typeface="+mj-lt"/>
              </a:rPr>
              <a:t>внимание на </a:t>
            </a:r>
            <a:r>
              <a:rPr lang="ru-RU" sz="2000" dirty="0">
                <a:solidFill>
                  <a:srgbClr val="FF0000"/>
                </a:solidFill>
                <a:latin typeface="+mj-lt"/>
              </a:rPr>
              <a:t>саморазвитии</a:t>
            </a:r>
            <a:r>
              <a:rPr lang="ru-RU" sz="2000" dirty="0">
                <a:latin typeface="+mj-lt"/>
              </a:rPr>
              <a:t> личности </a:t>
            </a:r>
            <a:r>
              <a:rPr lang="ru-RU" sz="2000" dirty="0" smtClean="0">
                <a:latin typeface="+mj-lt"/>
              </a:rPr>
              <a:t>учащегося.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4764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Общие признаки воспитания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465123"/>
              </p:ext>
            </p:extLst>
          </p:nvPr>
        </p:nvGraphicFramePr>
        <p:xfrm>
          <a:off x="628650" y="1825625"/>
          <a:ext cx="7886700" cy="394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/>
                <a:gridCol w="394335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Признак воспитания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Сущность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Воспитание - процесс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Динамическое явление, предполагающее определенные качественные и количественные изменения в человеке, с которым взаимодействует воспитатель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Воспитание - взаимодействие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одной стороны,  это деятельность педагогов, родителей и других субъектов, осуществляющих педагогическое сопровождение детей, с другой, -  деятельность воспитанников, направленная на саморазвитие. При этом обе стороны реализуют субъектную позицию.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Целенаправленность воспитания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 педагоги, так и дети должны четко представлять перспективу тех изменений, которые должны произойти  в их личности.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Гуманистическая направленность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общечеловеческих качеств личности с максимальным уважением её прав и свобод.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Духовно- нравственная доминанта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развитии  личности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ребёнка,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характере  его взаимодействия с окружающим миром должна преобладать нравственная составляющая.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8963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Стратегии воспитания</a:t>
            </a:r>
            <a:br>
              <a:rPr lang="ru-RU" b="1" dirty="0" smtClean="0"/>
            </a:br>
            <a:r>
              <a:rPr lang="ru-RU" sz="2000" b="1" i="1" dirty="0" smtClean="0">
                <a:solidFill>
                  <a:srgbClr val="FF0000"/>
                </a:solidFill>
              </a:rPr>
              <a:t>определяют те основные направления воспитательной деятельности, в основе которых лежат ценностные смыслы человеческого бытия.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algn="just"/>
            <a:r>
              <a:rPr lang="ru-RU" sz="4200" b="1" dirty="0" smtClean="0">
                <a:solidFill>
                  <a:srgbClr val="FF0000"/>
                </a:solidFill>
                <a:latin typeface="Arial Black" pitchFamily="34" charset="0"/>
              </a:rPr>
              <a:t>Социализирующая</a:t>
            </a:r>
            <a:r>
              <a:rPr lang="ru-RU" sz="4200" b="1" dirty="0" smtClean="0">
                <a:latin typeface="Arial Black" pitchFamily="34" charset="0"/>
              </a:rPr>
              <a:t> </a:t>
            </a:r>
            <a:r>
              <a:rPr lang="ru-RU" sz="4200" b="1" dirty="0" smtClean="0">
                <a:latin typeface="Arial Black" pitchFamily="34" charset="0"/>
              </a:rPr>
              <a:t>– предполагает  </a:t>
            </a:r>
            <a:r>
              <a:rPr lang="ru-RU" sz="4200" b="1" dirty="0" smtClean="0">
                <a:latin typeface="Arial Black" pitchFamily="34" charset="0"/>
              </a:rPr>
              <a:t>сознательные  </a:t>
            </a:r>
            <a:r>
              <a:rPr lang="ru-RU" sz="4200" b="1" dirty="0" smtClean="0"/>
              <a:t>действия, направленные  на интеграцию человека в общество, на освоение им комплекса социальных ролей.</a:t>
            </a:r>
          </a:p>
          <a:p>
            <a:pPr algn="just" fontAlgn="t"/>
            <a:r>
              <a:rPr lang="ru-RU" sz="4200" b="1" dirty="0" smtClean="0">
                <a:solidFill>
                  <a:srgbClr val="FF0000"/>
                </a:solidFill>
              </a:rPr>
              <a:t>Культурологическая </a:t>
            </a:r>
            <a:r>
              <a:rPr lang="ru-RU" sz="4200" b="1" dirty="0" smtClean="0"/>
              <a:t>- </a:t>
            </a:r>
            <a:r>
              <a:rPr lang="ru-RU" sz="4200" b="1" dirty="0" smtClean="0"/>
              <a:t>ориентирует на освоение элементов культуры. При этом акцент делается на особенностях того сообщества, в котором происходит процесс воспитания человека, на </a:t>
            </a:r>
            <a:r>
              <a:rPr lang="ru-RU" sz="4200" b="1" dirty="0" smtClean="0"/>
              <a:t>формирование </a:t>
            </a:r>
            <a:r>
              <a:rPr lang="ru-RU" sz="4200" b="1" dirty="0" smtClean="0"/>
              <a:t>этнической идентичности</a:t>
            </a:r>
          </a:p>
          <a:p>
            <a:pPr algn="just" fontAlgn="t"/>
            <a:r>
              <a:rPr lang="ru-RU" sz="42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Акмеологическая</a:t>
            </a:r>
            <a:r>
              <a:rPr lang="ru-RU" sz="4200" dirty="0" smtClean="0">
                <a:cs typeface="Times New Roman" panose="02020603050405020304" pitchFamily="18" charset="0"/>
              </a:rPr>
              <a:t> </a:t>
            </a:r>
            <a:r>
              <a:rPr lang="ru-RU" sz="4200" dirty="0" smtClean="0">
                <a:cs typeface="Times New Roman" panose="02020603050405020304" pitchFamily="18" charset="0"/>
              </a:rPr>
              <a:t>- раскрытие </a:t>
            </a:r>
            <a:r>
              <a:rPr lang="ru-RU" sz="4200" dirty="0">
                <a:cs typeface="Times New Roman" panose="02020603050405020304" pitchFamily="18" charset="0"/>
              </a:rPr>
              <a:t>потенциалов </a:t>
            </a:r>
            <a:r>
              <a:rPr lang="ru-RU" sz="4200" dirty="0" smtClean="0">
                <a:cs typeface="Times New Roman" panose="02020603050405020304" pitchFamily="18" charset="0"/>
              </a:rPr>
              <a:t>обучающихся, </a:t>
            </a:r>
            <a:r>
              <a:rPr lang="ru-RU" sz="4200" dirty="0">
                <a:cs typeface="Times New Roman" panose="02020603050405020304" pitchFamily="18" charset="0"/>
              </a:rPr>
              <a:t>выбор ими сферы применения и развития своих способностей, удовлетворения амбиций</a:t>
            </a:r>
            <a:r>
              <a:rPr lang="ru-RU" sz="4200" dirty="0" smtClean="0">
                <a:cs typeface="Times New Roman" panose="02020603050405020304" pitchFamily="18" charset="0"/>
              </a:rPr>
              <a:t>.</a:t>
            </a:r>
          </a:p>
          <a:p>
            <a:pPr lvl="0" algn="just" fontAlgn="t"/>
            <a:r>
              <a:rPr lang="ru-RU" sz="4200" dirty="0" smtClean="0">
                <a:cs typeface="Times New Roman" panose="02020603050405020304" pitchFamily="18" charset="0"/>
              </a:rPr>
              <a:t> </a:t>
            </a:r>
            <a:r>
              <a:rPr lang="ru-RU" sz="42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Экзистенциальная - </a:t>
            </a:r>
            <a:r>
              <a:rPr lang="ru-RU" sz="4200" dirty="0" smtClean="0">
                <a:cs typeface="Times New Roman" panose="02020603050405020304" pitchFamily="18" charset="0"/>
              </a:rPr>
              <a:t>раскрытие потенциалов </a:t>
            </a:r>
            <a:r>
              <a:rPr lang="ru-RU" sz="4200" dirty="0" smtClean="0">
                <a:cs typeface="Times New Roman" panose="02020603050405020304" pitchFamily="18" charset="0"/>
              </a:rPr>
              <a:t>детей, </a:t>
            </a:r>
            <a:r>
              <a:rPr lang="ru-RU" sz="4200" dirty="0" smtClean="0">
                <a:cs typeface="Times New Roman" panose="02020603050405020304" pitchFamily="18" charset="0"/>
              </a:rPr>
              <a:t>выбор ими сферы применения и развития своих способностей, удовлетворения амбиций. </a:t>
            </a:r>
          </a:p>
          <a:p>
            <a:pPr lvl="0" algn="just" fontAlgn="t"/>
            <a:endParaRPr lang="ru-RU" sz="4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829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418785" cy="132080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Воспитание как педагогическое сопровождение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u="sng" dirty="0"/>
              <a:t>Развитие личности</a:t>
            </a:r>
            <a:r>
              <a:rPr lang="ru-RU" b="1" dirty="0"/>
              <a:t> - процесс, в котором происходят как количественные, так и качественные преобразования в человеке, существенно влияющие на его социальное существование.</a:t>
            </a:r>
            <a:endParaRPr lang="ru-RU" dirty="0"/>
          </a:p>
          <a:p>
            <a:r>
              <a:rPr lang="ru-RU" b="1" u="sng" dirty="0"/>
              <a:t>Воспитание</a:t>
            </a:r>
            <a:r>
              <a:rPr lang="ru-RU" b="1" dirty="0"/>
              <a:t> - педагогическое сопровождение развития человека, реализующего субъектную позицию, основанную на гуманистических, нравственных ценностях.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01124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241</TotalTime>
  <Words>1852</Words>
  <Application>Microsoft Office PowerPoint</Application>
  <PresentationFormat>Экран (4:3)</PresentationFormat>
  <Paragraphs>179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Times New Roman</vt:lpstr>
      <vt:lpstr>Trebuchet MS</vt:lpstr>
      <vt:lpstr>Wingdings</vt:lpstr>
      <vt:lpstr>Wingdings 3</vt:lpstr>
      <vt:lpstr>Грань</vt:lpstr>
      <vt:lpstr>Воспитание как педагогическое сопровождение</vt:lpstr>
      <vt:lpstr>Иосиф Бродский. Нобелевская лекция</vt:lpstr>
      <vt:lpstr>Современный ребёнок и воспитание?</vt:lpstr>
      <vt:lpstr>Поколения Z и А</vt:lpstr>
      <vt:lpstr>Федеральный закон от 31 июля 2020 г. № 304-ФЗ “О внесении изменений в Федеральный закон «Об образовании в Российской Федерации» по вопросам воспитания обучающихся”</vt:lpstr>
      <vt:lpstr>Три основных подхода к определению сущности воспитания </vt:lpstr>
      <vt:lpstr>Общие признаки воспитания</vt:lpstr>
      <vt:lpstr>Стратегии воспитания определяют те основные направления воспитательной деятельности, в основе которых лежат ценностные смыслы человеческого бытия. </vt:lpstr>
      <vt:lpstr>Воспитание как педагогическое сопровождение</vt:lpstr>
      <vt:lpstr>Что такое субъектная позиция ребёнка?</vt:lpstr>
      <vt:lpstr>Критерии реализации субъектной позиции</vt:lpstr>
      <vt:lpstr>Ценностно-смысловые основы воспитательной деятельности </vt:lpstr>
      <vt:lpstr>Педагогическое сопровождение</vt:lpstr>
      <vt:lpstr>Педагогическое сопровождение и ребенок</vt:lpstr>
      <vt:lpstr>Социально-педагогическое сопровождение и воспитание</vt:lpstr>
      <vt:lpstr>Функции педагогического сопровождения </vt:lpstr>
      <vt:lpstr>Инструментальные функции </vt:lpstr>
      <vt:lpstr>Виды педагогического сопровождения  </vt:lpstr>
      <vt:lpstr>Событие и его сопровождение</vt:lpstr>
      <vt:lpstr>Методы воспитания</vt:lpstr>
      <vt:lpstr>Условия успешности педагогического сопровождения</vt:lpstr>
      <vt:lpstr>Условия успешности педагогического сопровождения</vt:lpstr>
      <vt:lpstr>Василий Александрович Сухомлинский</vt:lpstr>
    </vt:vector>
  </TitlesOfParts>
  <Company>DG Win&amp;Soft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 современного ребенка</dc:title>
  <dc:creator>MIR</dc:creator>
  <cp:lastModifiedBy>User</cp:lastModifiedBy>
  <cp:revision>35</cp:revision>
  <dcterms:created xsi:type="dcterms:W3CDTF">2020-09-12T07:51:56Z</dcterms:created>
  <dcterms:modified xsi:type="dcterms:W3CDTF">2020-09-22T13:43:29Z</dcterms:modified>
</cp:coreProperties>
</file>