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75" r:id="rId3"/>
    <p:sldId id="272" r:id="rId4"/>
    <p:sldId id="276" r:id="rId5"/>
    <p:sldId id="277" r:id="rId6"/>
    <p:sldId id="263" r:id="rId7"/>
    <p:sldId id="271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371"/>
    <a:srgbClr val="FD7202"/>
    <a:srgbClr val="3D98AA"/>
    <a:srgbClr val="045A95"/>
    <a:srgbClr val="000000"/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9" autoAdjust="0"/>
    <p:restoredTop sz="94624" autoAdjust="0"/>
  </p:normalViewPr>
  <p:slideViewPr>
    <p:cSldViewPr>
      <p:cViewPr>
        <p:scale>
          <a:sx n="80" d="100"/>
          <a:sy n="80" d="100"/>
        </p:scale>
        <p:origin x="-1170" y="-2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20C0-F8DA-4857-96F6-83D4ABFB28D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A05F3-21FD-48C2-919E-2C9ED22E48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742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A05F3-21FD-48C2-919E-2C9ED22E481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A05F3-21FD-48C2-919E-2C9ED22E481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A05F3-21FD-48C2-919E-2C9ED22E481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A05F3-21FD-48C2-919E-2C9ED22E481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A05F3-21FD-48C2-919E-2C9ED22E481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0C6C-230D-4F32-B9D0-C058AE2730E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8E1F-B62C-4404-B269-F02F35E15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0C6C-230D-4F32-B9D0-C058AE2730E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8E1F-B62C-4404-B269-F02F35E15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0C6C-230D-4F32-B9D0-C058AE2730E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8E1F-B62C-4404-B269-F02F35E15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0C6C-230D-4F32-B9D0-C058AE2730E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8E1F-B62C-4404-B269-F02F35E15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0C6C-230D-4F32-B9D0-C058AE2730E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8E1F-B62C-4404-B269-F02F35E15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0C6C-230D-4F32-B9D0-C058AE2730E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8E1F-B62C-4404-B269-F02F35E15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0C6C-230D-4F32-B9D0-C058AE2730E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8E1F-B62C-4404-B269-F02F35E15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0C6C-230D-4F32-B9D0-C058AE2730E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8E1F-B62C-4404-B269-F02F35E15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0C6C-230D-4F32-B9D0-C058AE2730E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8E1F-B62C-4404-B269-F02F35E15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0C6C-230D-4F32-B9D0-C058AE2730E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8E1F-B62C-4404-B269-F02F35E15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B0C6C-230D-4F32-B9D0-C058AE2730E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8E1F-B62C-4404-B269-F02F35E15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B0C6C-230D-4F32-B9D0-C058AE2730E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88E1F-B62C-4404-B269-F02F35E15A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p7\Desktop\ПАС.jpg"/>
          <p:cNvPicPr>
            <a:picLocks noChangeAspect="1" noChangeArrowheads="1"/>
          </p:cNvPicPr>
          <p:nvPr/>
        </p:nvPicPr>
        <p:blipFill>
          <a:blip r:embed="rId3" cstate="print"/>
          <a:srcRect t="9774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1" name="Стрелка вправо 20"/>
          <p:cNvSpPr/>
          <p:nvPr/>
        </p:nvSpPr>
        <p:spPr>
          <a:xfrm>
            <a:off x="0" y="483518"/>
            <a:ext cx="9144000" cy="3888432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3995936" cy="483518"/>
          </a:xfrm>
          <a:prstGeom prst="rect">
            <a:avLst/>
          </a:prstGeom>
          <a:solidFill>
            <a:srgbClr val="3D9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араллелограмм 36"/>
          <p:cNvSpPr/>
          <p:nvPr/>
        </p:nvSpPr>
        <p:spPr>
          <a:xfrm flipV="1">
            <a:off x="2627784" y="843558"/>
            <a:ext cx="4680520" cy="648072"/>
          </a:xfrm>
          <a:prstGeom prst="parallelogram">
            <a:avLst>
              <a:gd name="adj" fmla="val 81653"/>
            </a:avLst>
          </a:prstGeom>
          <a:gradFill>
            <a:gsLst>
              <a:gs pos="0">
                <a:schemeClr val="bg1">
                  <a:alpha val="57000"/>
                </a:schemeClr>
              </a:gs>
              <a:gs pos="71000">
                <a:schemeClr val="bg1">
                  <a:alpha val="1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араллелограмм 51"/>
          <p:cNvSpPr/>
          <p:nvPr/>
        </p:nvSpPr>
        <p:spPr>
          <a:xfrm flipV="1">
            <a:off x="2411760" y="1779662"/>
            <a:ext cx="6552728" cy="1872208"/>
          </a:xfrm>
          <a:prstGeom prst="parallelogram">
            <a:avLst>
              <a:gd name="adj" fmla="val 81653"/>
            </a:avLst>
          </a:prstGeom>
          <a:gradFill>
            <a:gsLst>
              <a:gs pos="31000">
                <a:schemeClr val="bg1">
                  <a:alpha val="57000"/>
                </a:schemeClr>
              </a:gs>
              <a:gs pos="84000">
                <a:schemeClr val="bg1">
                  <a:alpha val="12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611560" y="843558"/>
            <a:ext cx="3547341" cy="2808312"/>
          </a:xfrm>
          <a:prstGeom prst="rightArrow">
            <a:avLst>
              <a:gd name="adj1" fmla="val 100000"/>
              <a:gd name="adj2" fmla="val 0"/>
            </a:avLst>
          </a:prstGeom>
          <a:solidFill>
            <a:srgbClr val="FD7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0"/>
            <a:ext cx="5904656" cy="483518"/>
          </a:xfrm>
          <a:prstGeom prst="rect">
            <a:avLst/>
          </a:prstGeom>
          <a:solidFill>
            <a:srgbClr val="3D9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ФГБУК «Всероссийский центр развития художественного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 творчества и гуманитарных технологий»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 flipH="1">
            <a:off x="3995936" y="843558"/>
            <a:ext cx="5148064" cy="2808312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иагональная полоса 30"/>
          <p:cNvSpPr/>
          <p:nvPr/>
        </p:nvSpPr>
        <p:spPr>
          <a:xfrm flipH="1">
            <a:off x="6948264" y="0"/>
            <a:ext cx="2195736" cy="2695228"/>
          </a:xfrm>
          <a:prstGeom prst="diagStripe">
            <a:avLst>
              <a:gd name="adj" fmla="val 51478"/>
            </a:avLst>
          </a:prstGeom>
          <a:gradFill flip="none" rotWithShape="1">
            <a:gsLst>
              <a:gs pos="0">
                <a:srgbClr val="045A95"/>
              </a:gs>
              <a:gs pos="39000">
                <a:srgbClr val="045A95"/>
              </a:gs>
              <a:gs pos="100000">
                <a:srgbClr val="000000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99992" y="1194887"/>
            <a:ext cx="288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45A95"/>
                </a:solidFill>
              </a:rPr>
              <a:t>Регион </a:t>
            </a:r>
          </a:p>
          <a:p>
            <a:r>
              <a:rPr lang="ru-RU" sz="3200" dirty="0" smtClean="0">
                <a:solidFill>
                  <a:srgbClr val="045A95"/>
                </a:solidFill>
                <a:latin typeface="Gotham Pro" pitchFamily="50" charset="0"/>
                <a:cs typeface="Gotham Pro" pitchFamily="50" charset="0"/>
              </a:rPr>
              <a:t>Организация </a:t>
            </a:r>
            <a:endParaRPr lang="ru-RU" sz="3200" dirty="0">
              <a:solidFill>
                <a:srgbClr val="045A95"/>
              </a:solidFill>
              <a:latin typeface="Gotham Pro" pitchFamily="50" charset="0"/>
              <a:cs typeface="Gotham Pro" pitchFamily="50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H="1">
            <a:off x="5148064" y="3651870"/>
            <a:ext cx="2736304" cy="0"/>
          </a:xfrm>
          <a:prstGeom prst="line">
            <a:avLst/>
          </a:prstGeom>
          <a:ln w="15875"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право 17"/>
          <p:cNvSpPr/>
          <p:nvPr/>
        </p:nvSpPr>
        <p:spPr>
          <a:xfrm>
            <a:off x="1835696" y="915566"/>
            <a:ext cx="2592288" cy="1152128"/>
          </a:xfrm>
          <a:prstGeom prst="rightArrow">
            <a:avLst>
              <a:gd name="adj1" fmla="val 100000"/>
              <a:gd name="adj2" fmla="val 41310"/>
            </a:avLst>
          </a:prstGeom>
          <a:solidFill>
            <a:srgbClr val="FD7202"/>
          </a:solidFill>
          <a:ln>
            <a:solidFill>
              <a:srgbClr val="FD72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иагональная полоса 34"/>
          <p:cNvSpPr/>
          <p:nvPr/>
        </p:nvSpPr>
        <p:spPr>
          <a:xfrm rot="10800000" flipH="1">
            <a:off x="7776864" y="2787774"/>
            <a:ext cx="1331640" cy="1656184"/>
          </a:xfrm>
          <a:prstGeom prst="diagStripe">
            <a:avLst>
              <a:gd name="adj" fmla="val 37007"/>
            </a:avLst>
          </a:prstGeom>
          <a:gradFill flip="none" rotWithShape="1">
            <a:gsLst>
              <a:gs pos="0">
                <a:srgbClr val="045A95"/>
              </a:gs>
              <a:gs pos="39000">
                <a:srgbClr val="045A95"/>
              </a:gs>
              <a:gs pos="100000">
                <a:srgbClr val="000000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Параллелограмм 33"/>
          <p:cNvSpPr/>
          <p:nvPr/>
        </p:nvSpPr>
        <p:spPr>
          <a:xfrm rot="8551503">
            <a:off x="7309806" y="2332341"/>
            <a:ext cx="2308314" cy="787946"/>
          </a:xfrm>
          <a:prstGeom prst="parallelogram">
            <a:avLst>
              <a:gd name="adj" fmla="val 74438"/>
            </a:avLst>
          </a:prstGeom>
          <a:gradFill>
            <a:gsLst>
              <a:gs pos="0">
                <a:srgbClr val="045A95"/>
              </a:gs>
              <a:gs pos="42000">
                <a:srgbClr val="045A95"/>
              </a:gs>
              <a:gs pos="100000">
                <a:srgbClr val="003399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755576" y="242773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solidFill>
                  <a:srgbClr val="045A95"/>
                </a:solidFill>
              </a:rPr>
              <a:t>Название кейса</a:t>
            </a:r>
            <a:endParaRPr lang="ru-RU" sz="2800" b="1" cap="all" dirty="0">
              <a:solidFill>
                <a:srgbClr val="045A95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7544" y="771550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cap="all" dirty="0" smtClean="0">
                <a:solidFill>
                  <a:srgbClr val="002060"/>
                </a:solidFill>
                <a:latin typeface="Gotham Pro" pitchFamily="50" charset="0"/>
                <a:cs typeface="Gotham Pro" pitchFamily="50" charset="0"/>
              </a:rPr>
              <a:t>«Панорама методических</a:t>
            </a:r>
          </a:p>
          <a:p>
            <a:r>
              <a:rPr lang="ru-RU" b="1" cap="all" dirty="0" smtClean="0">
                <a:solidFill>
                  <a:srgbClr val="002060"/>
                </a:solidFill>
                <a:latin typeface="Gotham Pro" pitchFamily="50" charset="0"/>
                <a:cs typeface="Gotham Pro" pitchFamily="50" charset="0"/>
              </a:rPr>
              <a:t>кейсов»-2020</a:t>
            </a:r>
            <a:endParaRPr lang="ru-RU" dirty="0">
              <a:solidFill>
                <a:srgbClr val="002060"/>
              </a:solidFill>
              <a:latin typeface="Gotham Pro" pitchFamily="50" charset="0"/>
              <a:cs typeface="Gotham Pro" pitchFamily="50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4299942"/>
            <a:ext cx="6444208" cy="843558"/>
          </a:xfrm>
          <a:prstGeom prst="rect">
            <a:avLst/>
          </a:prstGeom>
          <a:solidFill>
            <a:srgbClr val="3D9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408712" y="4320480"/>
            <a:ext cx="2771800" cy="843558"/>
          </a:xfrm>
          <a:prstGeom prst="rect">
            <a:avLst/>
          </a:prstGeom>
          <a:solidFill>
            <a:srgbClr val="0E33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320480"/>
            <a:ext cx="6444208" cy="843558"/>
          </a:xfrm>
          <a:prstGeom prst="rect">
            <a:avLst/>
          </a:prstGeom>
          <a:solidFill>
            <a:srgbClr val="3D9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408712" y="4320480"/>
            <a:ext cx="2771800" cy="843558"/>
          </a:xfrm>
          <a:prstGeom prst="rect">
            <a:avLst/>
          </a:prstGeom>
          <a:solidFill>
            <a:srgbClr val="0E33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3995936" cy="483518"/>
          </a:xfrm>
          <a:prstGeom prst="rect">
            <a:avLst/>
          </a:prstGeom>
          <a:solidFill>
            <a:srgbClr val="045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95936" y="0"/>
            <a:ext cx="5148064" cy="483518"/>
          </a:xfrm>
          <a:prstGeom prst="rect">
            <a:avLst/>
          </a:prstGeom>
          <a:solidFill>
            <a:srgbClr val="3D9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3968" y="627534"/>
            <a:ext cx="42484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Диплом </a:t>
            </a:r>
          </a:p>
          <a:p>
            <a:pPr algn="ctr"/>
            <a:r>
              <a:rPr lang="ru-RU" sz="2800" b="1" dirty="0" smtClean="0"/>
              <a:t>… степени в </a:t>
            </a:r>
          </a:p>
          <a:p>
            <a:pPr algn="ctr"/>
            <a:r>
              <a:rPr lang="ru-RU" sz="2800" b="1" dirty="0" smtClean="0"/>
              <a:t>номинации </a:t>
            </a:r>
            <a:endParaRPr lang="ru-RU" sz="2800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179512" y="627534"/>
            <a:ext cx="3331317" cy="1440160"/>
          </a:xfrm>
          <a:prstGeom prst="rightArrow">
            <a:avLst>
              <a:gd name="adj1" fmla="val 100000"/>
              <a:gd name="adj2" fmla="val 0"/>
            </a:avLst>
          </a:prstGeom>
          <a:solidFill>
            <a:srgbClr val="3D9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Направленность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9" y="2931790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Название кейса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41585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320480"/>
            <a:ext cx="6444208" cy="843558"/>
          </a:xfrm>
          <a:prstGeom prst="rect">
            <a:avLst/>
          </a:prstGeom>
          <a:solidFill>
            <a:srgbClr val="3D9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408712" y="4320480"/>
            <a:ext cx="2771800" cy="843558"/>
          </a:xfrm>
          <a:prstGeom prst="rect">
            <a:avLst/>
          </a:prstGeom>
          <a:solidFill>
            <a:srgbClr val="0E33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3995936" cy="483518"/>
          </a:xfrm>
          <a:prstGeom prst="rect">
            <a:avLst/>
          </a:prstGeom>
          <a:solidFill>
            <a:srgbClr val="045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95936" y="0"/>
            <a:ext cx="5148064" cy="483518"/>
          </a:xfrm>
          <a:prstGeom prst="rect">
            <a:avLst/>
          </a:prstGeom>
          <a:solidFill>
            <a:srgbClr val="3D9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3968" y="1059582"/>
            <a:ext cx="42484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Состав Команды</a:t>
            </a:r>
            <a:r>
              <a:rPr lang="ru-RU" sz="2800" b="1" dirty="0" smtClean="0"/>
              <a:t>, </a:t>
            </a:r>
            <a:r>
              <a:rPr lang="ru-RU" sz="2800" b="1" dirty="0" smtClean="0"/>
              <a:t>авторы - </a:t>
            </a:r>
            <a:r>
              <a:rPr lang="ru-RU" sz="2800" b="1" dirty="0" smtClean="0"/>
              <a:t>разработчики </a:t>
            </a:r>
            <a:endParaRPr lang="ru-RU" sz="2800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179512" y="627534"/>
            <a:ext cx="3331317" cy="1440160"/>
          </a:xfrm>
          <a:prstGeom prst="rightArrow">
            <a:avLst>
              <a:gd name="adj1" fmla="val 100000"/>
              <a:gd name="adj2" fmla="val 0"/>
            </a:avLst>
          </a:prstGeom>
          <a:solidFill>
            <a:srgbClr val="3D9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Методический кейс 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585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трелка вправо 18"/>
          <p:cNvSpPr/>
          <p:nvPr/>
        </p:nvSpPr>
        <p:spPr>
          <a:xfrm>
            <a:off x="467544" y="1203598"/>
            <a:ext cx="3547341" cy="2016224"/>
          </a:xfrm>
          <a:prstGeom prst="rightArrow">
            <a:avLst>
              <a:gd name="adj1" fmla="val 100000"/>
              <a:gd name="adj2" fmla="val 0"/>
            </a:avLst>
          </a:prstGeom>
          <a:solidFill>
            <a:srgbClr val="FD7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3995936" cy="483518"/>
          </a:xfrm>
          <a:prstGeom prst="rect">
            <a:avLst/>
          </a:prstGeom>
          <a:solidFill>
            <a:srgbClr val="045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95936" y="0"/>
            <a:ext cx="5148064" cy="483518"/>
          </a:xfrm>
          <a:prstGeom prst="rect">
            <a:avLst/>
          </a:prstGeom>
          <a:solidFill>
            <a:srgbClr val="3D9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309433" y="1581640"/>
            <a:ext cx="2046543" cy="1323147"/>
          </a:xfrm>
          <a:prstGeom prst="rightArrow">
            <a:avLst>
              <a:gd name="adj1" fmla="val 100000"/>
              <a:gd name="adj2" fmla="val 45890"/>
            </a:avLst>
          </a:prstGeom>
          <a:solidFill>
            <a:srgbClr val="FD7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39553" y="1131591"/>
            <a:ext cx="345638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 smtClean="0"/>
              <a:t>ВАШ </a:t>
            </a:r>
          </a:p>
          <a:p>
            <a:pPr lvl="0"/>
            <a:r>
              <a:rPr lang="ru-RU" sz="2400" b="1" dirty="0" smtClean="0"/>
              <a:t>МЕТОДИЧЕСКИЙ КЕЙС </a:t>
            </a:r>
          </a:p>
          <a:p>
            <a:pPr lvl="0"/>
            <a:r>
              <a:rPr lang="ru-RU" sz="2400" b="1" dirty="0" smtClean="0"/>
              <a:t>как открытое месторождение</a:t>
            </a:r>
          </a:p>
          <a:p>
            <a:pPr lvl="0"/>
            <a:r>
              <a:rPr lang="ru-RU" sz="2400" b="1" dirty="0" smtClean="0"/>
              <a:t>опыта. Краткий обзор программы и кейса</a:t>
            </a:r>
            <a:endParaRPr lang="ru-RU" sz="2400" dirty="0" smtClean="0"/>
          </a:p>
          <a:p>
            <a:r>
              <a:rPr lang="ru-RU" sz="2800" b="1" dirty="0" smtClean="0"/>
              <a:t> 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4320480"/>
            <a:ext cx="6444208" cy="843558"/>
          </a:xfrm>
          <a:prstGeom prst="rect">
            <a:avLst/>
          </a:prstGeom>
          <a:solidFill>
            <a:srgbClr val="3D9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408712" y="4320480"/>
            <a:ext cx="2771800" cy="843558"/>
          </a:xfrm>
          <a:prstGeom prst="rect">
            <a:avLst/>
          </a:prstGeom>
          <a:solidFill>
            <a:srgbClr val="0E33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трелка вправо 18"/>
          <p:cNvSpPr/>
          <p:nvPr/>
        </p:nvSpPr>
        <p:spPr>
          <a:xfrm>
            <a:off x="467544" y="1203598"/>
            <a:ext cx="3547341" cy="2016224"/>
          </a:xfrm>
          <a:prstGeom prst="rightArrow">
            <a:avLst>
              <a:gd name="adj1" fmla="val 100000"/>
              <a:gd name="adj2" fmla="val 0"/>
            </a:avLst>
          </a:prstGeom>
          <a:solidFill>
            <a:srgbClr val="3D9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0"/>
          <p:cNvGrpSpPr/>
          <p:nvPr/>
        </p:nvGrpSpPr>
        <p:grpSpPr>
          <a:xfrm>
            <a:off x="0" y="0"/>
            <a:ext cx="9144000" cy="483518"/>
            <a:chOff x="0" y="0"/>
            <a:chExt cx="9144000" cy="483518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0" y="0"/>
              <a:ext cx="3995936" cy="483518"/>
            </a:xfrm>
            <a:prstGeom prst="rect">
              <a:avLst/>
            </a:prstGeom>
            <a:solidFill>
              <a:srgbClr val="045A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995936" y="0"/>
              <a:ext cx="5148064" cy="483518"/>
            </a:xfrm>
            <a:prstGeom prst="rect">
              <a:avLst/>
            </a:prstGeom>
            <a:solidFill>
              <a:srgbClr val="FD72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Стрелка вправо 17"/>
          <p:cNvSpPr/>
          <p:nvPr/>
        </p:nvSpPr>
        <p:spPr>
          <a:xfrm>
            <a:off x="2309433" y="1581640"/>
            <a:ext cx="2046543" cy="1323147"/>
          </a:xfrm>
          <a:prstGeom prst="rightArrow">
            <a:avLst>
              <a:gd name="adj1" fmla="val 100000"/>
              <a:gd name="adj2" fmla="val 45890"/>
            </a:avLst>
          </a:prstGeom>
          <a:solidFill>
            <a:srgbClr val="3D9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79513" y="1275607"/>
            <a:ext cx="38884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Какие методики, технологии или оценочные средства вашего кейса </a:t>
            </a:r>
            <a:r>
              <a:rPr lang="ru-RU" sz="2400" b="1" dirty="0" smtClean="0"/>
              <a:t> </a:t>
            </a:r>
            <a:r>
              <a:rPr lang="ru-RU" sz="2400" b="1" dirty="0" smtClean="0"/>
              <a:t>показали свою эффективность</a:t>
            </a:r>
            <a:r>
              <a:rPr lang="ru-RU" sz="2400" b="1" dirty="0" smtClean="0"/>
              <a:t>?</a:t>
            </a:r>
          </a:p>
          <a:p>
            <a:endParaRPr lang="ru-RU" sz="2400" b="1" dirty="0" smtClean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4320480"/>
            <a:ext cx="6444208" cy="843558"/>
          </a:xfrm>
          <a:prstGeom prst="rect">
            <a:avLst/>
          </a:prstGeom>
          <a:solidFill>
            <a:srgbClr val="FD7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408712" y="4320480"/>
            <a:ext cx="2771800" cy="843558"/>
          </a:xfrm>
          <a:prstGeom prst="rect">
            <a:avLst/>
          </a:prstGeom>
          <a:solidFill>
            <a:srgbClr val="0E33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/>
          <p:nvPr/>
        </p:nvGrpSpPr>
        <p:grpSpPr>
          <a:xfrm>
            <a:off x="0" y="0"/>
            <a:ext cx="9144000" cy="483518"/>
            <a:chOff x="0" y="0"/>
            <a:chExt cx="9144000" cy="483518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0" y="0"/>
              <a:ext cx="3995936" cy="483518"/>
            </a:xfrm>
            <a:prstGeom prst="rect">
              <a:avLst/>
            </a:prstGeom>
            <a:solidFill>
              <a:srgbClr val="045A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995936" y="0"/>
              <a:ext cx="5148064" cy="483518"/>
            </a:xfrm>
            <a:prstGeom prst="rect">
              <a:avLst/>
            </a:prstGeom>
            <a:solidFill>
              <a:srgbClr val="FD72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Стрелка вправо 17"/>
          <p:cNvSpPr/>
          <p:nvPr/>
        </p:nvSpPr>
        <p:spPr>
          <a:xfrm>
            <a:off x="2309433" y="1581640"/>
            <a:ext cx="2046543" cy="1323147"/>
          </a:xfrm>
          <a:prstGeom prst="rightArrow">
            <a:avLst>
              <a:gd name="adj1" fmla="val 100000"/>
              <a:gd name="adj2" fmla="val 45890"/>
            </a:avLst>
          </a:prstGeom>
          <a:solidFill>
            <a:srgbClr val="3D9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004048" y="1575832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otham Pro" pitchFamily="50" charset="0"/>
                <a:cs typeface="Gotham Pro" pitchFamily="50" charset="0"/>
              </a:rPr>
              <a:t>Наставничество студентов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Gotham Pro" pitchFamily="50" charset="0"/>
                <a:cs typeface="Gotham Pro" pitchFamily="50" charset="0"/>
              </a:rPr>
              <a:t>и</a:t>
            </a:r>
            <a:r>
              <a:rPr lang="en-US" sz="2000" dirty="0" smtClean="0">
                <a:solidFill>
                  <a:schemeClr val="bg1"/>
                </a:solidFill>
                <a:latin typeface="Gotham Pro" pitchFamily="50" charset="0"/>
                <a:cs typeface="Gotham Pro" pitchFamily="50" charset="0"/>
              </a:rPr>
              <a:t> alumni </a:t>
            </a:r>
            <a:r>
              <a:rPr lang="ru-RU" sz="2000" dirty="0" smtClean="0">
                <a:solidFill>
                  <a:schemeClr val="bg1"/>
                </a:solidFill>
                <a:latin typeface="Gotham Pro" pitchFamily="50" charset="0"/>
                <a:cs typeface="Gotham Pro" pitchFamily="50" charset="0"/>
              </a:rPr>
              <a:t>сообществ</a:t>
            </a:r>
            <a:endParaRPr lang="ru-RU" sz="2000" dirty="0">
              <a:solidFill>
                <a:schemeClr val="bg1"/>
              </a:solidFill>
              <a:latin typeface="Gotham Pro" pitchFamily="50" charset="0"/>
              <a:cs typeface="Gotham Pro" pitchFamily="5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4008" y="163564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Gotham Pro" pitchFamily="50" charset="0"/>
                <a:cs typeface="Gotham Pro" pitchFamily="50" charset="0"/>
              </a:rPr>
              <a:t>O</a:t>
            </a:r>
            <a:endParaRPr lang="ru-RU" sz="1400" dirty="0">
              <a:solidFill>
                <a:schemeClr val="bg1"/>
              </a:solidFill>
              <a:latin typeface="Gotham Pro" pitchFamily="50" charset="0"/>
              <a:cs typeface="Gotham Pro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4048" y="2355726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otham Pro" pitchFamily="50" charset="0"/>
                <a:cs typeface="Gotham Pro" pitchFamily="50" charset="0"/>
              </a:rPr>
              <a:t>Осознанный выбор</a:t>
            </a:r>
            <a:endParaRPr lang="ru-RU" sz="2000" dirty="0">
              <a:solidFill>
                <a:schemeClr val="bg1"/>
              </a:solidFill>
              <a:latin typeface="Gotham Pro" pitchFamily="50" charset="0"/>
              <a:cs typeface="Gotham Pro" pitchFamily="5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4008" y="242773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Gotham Pro" pitchFamily="50" charset="0"/>
                <a:cs typeface="Gotham Pro" pitchFamily="50" charset="0"/>
              </a:rPr>
              <a:t>O</a:t>
            </a:r>
            <a:endParaRPr lang="ru-RU" sz="1400" dirty="0">
              <a:solidFill>
                <a:schemeClr val="bg1"/>
              </a:solidFill>
              <a:latin typeface="Gotham Pro" pitchFamily="50" charset="0"/>
              <a:cs typeface="Gotham Pro" pitchFamily="50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683568" y="1131590"/>
            <a:ext cx="3331317" cy="2016224"/>
          </a:xfrm>
          <a:prstGeom prst="rightArrow">
            <a:avLst>
              <a:gd name="adj1" fmla="val 100000"/>
              <a:gd name="adj2" fmla="val 0"/>
            </a:avLst>
          </a:prstGeom>
          <a:solidFill>
            <a:srgbClr val="3D9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79512" y="1059583"/>
            <a:ext cx="4248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Ваш кейс может стать</a:t>
            </a:r>
          </a:p>
          <a:p>
            <a:r>
              <a:rPr lang="ru-RU" sz="2400" b="1" dirty="0" smtClean="0"/>
              <a:t>механизмом</a:t>
            </a:r>
          </a:p>
          <a:p>
            <a:r>
              <a:rPr lang="ru-RU" sz="2400" b="1" dirty="0" smtClean="0"/>
              <a:t>обновления содержания и технологий ДОП по направленности?  </a:t>
            </a:r>
          </a:p>
          <a:p>
            <a:r>
              <a:rPr lang="ru-RU" sz="2400" b="1" dirty="0" smtClean="0"/>
              <a:t>Что именно может быть рекомендовано системе ДОД?</a:t>
            </a:r>
            <a:endParaRPr lang="ru-RU" sz="2400" dirty="0">
              <a:solidFill>
                <a:schemeClr val="bg1"/>
              </a:solidFill>
              <a:latin typeface="Gotham Pro Black" pitchFamily="50" charset="0"/>
              <a:cs typeface="Gotham Pro Black" pitchFamily="50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4320480"/>
            <a:ext cx="6444208" cy="843558"/>
          </a:xfrm>
          <a:prstGeom prst="rect">
            <a:avLst/>
          </a:prstGeom>
          <a:solidFill>
            <a:srgbClr val="FD7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408712" y="4320480"/>
            <a:ext cx="2771800" cy="843558"/>
          </a:xfrm>
          <a:prstGeom prst="rect">
            <a:avLst/>
          </a:prstGeom>
          <a:solidFill>
            <a:srgbClr val="0E33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p7\Desktop\ПАС.jpg"/>
          <p:cNvPicPr>
            <a:picLocks noChangeAspect="1" noChangeArrowheads="1"/>
          </p:cNvPicPr>
          <p:nvPr/>
        </p:nvPicPr>
        <p:blipFill>
          <a:blip r:embed="rId3" cstate="print"/>
          <a:srcRect t="9774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0" y="0"/>
            <a:ext cx="3995936" cy="483518"/>
          </a:xfrm>
          <a:prstGeom prst="rect">
            <a:avLst/>
          </a:prstGeom>
          <a:solidFill>
            <a:srgbClr val="3D9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95936" y="0"/>
            <a:ext cx="5148064" cy="483518"/>
          </a:xfrm>
          <a:prstGeom prst="rect">
            <a:avLst/>
          </a:prstGeom>
          <a:solidFill>
            <a:srgbClr val="3D9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 flipV="1">
            <a:off x="3419872" y="843558"/>
            <a:ext cx="3312368" cy="432048"/>
          </a:xfrm>
          <a:prstGeom prst="parallelogram">
            <a:avLst>
              <a:gd name="adj" fmla="val 81653"/>
            </a:avLst>
          </a:prstGeom>
          <a:gradFill>
            <a:gsLst>
              <a:gs pos="0">
                <a:schemeClr val="bg1">
                  <a:alpha val="57000"/>
                </a:schemeClr>
              </a:gs>
              <a:gs pos="71000">
                <a:schemeClr val="bg1">
                  <a:alpha val="1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араллелограмм 31"/>
          <p:cNvSpPr/>
          <p:nvPr/>
        </p:nvSpPr>
        <p:spPr>
          <a:xfrm flipV="1">
            <a:off x="2699792" y="843558"/>
            <a:ext cx="1944216" cy="792088"/>
          </a:xfrm>
          <a:prstGeom prst="parallelogram">
            <a:avLst>
              <a:gd name="adj" fmla="val 81653"/>
            </a:avLst>
          </a:pr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араллелограмм 32"/>
          <p:cNvSpPr/>
          <p:nvPr/>
        </p:nvSpPr>
        <p:spPr>
          <a:xfrm flipV="1">
            <a:off x="2123728" y="0"/>
            <a:ext cx="3960440" cy="483518"/>
          </a:xfrm>
          <a:prstGeom prst="parallelogram">
            <a:avLst>
              <a:gd name="adj" fmla="val 81653"/>
            </a:avLst>
          </a:prstGeom>
          <a:gradFill>
            <a:gsLst>
              <a:gs pos="0">
                <a:schemeClr val="bg1">
                  <a:alpha val="26000"/>
                </a:schemeClr>
              </a:gs>
              <a:gs pos="71000">
                <a:srgbClr val="3D98AA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0" y="483518"/>
            <a:ext cx="9144000" cy="3888432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0" y="483518"/>
            <a:ext cx="9144000" cy="3888432"/>
          </a:xfrm>
          <a:prstGeom prst="rightArrow">
            <a:avLst>
              <a:gd name="adj1" fmla="val 100000"/>
              <a:gd name="adj2" fmla="val 0"/>
            </a:avLst>
          </a:prstGeom>
          <a:solidFill>
            <a:schemeClr val="bg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39552" y="843559"/>
            <a:ext cx="71287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cap="all" dirty="0" smtClean="0">
                <a:solidFill>
                  <a:srgbClr val="045A95"/>
                </a:solidFill>
                <a:latin typeface="Gotham Pro Light" pitchFamily="50" charset="0"/>
                <a:cs typeface="Gotham Pro Light" pitchFamily="50" charset="0"/>
              </a:rPr>
              <a:t>Краткий </a:t>
            </a:r>
            <a:r>
              <a:rPr lang="ru-RU" sz="4400" b="1" cap="all" dirty="0" err="1" smtClean="0">
                <a:solidFill>
                  <a:srgbClr val="045A95"/>
                </a:solidFill>
                <a:latin typeface="Gotham Pro Light" pitchFamily="50" charset="0"/>
                <a:cs typeface="Gotham Pro Light" pitchFamily="50" charset="0"/>
              </a:rPr>
              <a:t>слоган</a:t>
            </a:r>
            <a:r>
              <a:rPr lang="ru-RU" sz="4400" b="1" cap="all" dirty="0" smtClean="0">
                <a:solidFill>
                  <a:srgbClr val="045A95"/>
                </a:solidFill>
                <a:latin typeface="Gotham Pro Light" pitchFamily="50" charset="0"/>
                <a:cs typeface="Gotham Pro Light" pitchFamily="50" charset="0"/>
              </a:rPr>
              <a:t> кейса</a:t>
            </a:r>
            <a:endParaRPr lang="ru-RU" sz="4400" b="1" cap="all" dirty="0" smtClean="0">
              <a:solidFill>
                <a:srgbClr val="045A95"/>
              </a:solidFill>
              <a:latin typeface="Gotham Pro Light" pitchFamily="50" charset="0"/>
              <a:cs typeface="Gotham Pro Light" pitchFamily="50" charset="0"/>
            </a:endParaRPr>
          </a:p>
          <a:p>
            <a:endParaRPr lang="ru-RU" sz="2000" b="1" cap="all" dirty="0" smtClean="0">
              <a:solidFill>
                <a:srgbClr val="045A95"/>
              </a:solidFill>
              <a:latin typeface="Gotham Pro Light" pitchFamily="50" charset="0"/>
              <a:cs typeface="Gotham Pro Light" pitchFamily="50" charset="0"/>
            </a:endParaRPr>
          </a:p>
          <a:p>
            <a:endParaRPr lang="ru-RU" sz="2000" b="1" cap="all" dirty="0" smtClean="0">
              <a:solidFill>
                <a:srgbClr val="045A95"/>
              </a:solidFill>
              <a:latin typeface="Gotham Pro Light" pitchFamily="50" charset="0"/>
              <a:cs typeface="Gotham Pro Light" pitchFamily="50" charset="0"/>
            </a:endParaRPr>
          </a:p>
          <a:p>
            <a:endParaRPr lang="ru-RU" sz="2000" b="1" cap="all" dirty="0" smtClean="0">
              <a:solidFill>
                <a:srgbClr val="045A95"/>
              </a:solidFill>
              <a:latin typeface="Gotham Pro Light" pitchFamily="50" charset="0"/>
              <a:cs typeface="Gotham Pro Light" pitchFamily="50" charset="0"/>
            </a:endParaRPr>
          </a:p>
          <a:p>
            <a:r>
              <a:rPr lang="ru-RU" sz="2000" b="1" cap="all" dirty="0" smtClean="0">
                <a:solidFill>
                  <a:srgbClr val="045A95"/>
                </a:solidFill>
                <a:latin typeface="Gotham Pro Light" pitchFamily="50" charset="0"/>
                <a:cs typeface="Gotham Pro Light" pitchFamily="50" charset="0"/>
              </a:rPr>
              <a:t>контакты</a:t>
            </a:r>
          </a:p>
          <a:p>
            <a:r>
              <a:rPr lang="ru-RU" sz="2000" b="1" cap="all" dirty="0" smtClean="0">
                <a:solidFill>
                  <a:srgbClr val="045A95"/>
                </a:solidFill>
                <a:latin typeface="Gotham Pro Light" pitchFamily="50" charset="0"/>
                <a:cs typeface="Gotham Pro Light" pitchFamily="50" charset="0"/>
              </a:rPr>
              <a:t>Сайт учреждения </a:t>
            </a:r>
          </a:p>
          <a:p>
            <a:r>
              <a:rPr lang="ru-RU" sz="2000" b="1" cap="all" dirty="0" smtClean="0">
                <a:solidFill>
                  <a:srgbClr val="045A95"/>
                </a:solidFill>
                <a:latin typeface="Gotham Pro Light" pitchFamily="50" charset="0"/>
                <a:cs typeface="Gotham Pro Light" pitchFamily="50" charset="0"/>
              </a:rPr>
              <a:t>электронный адрес</a:t>
            </a:r>
          </a:p>
          <a:p>
            <a:endParaRPr lang="ru-RU" sz="4400" b="1" cap="all" dirty="0" smtClean="0">
              <a:solidFill>
                <a:srgbClr val="045A95"/>
              </a:solidFill>
              <a:latin typeface="Gotham Pro Light" pitchFamily="50" charset="0"/>
              <a:cs typeface="Gotham Pro Light" pitchFamily="50" charset="0"/>
            </a:endParaRPr>
          </a:p>
          <a:p>
            <a:endParaRPr lang="ru-RU" sz="4400" b="1" cap="all" dirty="0" smtClean="0">
              <a:solidFill>
                <a:srgbClr val="045A95"/>
              </a:solidFill>
              <a:latin typeface="Gotham Pro Light" pitchFamily="50" charset="0"/>
              <a:cs typeface="Gotham Pro Light" pitchFamily="50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>
            <a:off x="5292080" y="1275606"/>
            <a:ext cx="2736304" cy="0"/>
          </a:xfrm>
          <a:prstGeom prst="line">
            <a:avLst/>
          </a:prstGeom>
          <a:ln w="15875"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5076056" y="3291830"/>
            <a:ext cx="2736304" cy="0"/>
          </a:xfrm>
          <a:prstGeom prst="line">
            <a:avLst/>
          </a:prstGeom>
          <a:ln w="15875"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иагональная полоса 30"/>
          <p:cNvSpPr/>
          <p:nvPr/>
        </p:nvSpPr>
        <p:spPr>
          <a:xfrm flipH="1">
            <a:off x="6948264" y="0"/>
            <a:ext cx="2195736" cy="2695228"/>
          </a:xfrm>
          <a:prstGeom prst="diagStripe">
            <a:avLst>
              <a:gd name="adj" fmla="val 51478"/>
            </a:avLst>
          </a:prstGeom>
          <a:gradFill flip="none" rotWithShape="1">
            <a:gsLst>
              <a:gs pos="0">
                <a:srgbClr val="045A95"/>
              </a:gs>
              <a:gs pos="39000">
                <a:srgbClr val="045A95"/>
              </a:gs>
              <a:gs pos="100000">
                <a:srgbClr val="000000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Диагональная полоса 34"/>
          <p:cNvSpPr/>
          <p:nvPr/>
        </p:nvSpPr>
        <p:spPr>
          <a:xfrm rot="10800000" flipH="1">
            <a:off x="7776864" y="2787774"/>
            <a:ext cx="1331640" cy="1656184"/>
          </a:xfrm>
          <a:prstGeom prst="diagStripe">
            <a:avLst>
              <a:gd name="adj" fmla="val 37007"/>
            </a:avLst>
          </a:prstGeom>
          <a:gradFill flip="none" rotWithShape="1">
            <a:gsLst>
              <a:gs pos="0">
                <a:srgbClr val="045A95"/>
              </a:gs>
              <a:gs pos="39000">
                <a:srgbClr val="045A95"/>
              </a:gs>
              <a:gs pos="100000">
                <a:srgbClr val="000000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Параллелограмм 33"/>
          <p:cNvSpPr/>
          <p:nvPr/>
        </p:nvSpPr>
        <p:spPr>
          <a:xfrm rot="8551503">
            <a:off x="7309806" y="2332341"/>
            <a:ext cx="2308314" cy="787946"/>
          </a:xfrm>
          <a:prstGeom prst="parallelogram">
            <a:avLst>
              <a:gd name="adj" fmla="val 74438"/>
            </a:avLst>
          </a:prstGeom>
          <a:gradFill>
            <a:gsLst>
              <a:gs pos="0">
                <a:srgbClr val="045A95"/>
              </a:gs>
              <a:gs pos="42000">
                <a:srgbClr val="045A95"/>
              </a:gs>
              <a:gs pos="100000">
                <a:srgbClr val="003399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4320480"/>
            <a:ext cx="6444208" cy="843558"/>
          </a:xfrm>
          <a:prstGeom prst="rect">
            <a:avLst/>
          </a:prstGeom>
          <a:solidFill>
            <a:srgbClr val="3D98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408712" y="4320480"/>
            <a:ext cx="2771800" cy="843558"/>
          </a:xfrm>
          <a:prstGeom prst="rect">
            <a:avLst/>
          </a:prstGeom>
          <a:solidFill>
            <a:srgbClr val="0E33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107</Words>
  <Application>Microsoft Office PowerPoint</Application>
  <PresentationFormat>Экран (16:9)</PresentationFormat>
  <Paragraphs>41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sp7</dc:creator>
  <cp:lastModifiedBy>Larisa</cp:lastModifiedBy>
  <cp:revision>46</cp:revision>
  <dcterms:created xsi:type="dcterms:W3CDTF">2019-04-03T11:03:49Z</dcterms:created>
  <dcterms:modified xsi:type="dcterms:W3CDTF">2020-04-26T05:28:50Z</dcterms:modified>
</cp:coreProperties>
</file>