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  <p:sldId id="260" r:id="rId4"/>
    <p:sldId id="271" r:id="rId5"/>
    <p:sldId id="272" r:id="rId6"/>
    <p:sldId id="269" r:id="rId7"/>
    <p:sldId id="267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373737"/>
    <a:srgbClr val="C31314"/>
    <a:srgbClr val="CCFFFF"/>
    <a:srgbClr val="FF9999"/>
    <a:srgbClr val="FF7171"/>
    <a:srgbClr val="FFFFFF"/>
    <a:srgbClr val="FFCCCC"/>
    <a:srgbClr val="E51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1F960-154E-45A2-BF6B-C52D1C202965}" type="doc">
      <dgm:prSet loTypeId="urn:microsoft.com/office/officeart/2005/8/layout/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848415-180B-4985-9F73-1DC3615A9B43}">
      <dgm:prSet custT="1"/>
      <dgm:spPr/>
      <dgm:t>
        <a:bodyPr/>
        <a:lstStyle/>
        <a:p>
          <a:pPr algn="ctr"/>
          <a:r>
            <a:rPr lang="ru-RU" sz="1600" dirty="0"/>
            <a:t>«</a:t>
          </a:r>
          <a:r>
            <a:rPr lang="ru-RU" sz="1800" dirty="0"/>
            <a:t>Большие</a:t>
          </a:r>
          <a:r>
            <a:rPr lang="ru-RU" sz="1600" dirty="0"/>
            <a:t> данные ДОД» на сайте ВЦХТ</a:t>
          </a:r>
        </a:p>
      </dgm:t>
    </dgm:pt>
    <dgm:pt modelId="{D6092423-FD94-4BB1-B7AE-0E1D2FA5EC59}" type="parTrans" cxnId="{EA1FA820-AE65-4D58-B257-3297FDCA3992}">
      <dgm:prSet/>
      <dgm:spPr/>
      <dgm:t>
        <a:bodyPr/>
        <a:lstStyle/>
        <a:p>
          <a:endParaRPr lang="ru-RU"/>
        </a:p>
      </dgm:t>
    </dgm:pt>
    <dgm:pt modelId="{DBCF54D9-A20A-4DE8-9373-2807B9DEAEA0}" type="sibTrans" cxnId="{EA1FA820-AE65-4D58-B257-3297FDCA3992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endParaRPr lang="ru-RU"/>
        </a:p>
      </dgm:t>
    </dgm:pt>
    <dgm:pt modelId="{A0549BD0-8E76-412F-B0ED-FD5EB13E4027}">
      <dgm:prSet/>
      <dgm:spPr/>
      <dgm:t>
        <a:bodyPr/>
        <a:lstStyle/>
        <a:p>
          <a:r>
            <a:rPr lang="ru-RU" dirty="0"/>
            <a:t>http://vcht.center/sample-page/bolshie-dannye-dod/</a:t>
          </a:r>
        </a:p>
      </dgm:t>
    </dgm:pt>
    <dgm:pt modelId="{FD9133EF-4154-4B4A-9A9E-857C1463125A}" type="parTrans" cxnId="{0C59CEF3-FE4A-47EF-9BAD-6DC0C2B2BCAB}">
      <dgm:prSet/>
      <dgm:spPr/>
      <dgm:t>
        <a:bodyPr/>
        <a:lstStyle/>
        <a:p>
          <a:endParaRPr lang="ru-RU"/>
        </a:p>
      </dgm:t>
    </dgm:pt>
    <dgm:pt modelId="{8EE04DB8-36DE-449D-8A86-0CB82085277B}" type="sibTrans" cxnId="{0C59CEF3-FE4A-47EF-9BAD-6DC0C2B2BCAB}">
      <dgm:prSet/>
      <dgm:spPr/>
      <dgm:t>
        <a:bodyPr/>
        <a:lstStyle/>
        <a:p>
          <a:endParaRPr lang="ru-RU"/>
        </a:p>
      </dgm:t>
    </dgm:pt>
    <dgm:pt modelId="{E00F26DA-2980-4733-9663-8E3785062F13}">
      <dgm:prSet custT="1"/>
      <dgm:spPr/>
      <dgm:t>
        <a:bodyPr/>
        <a:lstStyle/>
        <a:p>
          <a:pPr algn="ctr"/>
          <a:r>
            <a:rPr lang="ru-RU" sz="1600" dirty="0"/>
            <a:t>«Нормативная база ДОД» на сайте ВЦХТ</a:t>
          </a:r>
        </a:p>
      </dgm:t>
    </dgm:pt>
    <dgm:pt modelId="{0686A096-27F1-445B-9661-60B67100E3F8}" type="parTrans" cxnId="{D9C8A047-2274-41F5-B231-C9BADA62DBBB}">
      <dgm:prSet/>
      <dgm:spPr/>
      <dgm:t>
        <a:bodyPr/>
        <a:lstStyle/>
        <a:p>
          <a:endParaRPr lang="ru-RU"/>
        </a:p>
      </dgm:t>
    </dgm:pt>
    <dgm:pt modelId="{D23BBD21-5F45-4681-AF15-876E41DC13F9}" type="sibTrans" cxnId="{D9C8A047-2274-41F5-B231-C9BADA62DBBB}">
      <dgm:prSet/>
      <dgm:spPr/>
      <dgm:t>
        <a:bodyPr/>
        <a:lstStyle/>
        <a:p>
          <a:endParaRPr lang="ru-RU"/>
        </a:p>
      </dgm:t>
    </dgm:pt>
    <dgm:pt modelId="{0890B402-738A-4BE0-961C-029BF1B2C526}">
      <dgm:prSet/>
      <dgm:spPr/>
      <dgm:t>
        <a:bodyPr/>
        <a:lstStyle/>
        <a:p>
          <a:r>
            <a:rPr lang="en-US" dirty="0"/>
            <a:t>http://vcht.center/metodcenter/normativnaya-baza-dod/</a:t>
          </a:r>
          <a:endParaRPr lang="ru-RU" dirty="0"/>
        </a:p>
      </dgm:t>
    </dgm:pt>
    <dgm:pt modelId="{D3F8B137-2581-4FDC-ADF0-C67ABA8E0CF9}" type="parTrans" cxnId="{CCBA5903-AB8A-4BD9-AFB6-F0CCA4273FB0}">
      <dgm:prSet/>
      <dgm:spPr/>
      <dgm:t>
        <a:bodyPr/>
        <a:lstStyle/>
        <a:p>
          <a:endParaRPr lang="ru-RU"/>
        </a:p>
      </dgm:t>
    </dgm:pt>
    <dgm:pt modelId="{5829A0CF-E040-414B-9D73-9A79E3E7C5B7}" type="sibTrans" cxnId="{CCBA5903-AB8A-4BD9-AFB6-F0CCA4273FB0}">
      <dgm:prSet/>
      <dgm:spPr/>
      <dgm:t>
        <a:bodyPr/>
        <a:lstStyle/>
        <a:p>
          <a:endParaRPr lang="ru-RU"/>
        </a:p>
      </dgm:t>
    </dgm:pt>
    <dgm:pt modelId="{CEDFE6EB-42FD-4832-A842-099846C9D295}" type="pres">
      <dgm:prSet presAssocID="{CA31F960-154E-45A2-BF6B-C52D1C202965}" presName="linearFlow" presStyleCnt="0">
        <dgm:presLayoutVars>
          <dgm:dir/>
          <dgm:animLvl val="lvl"/>
          <dgm:resizeHandles val="exact"/>
        </dgm:presLayoutVars>
      </dgm:prSet>
      <dgm:spPr/>
    </dgm:pt>
    <dgm:pt modelId="{46F03BF6-2A07-48AB-B498-04980DE71B92}" type="pres">
      <dgm:prSet presAssocID="{93848415-180B-4985-9F73-1DC3615A9B43}" presName="composite" presStyleCnt="0"/>
      <dgm:spPr/>
    </dgm:pt>
    <dgm:pt modelId="{637761C7-44DA-4830-B3C8-CA00DBA9DF22}" type="pres">
      <dgm:prSet presAssocID="{93848415-180B-4985-9F73-1DC3615A9B43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5A711E61-3E76-4E11-B032-48BE57F4C2C4}" type="pres">
      <dgm:prSet presAssocID="{93848415-180B-4985-9F73-1DC3615A9B43}" presName="parSh" presStyleLbl="node1" presStyleIdx="0" presStyleCnt="2" custScaleX="103694" custScaleY="157906"/>
      <dgm:spPr/>
    </dgm:pt>
    <dgm:pt modelId="{C7F746E0-C4BE-4AA4-A5CB-8A04EEF6D10C}" type="pres">
      <dgm:prSet presAssocID="{93848415-180B-4985-9F73-1DC3615A9B43}" presName="desTx" presStyleLbl="fgAcc1" presStyleIdx="0" presStyleCnt="2">
        <dgm:presLayoutVars>
          <dgm:bulletEnabled val="1"/>
        </dgm:presLayoutVars>
      </dgm:prSet>
      <dgm:spPr/>
    </dgm:pt>
    <dgm:pt modelId="{52660728-5F51-40E8-9CEA-A9297B66A267}" type="pres">
      <dgm:prSet presAssocID="{DBCF54D9-A20A-4DE8-9373-2807B9DEAEA0}" presName="sibTrans" presStyleLbl="sibTrans2D1" presStyleIdx="0" presStyleCnt="1"/>
      <dgm:spPr/>
    </dgm:pt>
    <dgm:pt modelId="{A7E304E7-052D-43E9-AB48-CD565BA84945}" type="pres">
      <dgm:prSet presAssocID="{DBCF54D9-A20A-4DE8-9373-2807B9DEAEA0}" presName="connTx" presStyleLbl="sibTrans2D1" presStyleIdx="0" presStyleCnt="1"/>
      <dgm:spPr/>
    </dgm:pt>
    <dgm:pt modelId="{65A5F455-41FB-4126-8FE4-B3952539AA83}" type="pres">
      <dgm:prSet presAssocID="{E00F26DA-2980-4733-9663-8E3785062F13}" presName="composite" presStyleCnt="0"/>
      <dgm:spPr/>
    </dgm:pt>
    <dgm:pt modelId="{60ADA8B2-414B-4882-916B-E444D97B4315}" type="pres">
      <dgm:prSet presAssocID="{E00F26DA-2980-4733-9663-8E3785062F13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C9D10302-1C32-452F-9B31-B3F71CF04942}" type="pres">
      <dgm:prSet presAssocID="{E00F26DA-2980-4733-9663-8E3785062F13}" presName="parSh" presStyleLbl="node1" presStyleIdx="1" presStyleCnt="2" custScaleX="103694" custScaleY="157906"/>
      <dgm:spPr/>
    </dgm:pt>
    <dgm:pt modelId="{C0DBEDA5-E297-4B79-AD98-18F6BC7587AB}" type="pres">
      <dgm:prSet presAssocID="{E00F26DA-2980-4733-9663-8E3785062F13}" presName="desTx" presStyleLbl="fgAcc1" presStyleIdx="1" presStyleCnt="2">
        <dgm:presLayoutVars>
          <dgm:bulletEnabled val="1"/>
        </dgm:presLayoutVars>
      </dgm:prSet>
      <dgm:spPr/>
    </dgm:pt>
  </dgm:ptLst>
  <dgm:cxnLst>
    <dgm:cxn modelId="{CCBA5903-AB8A-4BD9-AFB6-F0CCA4273FB0}" srcId="{E00F26DA-2980-4733-9663-8E3785062F13}" destId="{0890B402-738A-4BE0-961C-029BF1B2C526}" srcOrd="0" destOrd="0" parTransId="{D3F8B137-2581-4FDC-ADF0-C67ABA8E0CF9}" sibTransId="{5829A0CF-E040-414B-9D73-9A79E3E7C5B7}"/>
    <dgm:cxn modelId="{EA1FA820-AE65-4D58-B257-3297FDCA3992}" srcId="{CA31F960-154E-45A2-BF6B-C52D1C202965}" destId="{93848415-180B-4985-9F73-1DC3615A9B43}" srcOrd="0" destOrd="0" parTransId="{D6092423-FD94-4BB1-B7AE-0E1D2FA5EC59}" sibTransId="{DBCF54D9-A20A-4DE8-9373-2807B9DEAEA0}"/>
    <dgm:cxn modelId="{D328D623-57A3-48EB-A072-C8ACB60A2132}" type="presOf" srcId="{CA31F960-154E-45A2-BF6B-C52D1C202965}" destId="{CEDFE6EB-42FD-4832-A842-099846C9D295}" srcOrd="0" destOrd="0" presId="urn:microsoft.com/office/officeart/2005/8/layout/process3"/>
    <dgm:cxn modelId="{D9C8A047-2274-41F5-B231-C9BADA62DBBB}" srcId="{CA31F960-154E-45A2-BF6B-C52D1C202965}" destId="{E00F26DA-2980-4733-9663-8E3785062F13}" srcOrd="1" destOrd="0" parTransId="{0686A096-27F1-445B-9661-60B67100E3F8}" sibTransId="{D23BBD21-5F45-4681-AF15-876E41DC13F9}"/>
    <dgm:cxn modelId="{F29A8470-DD78-4518-91A6-F37F49AF78DC}" type="presOf" srcId="{DBCF54D9-A20A-4DE8-9373-2807B9DEAEA0}" destId="{52660728-5F51-40E8-9CEA-A9297B66A267}" srcOrd="0" destOrd="0" presId="urn:microsoft.com/office/officeart/2005/8/layout/process3"/>
    <dgm:cxn modelId="{C5A16E58-8F9A-4409-876C-A1346ABA4D0D}" type="presOf" srcId="{E00F26DA-2980-4733-9663-8E3785062F13}" destId="{60ADA8B2-414B-4882-916B-E444D97B4315}" srcOrd="0" destOrd="0" presId="urn:microsoft.com/office/officeart/2005/8/layout/process3"/>
    <dgm:cxn modelId="{C903F58C-5E00-41E9-8B0F-519BA7EB7895}" type="presOf" srcId="{0890B402-738A-4BE0-961C-029BF1B2C526}" destId="{C0DBEDA5-E297-4B79-AD98-18F6BC7587AB}" srcOrd="0" destOrd="0" presId="urn:microsoft.com/office/officeart/2005/8/layout/process3"/>
    <dgm:cxn modelId="{589FFE8D-8640-4B23-865E-04DB4EEC3BB1}" type="presOf" srcId="{93848415-180B-4985-9F73-1DC3615A9B43}" destId="{5A711E61-3E76-4E11-B032-48BE57F4C2C4}" srcOrd="1" destOrd="0" presId="urn:microsoft.com/office/officeart/2005/8/layout/process3"/>
    <dgm:cxn modelId="{48F30691-C9D3-4A8D-917E-B9DF8AFD83E1}" type="presOf" srcId="{E00F26DA-2980-4733-9663-8E3785062F13}" destId="{C9D10302-1C32-452F-9B31-B3F71CF04942}" srcOrd="1" destOrd="0" presId="urn:microsoft.com/office/officeart/2005/8/layout/process3"/>
    <dgm:cxn modelId="{4D1462B0-EE2E-4482-AB60-8DCF6999B308}" type="presOf" srcId="{93848415-180B-4985-9F73-1DC3615A9B43}" destId="{637761C7-44DA-4830-B3C8-CA00DBA9DF22}" srcOrd="0" destOrd="0" presId="urn:microsoft.com/office/officeart/2005/8/layout/process3"/>
    <dgm:cxn modelId="{4E57DDD0-51DA-4CFF-A804-8D7ABC79E86A}" type="presOf" srcId="{A0549BD0-8E76-412F-B0ED-FD5EB13E4027}" destId="{C7F746E0-C4BE-4AA4-A5CB-8A04EEF6D10C}" srcOrd="0" destOrd="0" presId="urn:microsoft.com/office/officeart/2005/8/layout/process3"/>
    <dgm:cxn modelId="{D7D77AEE-215E-4BB6-8F1F-7B6DE4DAEDD1}" type="presOf" srcId="{DBCF54D9-A20A-4DE8-9373-2807B9DEAEA0}" destId="{A7E304E7-052D-43E9-AB48-CD565BA84945}" srcOrd="1" destOrd="0" presId="urn:microsoft.com/office/officeart/2005/8/layout/process3"/>
    <dgm:cxn modelId="{0C59CEF3-FE4A-47EF-9BAD-6DC0C2B2BCAB}" srcId="{93848415-180B-4985-9F73-1DC3615A9B43}" destId="{A0549BD0-8E76-412F-B0ED-FD5EB13E4027}" srcOrd="0" destOrd="0" parTransId="{FD9133EF-4154-4B4A-9A9E-857C1463125A}" sibTransId="{8EE04DB8-36DE-449D-8A86-0CB82085277B}"/>
    <dgm:cxn modelId="{D09613D9-4320-4355-B4FF-81D0A54A5B0D}" type="presParOf" srcId="{CEDFE6EB-42FD-4832-A842-099846C9D295}" destId="{46F03BF6-2A07-48AB-B498-04980DE71B92}" srcOrd="0" destOrd="0" presId="urn:microsoft.com/office/officeart/2005/8/layout/process3"/>
    <dgm:cxn modelId="{4592BC30-11AE-41DE-BEFF-D487CB6F6066}" type="presParOf" srcId="{46F03BF6-2A07-48AB-B498-04980DE71B92}" destId="{637761C7-44DA-4830-B3C8-CA00DBA9DF22}" srcOrd="0" destOrd="0" presId="urn:microsoft.com/office/officeart/2005/8/layout/process3"/>
    <dgm:cxn modelId="{89991C0E-7694-42AA-8F69-A7F9F44B9CF4}" type="presParOf" srcId="{46F03BF6-2A07-48AB-B498-04980DE71B92}" destId="{5A711E61-3E76-4E11-B032-48BE57F4C2C4}" srcOrd="1" destOrd="0" presId="urn:microsoft.com/office/officeart/2005/8/layout/process3"/>
    <dgm:cxn modelId="{C7849AD5-3431-4CD2-96CE-DFFF969F55D3}" type="presParOf" srcId="{46F03BF6-2A07-48AB-B498-04980DE71B92}" destId="{C7F746E0-C4BE-4AA4-A5CB-8A04EEF6D10C}" srcOrd="2" destOrd="0" presId="urn:microsoft.com/office/officeart/2005/8/layout/process3"/>
    <dgm:cxn modelId="{85036652-0112-4553-AF49-A2D41829EE48}" type="presParOf" srcId="{CEDFE6EB-42FD-4832-A842-099846C9D295}" destId="{52660728-5F51-40E8-9CEA-A9297B66A267}" srcOrd="1" destOrd="0" presId="urn:microsoft.com/office/officeart/2005/8/layout/process3"/>
    <dgm:cxn modelId="{3F621FE0-01D2-46DC-8292-2E7E222BFF97}" type="presParOf" srcId="{52660728-5F51-40E8-9CEA-A9297B66A267}" destId="{A7E304E7-052D-43E9-AB48-CD565BA84945}" srcOrd="0" destOrd="0" presId="urn:microsoft.com/office/officeart/2005/8/layout/process3"/>
    <dgm:cxn modelId="{43449F31-9E7B-4402-A068-1E875B1348B0}" type="presParOf" srcId="{CEDFE6EB-42FD-4832-A842-099846C9D295}" destId="{65A5F455-41FB-4126-8FE4-B3952539AA83}" srcOrd="2" destOrd="0" presId="urn:microsoft.com/office/officeart/2005/8/layout/process3"/>
    <dgm:cxn modelId="{7AC6BBF5-BCA9-43A1-8531-B68502BABBE8}" type="presParOf" srcId="{65A5F455-41FB-4126-8FE4-B3952539AA83}" destId="{60ADA8B2-414B-4882-916B-E444D97B4315}" srcOrd="0" destOrd="0" presId="urn:microsoft.com/office/officeart/2005/8/layout/process3"/>
    <dgm:cxn modelId="{662CE6C6-8E31-4F3C-9337-E3B618F25F27}" type="presParOf" srcId="{65A5F455-41FB-4126-8FE4-B3952539AA83}" destId="{C9D10302-1C32-452F-9B31-B3F71CF04942}" srcOrd="1" destOrd="0" presId="urn:microsoft.com/office/officeart/2005/8/layout/process3"/>
    <dgm:cxn modelId="{F8D00197-61F6-42CF-97C2-FB7BCD5DE631}" type="presParOf" srcId="{65A5F455-41FB-4126-8FE4-B3952539AA83}" destId="{C0DBEDA5-E297-4B79-AD98-18F6BC7587A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11E61-3E76-4E11-B032-48BE57F4C2C4}">
      <dsp:nvSpPr>
        <dsp:cNvPr id="0" name=""/>
        <dsp:cNvSpPr/>
      </dsp:nvSpPr>
      <dsp:spPr>
        <a:xfrm>
          <a:off x="2327" y="413465"/>
          <a:ext cx="4281488" cy="10232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«</a:t>
          </a:r>
          <a:r>
            <a:rPr lang="ru-RU" sz="1800" kern="1200" dirty="0"/>
            <a:t>Большие</a:t>
          </a:r>
          <a:r>
            <a:rPr lang="ru-RU" sz="1600" kern="1200" dirty="0"/>
            <a:t> данные ДОД» на сайте ВЦХТ</a:t>
          </a:r>
        </a:p>
      </dsp:txBody>
      <dsp:txXfrm>
        <a:off x="2327" y="413465"/>
        <a:ext cx="4281488" cy="682153"/>
      </dsp:txXfrm>
    </dsp:sp>
    <dsp:sp modelId="{C7F746E0-C4BE-4AA4-A5CB-8A04EEF6D10C}">
      <dsp:nvSpPr>
        <dsp:cNvPr id="0" name=""/>
        <dsp:cNvSpPr/>
      </dsp:nvSpPr>
      <dsp:spPr>
        <a:xfrm>
          <a:off x="924281" y="1033081"/>
          <a:ext cx="4128965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http://vcht.center/sample-page/bolshie-dannye-dod/</a:t>
          </a:r>
        </a:p>
      </dsp:txBody>
      <dsp:txXfrm>
        <a:off x="949587" y="1058387"/>
        <a:ext cx="4078353" cy="813388"/>
      </dsp:txXfrm>
    </dsp:sp>
    <dsp:sp modelId="{52660728-5F51-40E8-9CEA-A9297B66A267}">
      <dsp:nvSpPr>
        <dsp:cNvPr id="0" name=""/>
        <dsp:cNvSpPr/>
      </dsp:nvSpPr>
      <dsp:spPr>
        <a:xfrm>
          <a:off x="4890687" y="240546"/>
          <a:ext cx="1286565" cy="1027992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4890687" y="446144"/>
        <a:ext cx="978167" cy="616796"/>
      </dsp:txXfrm>
    </dsp:sp>
    <dsp:sp modelId="{C9D10302-1C32-452F-9B31-B3F71CF04942}">
      <dsp:nvSpPr>
        <dsp:cNvPr id="0" name=""/>
        <dsp:cNvSpPr/>
      </dsp:nvSpPr>
      <dsp:spPr>
        <a:xfrm>
          <a:off x="6711299" y="413465"/>
          <a:ext cx="4281488" cy="102323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«Нормативная база ДОД» на сайте ВЦХТ</a:t>
          </a:r>
        </a:p>
      </dsp:txBody>
      <dsp:txXfrm>
        <a:off x="6711299" y="413465"/>
        <a:ext cx="4281488" cy="682153"/>
      </dsp:txXfrm>
    </dsp:sp>
    <dsp:sp modelId="{C0DBEDA5-E297-4B79-AD98-18F6BC7587AB}">
      <dsp:nvSpPr>
        <dsp:cNvPr id="0" name=""/>
        <dsp:cNvSpPr/>
      </dsp:nvSpPr>
      <dsp:spPr>
        <a:xfrm>
          <a:off x="7633253" y="1033081"/>
          <a:ext cx="4128965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http://vcht.center/metodcenter/normativnaya-baza-dod/</a:t>
          </a:r>
          <a:endParaRPr lang="ru-RU" sz="1500" kern="1200" dirty="0"/>
        </a:p>
      </dsp:txBody>
      <dsp:txXfrm>
        <a:off x="7658559" y="1058387"/>
        <a:ext cx="4078353" cy="813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32053-F877-4FB1-A549-CC18CA498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DB30D8-C0DE-485F-8CB4-B9FF03422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3BAF89-60E9-4AB9-B763-8D073AEFE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A209F0-D0D2-4A5D-8133-09BFD902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00729E-5668-4FE2-853B-27714F014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08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56990-57B5-48C9-8C33-60DE15B99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46348F-DFFF-4FBA-A59E-474F66473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19B745-D4F0-4E2A-83E4-A88220D9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EA1BFD-CC19-4703-B053-79860C3B1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E00AEC-8BB5-40F4-AB64-D2D86588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94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19FB683-66D3-4C78-9699-4C99FA280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57418D-9697-4AD9-BFDE-20360C958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EB276-836A-4C1D-8229-37449D304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1B377-F193-42C0-AE1B-5EF6D19D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C91E37-6BC4-4C36-9989-D5852C77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75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71EC97-685A-4947-BC2E-90087F1A9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6969C4-2590-4F60-9F67-4DAB545BE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C13C2B-C555-46B0-8507-C1082A8B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097575-74D9-4D92-BC63-C9A65ECB6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35EF6F-BD12-49B0-B0D9-67188C99B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46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3BE90-8243-4261-83E7-3B19B22B2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276E1E-60B6-4B64-AA2B-A23E64BA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8DB96C-AAA5-4C89-988F-84F9E6BEF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B1182C-C468-4667-BB17-8AE40DB2A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47B0FB-EB28-470C-9C39-D0E286B2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11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EE224-F9D9-40BB-80CF-0563D74A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49D4A-3E58-4D43-B4DF-F1B452640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C31592-B56C-47DC-AB4B-DA57BEA07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B2258B-B04E-4208-A3D2-743912571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7F269D-5817-4602-9BBF-2E404C84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FF98AE-3C00-47FD-9FBE-A925F480D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5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1A7E96-A75E-4DD4-90C2-D3D050C4B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D60A8B-9ED2-455E-B3E5-67E24C98E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4775BE-2830-4773-8678-87AB05613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6E94C3-6021-45CA-80B4-CEE1CB8DF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3B68CF8-EA5A-4B8D-B73D-FF5EEAFB2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B583E5-6643-46C1-AE5A-21CADD694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6C77CB-95D6-42E7-A9C7-4B5806D7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FB41C5-4D28-46E5-A4C7-7F2C4AB3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65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B992C2-7A17-4A23-909F-915B34B23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009DAEE-05B9-44BA-9375-658BD41DB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4464ECE-4AC3-4C47-A435-DEFBA2ED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E929F8-7F4A-4948-9F68-3599F1BB7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33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FE601DB-B0F1-400E-960B-3D30AA391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7397552-D5A0-4DC7-9C01-82A327C55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07A1E2-4C45-4392-ACA7-A2D234BCB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36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B244D-69E4-4AF0-B1AD-955D21025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025FB5-D9CA-4BB1-9779-B02E2036E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6DCFC8-BEA7-4D7E-8461-70499A64F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3AEA7A-E19E-4F1C-A5B9-817670A3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CC2991-C195-4EAF-ACBE-6FBBB993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90DD17-4772-4CBA-A901-A4A564CD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02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DEF3BA-7CFA-4F28-B3E1-874ADACD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1EA6ACE-898A-4077-8EA1-E32581E4C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FF3A48-64FB-4015-BBDA-249857CEF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6A8D8A-65E9-48D4-B221-807D9FCF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CFBD68-8990-4756-8281-56BC0662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8631F4-2928-48FC-B718-CE6F63ECD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63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B45E0A-6971-47A5-8FFE-89538613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4B85BE-8C22-45A3-A1C8-3C89F56F6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B85AEB-F618-4FE6-B1A3-16957C148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E557-E61E-43AE-BD17-D5C918E054EE}" type="datetimeFigureOut">
              <a:rPr lang="ru-RU" smtClean="0"/>
              <a:t>16.05.2022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2ADB6B-7ABF-4FC6-A0F7-A291F4D44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BDA427-DE9C-459F-A105-4ED36EDDC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0AEF-2AA7-4824-BAED-970F0C7D41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6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hyperlink" Target="https://docs.cntd.ru/document/561232576" TargetMode="Externa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hyperlink" Target="http://static.government.ru/media/files/3fIgkklAJ2ENBbCFVEkA3cTOsiypicBo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hyperlink" Target="http://static.government.ru/media/files/UuG1ErcOWtjfOFCsqdLsLxC8oPFDkmBB.pdf" TargetMode="External"/><Relationship Id="rId5" Type="http://schemas.openxmlformats.org/officeDocument/2006/relationships/diagramLayout" Target="../diagrams/layout1.xml"/><Relationship Id="rId10" Type="http://schemas.openxmlformats.org/officeDocument/2006/relationships/hyperlink" Target="https://docs.cntd.ru/document/556183093" TargetMode="External"/><Relationship Id="rId4" Type="http://schemas.openxmlformats.org/officeDocument/2006/relationships/diagramData" Target="../diagrams/data1.xml"/><Relationship Id="rId9" Type="http://schemas.openxmlformats.org/officeDocument/2006/relationships/hyperlink" Target="http://publication.pravo.gov.ru/Document/View/0001202111080023" TargetMode="External"/><Relationship Id="rId14" Type="http://schemas.openxmlformats.org/officeDocument/2006/relationships/hyperlink" Target="http://www.kremlin.ru/acts/assignments/orders/6725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cht.center/events/serdtse-otdayu-detyam/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serdtsedetyam@vcht.center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5914257"/>
            <a:ext cx="9652000" cy="8084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фициальный</a:t>
            </a:r>
            <a:r>
              <a:rPr lang="ru-RU" sz="18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оператор мероприятия – ФГБУК «Всероссийский центр развития художественного творчества и гуманитарных технологий»</a:t>
            </a:r>
            <a:endParaRPr lang="ru-RU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443" y="2126589"/>
            <a:ext cx="4056557" cy="349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6266506" y="2056346"/>
            <a:ext cx="398137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54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54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54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ДЕТЯМ-2022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09EF2B5-004A-AE66-E112-D4C657A1FD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300" y="0"/>
            <a:ext cx="1358562" cy="1650059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669D8836-CCC1-31B5-C176-5C7296D2C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529" y="135312"/>
            <a:ext cx="696942" cy="77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FD543B-3878-727F-5088-0A55F0982824}"/>
              </a:ext>
            </a:extLst>
          </p:cNvPr>
          <p:cNvSpPr txBox="1"/>
          <p:nvPr/>
        </p:nvSpPr>
        <p:spPr>
          <a:xfrm>
            <a:off x="5115503" y="1021052"/>
            <a:ext cx="215247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 РАБОТНИКОВ НАРОДНОГО ОБРАЗОВАНИЯ И НАУКИ </a:t>
            </a:r>
            <a:b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endParaRPr lang="ru-RU" sz="700" dirty="0">
              <a:latin typeface="Times New Roman" panose="02020603050405020304" pitchFamily="18" charset="0"/>
              <a:ea typeface="Yu Gothic UI Light" panose="020B03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5B479DC-BBC8-2C98-1543-556EBBB877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33" y="0"/>
            <a:ext cx="1931150" cy="163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33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183" y="2185051"/>
            <a:ext cx="6436931" cy="37193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b="1" dirty="0"/>
              <a:t>8.3. Второй тур федерального заочного этапа Конкурса.</a:t>
            </a:r>
          </a:p>
          <a:p>
            <a:pPr algn="ctr"/>
            <a:r>
              <a:rPr lang="ru-RU" b="1" dirty="0"/>
              <a:t>Все победители первого тура федерального заочного этапа в срок </a:t>
            </a:r>
            <a:br>
              <a:rPr lang="ru-RU" b="1" dirty="0"/>
            </a:br>
            <a:r>
              <a:rPr lang="ru-RU" b="1" dirty="0"/>
              <a:t>до 20 июля 2022 года: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Выполняют тестовое онлайн задание на официальном </a:t>
            </a:r>
            <a:r>
              <a:rPr lang="ru-RU" dirty="0" err="1"/>
              <a:t>интернет-ресурсе</a:t>
            </a:r>
            <a:r>
              <a:rPr lang="ru-RU" dirty="0"/>
              <a:t> Конкурса по теме «Актуальные вопросы развития сферы дополнительного образования детей». Тестовое задание включает 10 заданий: 8 – закрытого типа (с вариантами ответов, один из которых верный), 2 – открытого типа (необходимо дать открытый ответ в свободной письменной форме).</a:t>
            </a:r>
          </a:p>
        </p:txBody>
      </p:sp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8609" y="384830"/>
            <a:ext cx="7661429" cy="12959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3" y="210068"/>
            <a:ext cx="1247185" cy="107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1626583" y="210068"/>
            <a:ext cx="1359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</a:t>
            </a:r>
            <a:endParaRPr lang="ru-RU" sz="4800" dirty="0">
              <a:solidFill>
                <a:srgbClr val="C00000"/>
              </a:solidFill>
              <a:latin typeface="Bahnschrift SemiLight SemiConde" panose="020B0502040204020203" pitchFamily="34" charset="0"/>
              <a:ea typeface="Yu Gothic UI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516D7-FCD0-49EC-93ED-8F21C5EF5D51}"/>
              </a:ext>
            </a:extLst>
          </p:cNvPr>
          <p:cNvSpPr txBox="1"/>
          <p:nvPr/>
        </p:nvSpPr>
        <p:spPr>
          <a:xfrm>
            <a:off x="2751260" y="357315"/>
            <a:ext cx="8003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Требования и критерии тестового задания для выявления профессионального кругозора конкурсанта по теме</a:t>
            </a:r>
          </a:p>
          <a:p>
            <a:pPr algn="ctr"/>
            <a:r>
              <a:rPr lang="ru-RU" sz="2000" b="1" dirty="0"/>
              <a:t>«Актуальные вопросы развития сферы дополнительного </a:t>
            </a:r>
          </a:p>
          <a:p>
            <a:pPr algn="ctr"/>
            <a:r>
              <a:rPr lang="ru-RU" sz="2000" b="1" dirty="0"/>
              <a:t>образования детей»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29" y="22358"/>
            <a:ext cx="1126789" cy="13685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611292" y="2521237"/>
            <a:ext cx="4298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! Список документов и материалов будет размещен на официальном </a:t>
            </a:r>
            <a:r>
              <a:rPr lang="ru-RU" sz="1600" b="1" dirty="0" err="1">
                <a:solidFill>
                  <a:srgbClr val="C00000"/>
                </a:solidFill>
              </a:rPr>
              <a:t>интернет-ресурсе</a:t>
            </a:r>
            <a:r>
              <a:rPr lang="ru-RU" sz="1600" b="1" dirty="0">
                <a:solidFill>
                  <a:srgbClr val="C00000"/>
                </a:solidFill>
              </a:rPr>
              <a:t> Конкурса. Выполнение тестового задания будет осуществляться в режиме онлайн-тестирования в установленное Оператором время. Время на выполнение задания – 45 минут с момента доступа на официальном </a:t>
            </a:r>
            <a:r>
              <a:rPr lang="ru-RU" sz="1600" b="1" dirty="0" err="1">
                <a:solidFill>
                  <a:srgbClr val="C00000"/>
                </a:solidFill>
              </a:rPr>
              <a:t>интернет-ресурсе</a:t>
            </a:r>
            <a:r>
              <a:rPr lang="ru-RU" sz="1600" b="1" dirty="0">
                <a:solidFill>
                  <a:srgbClr val="C00000"/>
                </a:solidFill>
              </a:rPr>
              <a:t> Конкурса. Выполнение задания возможно один раз. Демоверсия варианта тестового задания 2022 г. будет размещена на официальном </a:t>
            </a:r>
            <a:r>
              <a:rPr lang="ru-RU" sz="1600" b="1" dirty="0" err="1">
                <a:solidFill>
                  <a:srgbClr val="C00000"/>
                </a:solidFill>
              </a:rPr>
              <a:t>интернет-ресурсе</a:t>
            </a:r>
            <a:r>
              <a:rPr lang="ru-RU" sz="1600" b="1" dirty="0">
                <a:solidFill>
                  <a:srgbClr val="C00000"/>
                </a:solidFill>
              </a:rPr>
              <a:t> Конкурса. </a:t>
            </a:r>
          </a:p>
        </p:txBody>
      </p:sp>
    </p:spTree>
    <p:extLst>
      <p:ext uri="{BB962C8B-B14F-4D97-AF65-F5344CB8AC3E}">
        <p14:creationId xmlns:p14="http://schemas.microsoft.com/office/powerpoint/2010/main" val="294819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434" y="1828001"/>
            <a:ext cx="7661429" cy="44353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8609" y="384830"/>
            <a:ext cx="7661429" cy="12959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3" y="210068"/>
            <a:ext cx="1247185" cy="107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1626583" y="210068"/>
            <a:ext cx="1359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</a:t>
            </a:r>
            <a:endParaRPr lang="ru-RU" sz="4800" dirty="0">
              <a:solidFill>
                <a:srgbClr val="C00000"/>
              </a:solidFill>
              <a:latin typeface="Bahnschrift SemiLight SemiConde" panose="020B0502040204020203" pitchFamily="34" charset="0"/>
              <a:ea typeface="Yu Gothic UI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516D7-FCD0-49EC-93ED-8F21C5EF5D51}"/>
              </a:ext>
            </a:extLst>
          </p:cNvPr>
          <p:cNvSpPr txBox="1"/>
          <p:nvPr/>
        </p:nvSpPr>
        <p:spPr>
          <a:xfrm>
            <a:off x="2751260" y="357315"/>
            <a:ext cx="8003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Требования и критерии тестового задания для выявления профессионального кругозора конкурсанта по теме</a:t>
            </a:r>
          </a:p>
          <a:p>
            <a:pPr algn="ctr"/>
            <a:r>
              <a:rPr lang="ru-RU" sz="2000" b="1" dirty="0"/>
              <a:t>«Актуальные вопросы развития сферы дополнительного </a:t>
            </a:r>
          </a:p>
          <a:p>
            <a:pPr algn="ctr"/>
            <a:r>
              <a:rPr lang="ru-RU" sz="2000" b="1" dirty="0"/>
              <a:t>образования детей»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29" y="22358"/>
            <a:ext cx="1126789" cy="13685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751260" y="1841485"/>
            <a:ext cx="6819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Требования к выполнению тестового задания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09006" y="2418782"/>
            <a:ext cx="494646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ea typeface="Times New Roman" panose="02020603050405020304" pitchFamily="18" charset="0"/>
              </a:rPr>
              <a:t>Требования к выполнению тестового задания</a:t>
            </a:r>
          </a:p>
          <a:p>
            <a:pPr algn="ctr">
              <a:spcAft>
                <a:spcPts val="0"/>
              </a:spcAft>
            </a:pPr>
            <a:endParaRPr lang="ru-RU" sz="1600" b="1" dirty="0"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Тестовое задание включает 10 заданий. 8 – закрытого типа </a:t>
            </a:r>
            <a:br>
              <a:rPr lang="ru-RU" sz="1400" dirty="0"/>
            </a:br>
            <a:r>
              <a:rPr lang="ru-RU" sz="1400" dirty="0"/>
              <a:t>(с вариантами ответов, один из которых верный). 2 – открытого типа (необходимо дать открытый ответ в свободной письменной форме).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Содержание вопросов сформировано на основе и нормативно-правовых актов, определяющих государственную политику в сфере дополнительного образования детей. Вопросы носят общий характер и выявляют общий уровень нормативно-правовой и методической грамотности педагога дополнительного образования. Список документов и материалов размещен на сайте Конкурса.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/>
              <a:t>Выполнение тестового задания будет осуществляться в удаленном режиме онлайн в установленное время. Время на выполнение задания – 45 минут по доступу на сайте Конкурса. Выполнение задания возможно один раз. </a:t>
            </a:r>
            <a:endParaRPr lang="ru-RU" sz="1400" b="1" dirty="0">
              <a:ea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421085" y="2418782"/>
            <a:ext cx="26126" cy="374468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5556069" y="2418782"/>
            <a:ext cx="626149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Требования к содержанию документов и материалов для ознакомления при подготовке к тестовым испытаниям по выявлению профессионального кругозора конкурсантов</a:t>
            </a:r>
          </a:p>
          <a:p>
            <a:pPr algn="ctr"/>
            <a:endParaRPr lang="ru-RU" sz="1500" b="1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dirty="0"/>
              <a:t>Список опубликован и обновляется на официальном </a:t>
            </a:r>
            <a:r>
              <a:rPr lang="ru-RU" sz="1400" dirty="0" err="1"/>
              <a:t>интернет-ресурсе</a:t>
            </a:r>
            <a:r>
              <a:rPr lang="ru-RU" sz="1400" dirty="0"/>
              <a:t> Конкурса. 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/>
              <a:t>Список включает 3 раздела: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dirty="0"/>
              <a:t>нормативно-правовые акты, документы и материалы, определяющие государственную политику в сфере дополнительного образования детей;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dirty="0"/>
              <a:t>актуальная научно-педагогическая и художественная литература об образовании детей;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dirty="0"/>
              <a:t>актуальные сайты, порталы, разделы в сети интернет, включающие исследования в сфере образования, художественные и документальные фильмы, рекомендованные для ознакомления </a:t>
            </a:r>
            <a:br>
              <a:rPr lang="ru-RU" sz="1400" dirty="0"/>
            </a:br>
            <a:r>
              <a:rPr lang="ru-RU" sz="1400" dirty="0"/>
              <a:t>и расширения профессионального кругозора участников. </a:t>
            </a:r>
          </a:p>
        </p:txBody>
      </p:sp>
    </p:spTree>
    <p:extLst>
      <p:ext uri="{BB962C8B-B14F-4D97-AF65-F5344CB8AC3E}">
        <p14:creationId xmlns:p14="http://schemas.microsoft.com/office/powerpoint/2010/main" val="356356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383" y="129763"/>
            <a:ext cx="7939578" cy="17175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lvl="0" algn="ctr"/>
            <a:r>
              <a:rPr lang="ru-RU" sz="2400" b="1" dirty="0"/>
              <a:t>Пример вопроса и ответа тестового задания для выявления профессионального кругозора конкурсанта по теме «Актуальные вопросы развития сферы дополнительного образования детей»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3" y="210068"/>
            <a:ext cx="1247185" cy="107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1626583" y="210068"/>
            <a:ext cx="1359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</a:t>
            </a:r>
            <a:endParaRPr lang="ru-RU" sz="4800" dirty="0">
              <a:solidFill>
                <a:srgbClr val="C00000"/>
              </a:solidFill>
              <a:latin typeface="Bahnschrift SemiLight SemiConde" panose="020B0502040204020203" pitchFamily="34" charset="0"/>
              <a:ea typeface="Yu Gothic UI Light" panose="020B0300000000000000" pitchFamily="34" charset="-128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29" y="22358"/>
            <a:ext cx="1126789" cy="13685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CA2031-3A11-E820-6CDF-AE0A2CD02A1F}"/>
              </a:ext>
            </a:extLst>
          </p:cNvPr>
          <p:cNvSpPr txBox="1"/>
          <p:nvPr/>
        </p:nvSpPr>
        <p:spPr>
          <a:xfrm>
            <a:off x="526473" y="1985818"/>
            <a:ext cx="11092872" cy="4330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(закрытый вопрос)</a:t>
            </a:r>
            <a:endParaRPr lang="ru-RU" sz="14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«Какая трудовая функция не относится к профессиональной деятельности педагога дополнительного образования детей и взрослых»: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20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деятельности обучающихся, направленной на освоение дополнительной общеобразовательной программы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20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Разработка внутренней системы оценки качества образования образовательной организации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20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взаимодействия с родителями (законными представителями) обучающихся, осваивающих дополнительную общеобразовательную программу, при решении задач обучения и воспитания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20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Педагогический контроль и оценка освоения дополнительной общеобразовательной программы</a:t>
            </a:r>
            <a:endParaRPr lang="ru-RU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0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9309" y="70015"/>
            <a:ext cx="8115069" cy="17126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lvl="0" algn="ctr"/>
            <a:r>
              <a:rPr lang="ru-RU" sz="2400" b="1" dirty="0"/>
              <a:t>Пример вопроса и ответа тестового задания для выявления профессионального кругозора конкурсанта по теме «Актуальные вопросы развития сферы дополнительного образования детей»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3" y="210068"/>
            <a:ext cx="1247185" cy="107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1626583" y="210068"/>
            <a:ext cx="1359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</a:t>
            </a:r>
            <a:endParaRPr lang="ru-RU" sz="4800" dirty="0">
              <a:solidFill>
                <a:srgbClr val="C00000"/>
              </a:solidFill>
              <a:latin typeface="Bahnschrift SemiLight SemiConde" panose="020B0502040204020203" pitchFamily="34" charset="0"/>
              <a:ea typeface="Yu Gothic UI Light" panose="020B0300000000000000" pitchFamily="34" charset="-128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29" y="22358"/>
            <a:ext cx="1126789" cy="13685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CA2031-3A11-E820-6CDF-AE0A2CD02A1F}"/>
              </a:ext>
            </a:extLst>
          </p:cNvPr>
          <p:cNvSpPr txBox="1"/>
          <p:nvPr/>
        </p:nvSpPr>
        <p:spPr>
          <a:xfrm>
            <a:off x="337673" y="2375155"/>
            <a:ext cx="11092872" cy="3079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(открытый вопрос) </a:t>
            </a:r>
            <a:r>
              <a:rPr lang="ru-RU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«Любой ребёнок, осваивающий программу дополнительного образования, имеет право добровольно перейти на другую программу. Какие механизмы может использовать педагог для сохранения контингента?»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21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91" y="161120"/>
            <a:ext cx="7790481" cy="13685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3" y="210068"/>
            <a:ext cx="1247185" cy="107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1626583" y="210068"/>
            <a:ext cx="1359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</a:t>
            </a:r>
            <a:endParaRPr lang="ru-RU" sz="4800" dirty="0">
              <a:solidFill>
                <a:srgbClr val="C00000"/>
              </a:solidFill>
              <a:latin typeface="Bahnschrift SemiLight SemiConde" panose="020B0502040204020203" pitchFamily="34" charset="0"/>
              <a:ea typeface="Yu Gothic UI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516D7-FCD0-49EC-93ED-8F21C5EF5D51}"/>
              </a:ext>
            </a:extLst>
          </p:cNvPr>
          <p:cNvSpPr txBox="1"/>
          <p:nvPr/>
        </p:nvSpPr>
        <p:spPr>
          <a:xfrm>
            <a:off x="2840091" y="210068"/>
            <a:ext cx="7790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/>
              <a:t>Материалы для подготовки к тестовому заданию для выявления профессионального кругозора конкурсанта по теме «Актуальные вопросы развития сферы дополнительного образования детей»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29" y="22358"/>
            <a:ext cx="1126789" cy="1368556"/>
          </a:xfrm>
          <a:prstGeom prst="rect">
            <a:avLst/>
          </a:prstGeom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836EB8C-D15C-15FD-61A5-B047C5E39A80}"/>
              </a:ext>
            </a:extLst>
          </p:cNvPr>
          <p:cNvGraphicFramePr/>
          <p:nvPr/>
        </p:nvGraphicFramePr>
        <p:xfrm>
          <a:off x="238109" y="1438636"/>
          <a:ext cx="11764546" cy="2310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9AB3194-863C-00D6-EA8D-71E83930B6F8}"/>
              </a:ext>
            </a:extLst>
          </p:cNvPr>
          <p:cNvSpPr txBox="1"/>
          <p:nvPr/>
        </p:nvSpPr>
        <p:spPr>
          <a:xfrm>
            <a:off x="337673" y="3785610"/>
            <a:ext cx="115654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</a:t>
            </a:r>
            <a:r>
              <a:rPr lang="x-none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каз</a:t>
            </a:r>
            <a:r>
              <a:rPr lang="ru-RU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x-none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Президента Российской Федерации от 08</a:t>
            </a:r>
            <a:r>
              <a:rPr lang="ru-RU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ноября </a:t>
            </a:r>
            <a:r>
              <a:rPr lang="x-none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2021 № 633 </a:t>
            </a:r>
            <a:r>
              <a:rPr lang="ru-RU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«</a:t>
            </a:r>
            <a:r>
              <a:rPr lang="x-none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 утверждении Основ государственной политики в сфере стратегического планирования в Российской Федерации</a:t>
            </a:r>
            <a:r>
              <a:rPr lang="ru-RU" sz="1500" dirty="0">
                <a:solidFill>
                  <a:srgbClr val="C0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».</a:t>
            </a:r>
            <a:endParaRPr lang="ru-RU" sz="15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</a:t>
            </a:r>
            <a:r>
              <a:rPr lang="x-none" sz="1500" dirty="0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осударственн</a:t>
            </a:r>
            <a:r>
              <a:rPr lang="ru-RU" sz="1500" dirty="0" err="1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ая</a:t>
            </a:r>
            <a:r>
              <a:rPr lang="x-none" sz="1500" dirty="0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программ</a:t>
            </a:r>
            <a:r>
              <a:rPr lang="ru-RU" sz="1500" dirty="0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</a:t>
            </a:r>
            <a:r>
              <a:rPr lang="x-none" sz="1500" dirty="0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Российской Федерации «Развитие образования», утвержденной Постановлением Правительства Российской Федерации от 26 декабря 2017 года № 1642</a:t>
            </a:r>
            <a:r>
              <a:rPr lang="ru-RU" sz="1500" dirty="0">
                <a:solidFill>
                  <a:srgbClr val="C00000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ru-RU" sz="15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</a:t>
            </a:r>
            <a:r>
              <a:rPr lang="x-none" sz="1500" dirty="0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аспорт национального проекта «Образование», утвержденн</a:t>
            </a:r>
            <a:r>
              <a:rPr lang="ru-RU" sz="1500" dirty="0" err="1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ый</a:t>
            </a:r>
            <a:r>
              <a:rPr lang="x-none" sz="1500" dirty="0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президиумом Совета при Президенте Российской Федерации по стратегическому развитию и национальным проектам (протокол от 24 декабря 2018 г. № 16)</a:t>
            </a:r>
            <a:r>
              <a:rPr lang="ru-RU" sz="1500" dirty="0">
                <a:solidFill>
                  <a:srgbClr val="C0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ru-RU" sz="15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Концепция развития дополнительного образования детей до 2030 года, утвержденная распоряжением Правительства Российской Федерации от 31 марта 2022 г. № 678-р.</a:t>
            </a:r>
            <a:endParaRPr lang="ru-RU" sz="15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</a:t>
            </a:r>
            <a:r>
              <a:rPr lang="x-none" sz="1500" dirty="0">
                <a:solidFill>
                  <a:srgbClr val="C0000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риказ Минпросвещения России от </a:t>
            </a:r>
            <a:r>
              <a:rPr lang="ru-RU" sz="1500" dirty="0">
                <a:solidFill>
                  <a:srgbClr val="C0000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 сентября 2019 г.</a:t>
            </a:r>
            <a:r>
              <a:rPr lang="x-none" sz="1500" dirty="0">
                <a:solidFill>
                  <a:srgbClr val="C0000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№ 467 «Об утверждении Целевой модели развития региональных систем дополнительного образования детей»</a:t>
            </a:r>
            <a:r>
              <a:rPr lang="ru-RU" sz="1500" dirty="0">
                <a:solidFill>
                  <a:srgbClr val="C00000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ru-RU" sz="1500" dirty="0">
              <a:solidFill>
                <a:srgbClr val="C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C0000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</a:t>
            </a:r>
            <a:r>
              <a:rPr lang="x-none" sz="1500" dirty="0">
                <a:solidFill>
                  <a:srgbClr val="C0000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ереч</a:t>
            </a:r>
            <a:r>
              <a:rPr lang="ru-RU" sz="1500" dirty="0" err="1">
                <a:solidFill>
                  <a:srgbClr val="C0000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ень</a:t>
            </a:r>
            <a:r>
              <a:rPr lang="x-none" sz="1500" dirty="0">
                <a:solidFill>
                  <a:srgbClr val="C0000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поручений Президента Российской Федерации по итогам заседания Совета при Президенте по реализации государственной политики в сфере защиты семьи и детей </a:t>
            </a:r>
            <a:r>
              <a:rPr lang="ru-RU" sz="1500" dirty="0">
                <a:solidFill>
                  <a:srgbClr val="C0000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от </a:t>
            </a:r>
            <a:r>
              <a:rPr lang="x-none" sz="1500" dirty="0">
                <a:solidFill>
                  <a:srgbClr val="C0000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июня 2021 г. (Пр.2254).</a:t>
            </a:r>
            <a:endParaRPr lang="ru-RU" sz="15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09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0091" y="129764"/>
            <a:ext cx="7888869" cy="16499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73" y="210068"/>
            <a:ext cx="1247185" cy="107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1626583" y="210068"/>
            <a:ext cx="1359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5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</a:t>
            </a:r>
            <a:endParaRPr lang="ru-RU" sz="4800" dirty="0">
              <a:solidFill>
                <a:srgbClr val="C00000"/>
              </a:solidFill>
              <a:latin typeface="Bahnschrift SemiLight SemiConde" panose="020B0502040204020203" pitchFamily="34" charset="0"/>
              <a:ea typeface="Yu Gothic UI Light" panose="020B0300000000000000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4516D7-FCD0-49EC-93ED-8F21C5EF5D51}"/>
              </a:ext>
            </a:extLst>
          </p:cNvPr>
          <p:cNvSpPr txBox="1"/>
          <p:nvPr/>
        </p:nvSpPr>
        <p:spPr>
          <a:xfrm>
            <a:off x="2840091" y="210068"/>
            <a:ext cx="7790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/>
              <a:t>Критерии оценки тестового задания для выявления профессионального кругозора по теме </a:t>
            </a:r>
            <a:br>
              <a:rPr lang="ru-RU" sz="2400" b="1" dirty="0"/>
            </a:br>
            <a:r>
              <a:rPr lang="ru-RU" sz="2400" b="1" dirty="0"/>
              <a:t>«Актуальные вопросы развития сферы дополнительного </a:t>
            </a:r>
          </a:p>
          <a:p>
            <a:pPr lvl="0" algn="ctr"/>
            <a:r>
              <a:rPr lang="ru-RU" sz="2400" b="1" dirty="0"/>
              <a:t>образования детей»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029" y="22358"/>
            <a:ext cx="1126789" cy="1368556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839554"/>
              </p:ext>
            </p:extLst>
          </p:nvPr>
        </p:nvGraphicFramePr>
        <p:xfrm>
          <a:off x="1445622" y="2512717"/>
          <a:ext cx="9422856" cy="30816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8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0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0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3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 dirty="0">
                          <a:effectLst/>
                        </a:rPr>
                        <a:t>Критерий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>
                          <a:effectLst/>
                        </a:rPr>
                        <a:t>Баллы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>
                          <a:effectLst/>
                        </a:rPr>
                        <a:t>0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 dirty="0">
                          <a:effectLst/>
                        </a:rPr>
                        <a:t>Правильность выполнения 8-ми заданий закрытого типа № 1-8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 выполнено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Выполнено правильно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600" dirty="0">
                          <a:effectLst/>
                        </a:rPr>
                        <a:t>Точность и полнота ответа при выполнении 2-х заданий открытого типа № 9-10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 выполнено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Выполнено неточно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Выполнено точно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585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</a:rPr>
                        <a:t>Максимальное количество баллов -12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228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21">
            <a:extLst>
              <a:ext uri="{FF2B5EF4-FFF2-40B4-BE49-F238E27FC236}">
                <a16:creationId xmlns:a16="http://schemas.microsoft.com/office/drawing/2014/main" id="{B7FB43F3-1EBB-472E-A5AE-88AC2EC8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112" y="5459377"/>
            <a:ext cx="7755547" cy="128096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800" b="1" dirty="0"/>
              <a:t>ФГБУК «ВЦХТ»</a:t>
            </a:r>
          </a:p>
          <a:p>
            <a:pPr algn="ctr"/>
            <a:r>
              <a:rPr lang="ru-RU" sz="1600" dirty="0"/>
              <a:t>+7-499-235-97-55; +7-499-235-03-72</a:t>
            </a:r>
          </a:p>
          <a:p>
            <a:pPr algn="ctr"/>
            <a:r>
              <a:rPr lang="en-US" sz="1600" dirty="0" err="1">
                <a:hlinkClick r:id="rId2"/>
              </a:rPr>
              <a:t>serdtsedetyam@vcht.center</a:t>
            </a:r>
            <a:endParaRPr lang="ru-RU" sz="1600" dirty="0"/>
          </a:p>
          <a:p>
            <a:pPr algn="ctr"/>
            <a:r>
              <a:rPr lang="en-US" sz="1600" b="1" dirty="0">
                <a:hlinkClick r:id="rId3"/>
              </a:rPr>
              <a:t>http://vcht.center/events/serdtse-otdayu-detyam/</a:t>
            </a:r>
            <a:r>
              <a:rPr lang="ru-RU" sz="1600" b="1" dirty="0"/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C74843A-700C-40B5-8955-3C8DC2806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95" y="1927162"/>
            <a:ext cx="3674234" cy="317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0CDDAD4-E2BF-4DF6-93C7-5720CACD8C8B}"/>
              </a:ext>
            </a:extLst>
          </p:cNvPr>
          <p:cNvSpPr txBox="1"/>
          <p:nvPr/>
        </p:nvSpPr>
        <p:spPr>
          <a:xfrm>
            <a:off x="6096000" y="1679202"/>
            <a:ext cx="564315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Всероссийский конкурс 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профессионального мастерства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работников сферы</a:t>
            </a:r>
          </a:p>
          <a:p>
            <a:r>
              <a:rPr lang="ru-RU" sz="16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дополнительного образования</a:t>
            </a:r>
          </a:p>
          <a:p>
            <a:r>
              <a:rPr lang="ru-RU" sz="54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СЕРДЦЕ</a:t>
            </a:r>
          </a:p>
          <a:p>
            <a:r>
              <a:rPr lang="ru-RU" sz="54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ОТДАЮ </a:t>
            </a:r>
          </a:p>
          <a:p>
            <a:r>
              <a:rPr lang="ru-RU" sz="5400" dirty="0">
                <a:solidFill>
                  <a:srgbClr val="C00000"/>
                </a:solidFill>
                <a:latin typeface="Bahnschrift SemiLight SemiConde" panose="020B0502040204020203" pitchFamily="34" charset="0"/>
                <a:ea typeface="Yu Gothic UI Light" panose="020B0300000000000000" pitchFamily="34" charset="-128"/>
              </a:rPr>
              <a:t>ДЕТЯМ-2022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157" y="29143"/>
            <a:ext cx="1358562" cy="1650059"/>
          </a:xfrm>
          <a:prstGeom prst="rect">
            <a:avLst/>
          </a:prstGeo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8F467657-1757-A91D-E48B-187A18D48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058" y="193571"/>
            <a:ext cx="696942" cy="77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2FBB598-B93C-1B9D-4630-295A9AF79F1F}"/>
              </a:ext>
            </a:extLst>
          </p:cNvPr>
          <p:cNvSpPr txBox="1"/>
          <p:nvPr/>
        </p:nvSpPr>
        <p:spPr>
          <a:xfrm>
            <a:off x="4719073" y="1053737"/>
            <a:ext cx="2152477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 РАБОТНИКОВ НАРОДНОГО ОБРАЗОВАНИЯ И НАУКИ </a:t>
            </a:r>
            <a:b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endParaRPr lang="ru-RU" sz="700" dirty="0">
              <a:latin typeface="Times New Roman" panose="02020603050405020304" pitchFamily="18" charset="0"/>
              <a:ea typeface="Yu Gothic UI Light" panose="020B0300000000000000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0A9CC5B-E676-1795-AD09-FE80E312F07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464" y="0"/>
            <a:ext cx="1931150" cy="163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232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966</Words>
  <Application>Microsoft Office PowerPoint</Application>
  <PresentationFormat>Широкоэкранный</PresentationFormat>
  <Paragraphs>129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Bahnschrift SemiLight SemiConde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Марковская</dc:creator>
  <cp:lastModifiedBy>Мушкова Наталья Евгеньевна</cp:lastModifiedBy>
  <cp:revision>56</cp:revision>
  <dcterms:created xsi:type="dcterms:W3CDTF">2021-09-23T11:11:39Z</dcterms:created>
  <dcterms:modified xsi:type="dcterms:W3CDTF">2022-05-16T15:20:38Z</dcterms:modified>
</cp:coreProperties>
</file>