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0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38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175E8B-6919-47E3-93B6-CC4D3104A404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</dgm:pt>
    <dgm:pt modelId="{0741742A-0884-45A4-B97A-72CC91E58691}">
      <dgm:prSet phldrT="[Текст]"/>
      <dgm:spPr/>
      <dgm:t>
        <a:bodyPr/>
        <a:lstStyle/>
        <a:p>
          <a:r>
            <a:rPr lang="ru-RU" dirty="0" smtClean="0"/>
            <a:t>1490-е годы</a:t>
          </a:r>
          <a:endParaRPr lang="ru-RU" dirty="0"/>
        </a:p>
      </dgm:t>
    </dgm:pt>
    <dgm:pt modelId="{E6FCC07A-C10A-40DA-B38D-4FBBD44C06D9}" type="parTrans" cxnId="{53C5A3B0-5446-43E5-A42A-3ECA89259130}">
      <dgm:prSet/>
      <dgm:spPr/>
      <dgm:t>
        <a:bodyPr/>
        <a:lstStyle/>
        <a:p>
          <a:endParaRPr lang="ru-RU"/>
        </a:p>
      </dgm:t>
    </dgm:pt>
    <dgm:pt modelId="{DEB6FA7A-3C71-4B31-BA03-7D406BAF4198}" type="sibTrans" cxnId="{53C5A3B0-5446-43E5-A42A-3ECA89259130}">
      <dgm:prSet/>
      <dgm:spPr/>
      <dgm:t>
        <a:bodyPr/>
        <a:lstStyle/>
        <a:p>
          <a:endParaRPr lang="ru-RU"/>
        </a:p>
      </dgm:t>
    </dgm:pt>
    <dgm:pt modelId="{3F619CBD-9A42-4CDA-A5E6-8054FC96E713}">
      <dgm:prSet phldrT="[Текст]"/>
      <dgm:spPr/>
      <dgm:t>
        <a:bodyPr/>
        <a:lstStyle/>
        <a:p>
          <a:r>
            <a:rPr lang="ru-RU" dirty="0" smtClean="0"/>
            <a:t>1660-е годы</a:t>
          </a:r>
          <a:endParaRPr lang="ru-RU" dirty="0"/>
        </a:p>
      </dgm:t>
    </dgm:pt>
    <dgm:pt modelId="{B3CE1E16-4315-48D0-8B95-8E06637F0362}" type="parTrans" cxnId="{3A8E60CC-C084-408A-865B-9030F1A6BB7F}">
      <dgm:prSet/>
      <dgm:spPr/>
      <dgm:t>
        <a:bodyPr/>
        <a:lstStyle/>
        <a:p>
          <a:endParaRPr lang="ru-RU"/>
        </a:p>
      </dgm:t>
    </dgm:pt>
    <dgm:pt modelId="{35393E6F-9E1A-4807-A489-92D9A21A2BB0}" type="sibTrans" cxnId="{3A8E60CC-C084-408A-865B-9030F1A6BB7F}">
      <dgm:prSet/>
      <dgm:spPr/>
      <dgm:t>
        <a:bodyPr/>
        <a:lstStyle/>
        <a:p>
          <a:endParaRPr lang="ru-RU"/>
        </a:p>
      </dgm:t>
    </dgm:pt>
    <dgm:pt modelId="{0F618FDA-B4CE-42FE-9FDE-F6AE51FEEEF3}">
      <dgm:prSet phldrT="[Текст]"/>
      <dgm:spPr/>
      <dgm:t>
        <a:bodyPr/>
        <a:lstStyle/>
        <a:p>
          <a:r>
            <a:rPr lang="ru-RU" dirty="0" smtClean="0"/>
            <a:t>1790-е годы</a:t>
          </a:r>
          <a:endParaRPr lang="ru-RU" dirty="0"/>
        </a:p>
      </dgm:t>
    </dgm:pt>
    <dgm:pt modelId="{D766A0CF-8A8B-48E6-972F-2CDF4EF9B7AD}" type="parTrans" cxnId="{7333DFD3-9640-4DAC-9177-50A903E2B845}">
      <dgm:prSet/>
      <dgm:spPr/>
      <dgm:t>
        <a:bodyPr/>
        <a:lstStyle/>
        <a:p>
          <a:endParaRPr lang="ru-RU"/>
        </a:p>
      </dgm:t>
    </dgm:pt>
    <dgm:pt modelId="{85F9BA93-F657-4BE8-AAA7-2DF61C55D395}" type="sibTrans" cxnId="{7333DFD3-9640-4DAC-9177-50A903E2B845}">
      <dgm:prSet/>
      <dgm:spPr/>
      <dgm:t>
        <a:bodyPr/>
        <a:lstStyle/>
        <a:p>
          <a:endParaRPr lang="ru-RU"/>
        </a:p>
      </dgm:t>
    </dgm:pt>
    <dgm:pt modelId="{88FF0634-18A6-47EF-8B01-8AADB4D9D6E1}" type="pres">
      <dgm:prSet presAssocID="{1C175E8B-6919-47E3-93B6-CC4D3104A404}" presName="Name0" presStyleCnt="0">
        <dgm:presLayoutVars>
          <dgm:dir/>
          <dgm:resizeHandles val="exact"/>
        </dgm:presLayoutVars>
      </dgm:prSet>
      <dgm:spPr/>
    </dgm:pt>
    <dgm:pt modelId="{E49E2572-5437-4537-84E3-E18A5DD4AA59}" type="pres">
      <dgm:prSet presAssocID="{1C175E8B-6919-47E3-93B6-CC4D3104A404}" presName="arrow" presStyleLbl="bgShp" presStyleIdx="0" presStyleCnt="1"/>
      <dgm:spPr/>
    </dgm:pt>
    <dgm:pt modelId="{2A7B1D56-CC43-40FF-9B76-263D9AF49872}" type="pres">
      <dgm:prSet presAssocID="{1C175E8B-6919-47E3-93B6-CC4D3104A404}" presName="points" presStyleCnt="0"/>
      <dgm:spPr/>
    </dgm:pt>
    <dgm:pt modelId="{7541F8D0-F04C-48B0-B362-A634E3E2C19C}" type="pres">
      <dgm:prSet presAssocID="{0741742A-0884-45A4-B97A-72CC91E58691}" presName="compositeA" presStyleCnt="0"/>
      <dgm:spPr/>
    </dgm:pt>
    <dgm:pt modelId="{8307A120-F2DA-40B4-8C3B-C930FA3EDFC2}" type="pres">
      <dgm:prSet presAssocID="{0741742A-0884-45A4-B97A-72CC91E58691}" presName="textA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D2F4DE-2290-4CCD-8782-F41E18F7EFAB}" type="pres">
      <dgm:prSet presAssocID="{0741742A-0884-45A4-B97A-72CC91E58691}" presName="circleA" presStyleLbl="node1" presStyleIdx="0" presStyleCnt="3"/>
      <dgm:spPr/>
    </dgm:pt>
    <dgm:pt modelId="{3BF2F570-FCC7-4270-BB7A-4E8F9FDBD320}" type="pres">
      <dgm:prSet presAssocID="{0741742A-0884-45A4-B97A-72CC91E58691}" presName="spaceA" presStyleCnt="0"/>
      <dgm:spPr/>
    </dgm:pt>
    <dgm:pt modelId="{4205C916-1C92-4A26-88F8-AF2CE0FF7965}" type="pres">
      <dgm:prSet presAssocID="{DEB6FA7A-3C71-4B31-BA03-7D406BAF4198}" presName="space" presStyleCnt="0"/>
      <dgm:spPr/>
    </dgm:pt>
    <dgm:pt modelId="{6F478FB3-44B7-4120-981F-BD68376BD83C}" type="pres">
      <dgm:prSet presAssocID="{3F619CBD-9A42-4CDA-A5E6-8054FC96E713}" presName="compositeB" presStyleCnt="0"/>
      <dgm:spPr/>
    </dgm:pt>
    <dgm:pt modelId="{215C24C8-B5CE-4504-BD5D-B7918D528752}" type="pres">
      <dgm:prSet presAssocID="{3F619CBD-9A42-4CDA-A5E6-8054FC96E713}" presName="textB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9DED3E-7AC4-4918-BD14-012678B02309}" type="pres">
      <dgm:prSet presAssocID="{3F619CBD-9A42-4CDA-A5E6-8054FC96E713}" presName="circleB" presStyleLbl="node1" presStyleIdx="1" presStyleCnt="3"/>
      <dgm:spPr/>
    </dgm:pt>
    <dgm:pt modelId="{8FDB1B6E-DADE-4690-A00C-4CF4DEF50224}" type="pres">
      <dgm:prSet presAssocID="{3F619CBD-9A42-4CDA-A5E6-8054FC96E713}" presName="spaceB" presStyleCnt="0"/>
      <dgm:spPr/>
    </dgm:pt>
    <dgm:pt modelId="{78F29075-7F81-4BA7-8525-28E5836EA3BF}" type="pres">
      <dgm:prSet presAssocID="{35393E6F-9E1A-4807-A489-92D9A21A2BB0}" presName="space" presStyleCnt="0"/>
      <dgm:spPr/>
    </dgm:pt>
    <dgm:pt modelId="{6A63B105-AB21-4493-B51F-D82A156405E8}" type="pres">
      <dgm:prSet presAssocID="{0F618FDA-B4CE-42FE-9FDE-F6AE51FEEEF3}" presName="compositeA" presStyleCnt="0"/>
      <dgm:spPr/>
    </dgm:pt>
    <dgm:pt modelId="{026B90F9-EDBB-4077-B98F-03D5629B46D2}" type="pres">
      <dgm:prSet presAssocID="{0F618FDA-B4CE-42FE-9FDE-F6AE51FEEEF3}" presName="textA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9A92C0-AA9E-4666-AC51-34C40F40AD92}" type="pres">
      <dgm:prSet presAssocID="{0F618FDA-B4CE-42FE-9FDE-F6AE51FEEEF3}" presName="circleA" presStyleLbl="node1" presStyleIdx="2" presStyleCnt="3"/>
      <dgm:spPr/>
    </dgm:pt>
    <dgm:pt modelId="{6CA5368B-046B-4286-891D-DFBEF08FB327}" type="pres">
      <dgm:prSet presAssocID="{0F618FDA-B4CE-42FE-9FDE-F6AE51FEEEF3}" presName="spaceA" presStyleCnt="0"/>
      <dgm:spPr/>
    </dgm:pt>
  </dgm:ptLst>
  <dgm:cxnLst>
    <dgm:cxn modelId="{184B30D2-EC50-4CA4-A919-E90E7BC3E01E}" type="presOf" srcId="{0F618FDA-B4CE-42FE-9FDE-F6AE51FEEEF3}" destId="{026B90F9-EDBB-4077-B98F-03D5629B46D2}" srcOrd="0" destOrd="0" presId="urn:microsoft.com/office/officeart/2005/8/layout/hProcess11"/>
    <dgm:cxn modelId="{53C5A3B0-5446-43E5-A42A-3ECA89259130}" srcId="{1C175E8B-6919-47E3-93B6-CC4D3104A404}" destId="{0741742A-0884-45A4-B97A-72CC91E58691}" srcOrd="0" destOrd="0" parTransId="{E6FCC07A-C10A-40DA-B38D-4FBBD44C06D9}" sibTransId="{DEB6FA7A-3C71-4B31-BA03-7D406BAF4198}"/>
    <dgm:cxn modelId="{73AFC574-AA34-4F21-B54A-4AB392FB979B}" type="presOf" srcId="{3F619CBD-9A42-4CDA-A5E6-8054FC96E713}" destId="{215C24C8-B5CE-4504-BD5D-B7918D528752}" srcOrd="0" destOrd="0" presId="urn:microsoft.com/office/officeart/2005/8/layout/hProcess11"/>
    <dgm:cxn modelId="{A78DD0B0-F237-4E3C-8005-2C29166D18DB}" type="presOf" srcId="{1C175E8B-6919-47E3-93B6-CC4D3104A404}" destId="{88FF0634-18A6-47EF-8B01-8AADB4D9D6E1}" srcOrd="0" destOrd="0" presId="urn:microsoft.com/office/officeart/2005/8/layout/hProcess11"/>
    <dgm:cxn modelId="{3A8E60CC-C084-408A-865B-9030F1A6BB7F}" srcId="{1C175E8B-6919-47E3-93B6-CC4D3104A404}" destId="{3F619CBD-9A42-4CDA-A5E6-8054FC96E713}" srcOrd="1" destOrd="0" parTransId="{B3CE1E16-4315-48D0-8B95-8E06637F0362}" sibTransId="{35393E6F-9E1A-4807-A489-92D9A21A2BB0}"/>
    <dgm:cxn modelId="{7333DFD3-9640-4DAC-9177-50A903E2B845}" srcId="{1C175E8B-6919-47E3-93B6-CC4D3104A404}" destId="{0F618FDA-B4CE-42FE-9FDE-F6AE51FEEEF3}" srcOrd="2" destOrd="0" parTransId="{D766A0CF-8A8B-48E6-972F-2CDF4EF9B7AD}" sibTransId="{85F9BA93-F657-4BE8-AAA7-2DF61C55D395}"/>
    <dgm:cxn modelId="{9122793D-6FE1-4390-AD71-56220C4F71E2}" type="presOf" srcId="{0741742A-0884-45A4-B97A-72CC91E58691}" destId="{8307A120-F2DA-40B4-8C3B-C930FA3EDFC2}" srcOrd="0" destOrd="0" presId="urn:microsoft.com/office/officeart/2005/8/layout/hProcess11"/>
    <dgm:cxn modelId="{9B7A7988-5A2B-4E45-ABE2-16CF49F1609A}" type="presParOf" srcId="{88FF0634-18A6-47EF-8B01-8AADB4D9D6E1}" destId="{E49E2572-5437-4537-84E3-E18A5DD4AA59}" srcOrd="0" destOrd="0" presId="urn:microsoft.com/office/officeart/2005/8/layout/hProcess11"/>
    <dgm:cxn modelId="{1F85850A-6C8B-49D7-BAE0-D2A1AA24B216}" type="presParOf" srcId="{88FF0634-18A6-47EF-8B01-8AADB4D9D6E1}" destId="{2A7B1D56-CC43-40FF-9B76-263D9AF49872}" srcOrd="1" destOrd="0" presId="urn:microsoft.com/office/officeart/2005/8/layout/hProcess11"/>
    <dgm:cxn modelId="{2538FFA8-8529-4C77-9A67-4575EA07BD62}" type="presParOf" srcId="{2A7B1D56-CC43-40FF-9B76-263D9AF49872}" destId="{7541F8D0-F04C-48B0-B362-A634E3E2C19C}" srcOrd="0" destOrd="0" presId="urn:microsoft.com/office/officeart/2005/8/layout/hProcess11"/>
    <dgm:cxn modelId="{068560AD-CFAA-4CF7-AED0-043E0FE8E446}" type="presParOf" srcId="{7541F8D0-F04C-48B0-B362-A634E3E2C19C}" destId="{8307A120-F2DA-40B4-8C3B-C930FA3EDFC2}" srcOrd="0" destOrd="0" presId="urn:microsoft.com/office/officeart/2005/8/layout/hProcess11"/>
    <dgm:cxn modelId="{A916FA4A-2835-41AA-86A4-15E0C8A2E06B}" type="presParOf" srcId="{7541F8D0-F04C-48B0-B362-A634E3E2C19C}" destId="{CCD2F4DE-2290-4CCD-8782-F41E18F7EFAB}" srcOrd="1" destOrd="0" presId="urn:microsoft.com/office/officeart/2005/8/layout/hProcess11"/>
    <dgm:cxn modelId="{AFD5601D-24DE-4114-B6B2-6763EC523E78}" type="presParOf" srcId="{7541F8D0-F04C-48B0-B362-A634E3E2C19C}" destId="{3BF2F570-FCC7-4270-BB7A-4E8F9FDBD320}" srcOrd="2" destOrd="0" presId="urn:microsoft.com/office/officeart/2005/8/layout/hProcess11"/>
    <dgm:cxn modelId="{6088D80B-4D6F-4292-9E05-59C47BEA8BB8}" type="presParOf" srcId="{2A7B1D56-CC43-40FF-9B76-263D9AF49872}" destId="{4205C916-1C92-4A26-88F8-AF2CE0FF7965}" srcOrd="1" destOrd="0" presId="urn:microsoft.com/office/officeart/2005/8/layout/hProcess11"/>
    <dgm:cxn modelId="{30316319-87EE-4EBE-85A1-5CE046424FAF}" type="presParOf" srcId="{2A7B1D56-CC43-40FF-9B76-263D9AF49872}" destId="{6F478FB3-44B7-4120-981F-BD68376BD83C}" srcOrd="2" destOrd="0" presId="urn:microsoft.com/office/officeart/2005/8/layout/hProcess11"/>
    <dgm:cxn modelId="{057206FD-FD25-40DD-AAE3-80FC49C1F5D9}" type="presParOf" srcId="{6F478FB3-44B7-4120-981F-BD68376BD83C}" destId="{215C24C8-B5CE-4504-BD5D-B7918D528752}" srcOrd="0" destOrd="0" presId="urn:microsoft.com/office/officeart/2005/8/layout/hProcess11"/>
    <dgm:cxn modelId="{6701F097-B835-43E2-9DDF-C65E7AEBB332}" type="presParOf" srcId="{6F478FB3-44B7-4120-981F-BD68376BD83C}" destId="{FC9DED3E-7AC4-4918-BD14-012678B02309}" srcOrd="1" destOrd="0" presId="urn:microsoft.com/office/officeart/2005/8/layout/hProcess11"/>
    <dgm:cxn modelId="{118CD40F-EE70-406A-B75B-3A9199982B63}" type="presParOf" srcId="{6F478FB3-44B7-4120-981F-BD68376BD83C}" destId="{8FDB1B6E-DADE-4690-A00C-4CF4DEF50224}" srcOrd="2" destOrd="0" presId="urn:microsoft.com/office/officeart/2005/8/layout/hProcess11"/>
    <dgm:cxn modelId="{08C729BE-89F5-4700-9867-8CD265906C42}" type="presParOf" srcId="{2A7B1D56-CC43-40FF-9B76-263D9AF49872}" destId="{78F29075-7F81-4BA7-8525-28E5836EA3BF}" srcOrd="3" destOrd="0" presId="urn:microsoft.com/office/officeart/2005/8/layout/hProcess11"/>
    <dgm:cxn modelId="{882F52B4-DBF5-4F9C-A8DD-5ABA50D84BEA}" type="presParOf" srcId="{2A7B1D56-CC43-40FF-9B76-263D9AF49872}" destId="{6A63B105-AB21-4493-B51F-D82A156405E8}" srcOrd="4" destOrd="0" presId="urn:microsoft.com/office/officeart/2005/8/layout/hProcess11"/>
    <dgm:cxn modelId="{F58DBBC8-29CD-4F28-B788-F56B41AEE877}" type="presParOf" srcId="{6A63B105-AB21-4493-B51F-D82A156405E8}" destId="{026B90F9-EDBB-4077-B98F-03D5629B46D2}" srcOrd="0" destOrd="0" presId="urn:microsoft.com/office/officeart/2005/8/layout/hProcess11"/>
    <dgm:cxn modelId="{89239958-0D36-43E2-9569-468FAD99DF58}" type="presParOf" srcId="{6A63B105-AB21-4493-B51F-D82A156405E8}" destId="{A29A92C0-AA9E-4666-AC51-34C40F40AD92}" srcOrd="1" destOrd="0" presId="urn:microsoft.com/office/officeart/2005/8/layout/hProcess11"/>
    <dgm:cxn modelId="{0A629F18-76E6-4E5B-A14F-AFA8B4BA98C9}" type="presParOf" srcId="{6A63B105-AB21-4493-B51F-D82A156405E8}" destId="{6CA5368B-046B-4286-891D-DFBEF08FB327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9E2572-5437-4537-84E3-E18A5DD4AA59}">
      <dsp:nvSpPr>
        <dsp:cNvPr id="0" name=""/>
        <dsp:cNvSpPr/>
      </dsp:nvSpPr>
      <dsp:spPr>
        <a:xfrm>
          <a:off x="0" y="1357788"/>
          <a:ext cx="8229600" cy="1810385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07A120-F2DA-40B4-8C3B-C930FA3EDFC2}">
      <dsp:nvSpPr>
        <dsp:cNvPr id="0" name=""/>
        <dsp:cNvSpPr/>
      </dsp:nvSpPr>
      <dsp:spPr>
        <a:xfrm>
          <a:off x="3616" y="0"/>
          <a:ext cx="2386905" cy="18103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8704" tIns="298704" rIns="298704" bIns="298704" numCol="1" spcCol="1270" anchor="b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200" kern="1200" dirty="0" smtClean="0"/>
            <a:t>1490-е годы</a:t>
          </a:r>
          <a:endParaRPr lang="ru-RU" sz="4200" kern="1200" dirty="0"/>
        </a:p>
      </dsp:txBody>
      <dsp:txXfrm>
        <a:off x="3616" y="0"/>
        <a:ext cx="2386905" cy="1810385"/>
      </dsp:txXfrm>
    </dsp:sp>
    <dsp:sp modelId="{CCD2F4DE-2290-4CCD-8782-F41E18F7EFAB}">
      <dsp:nvSpPr>
        <dsp:cNvPr id="0" name=""/>
        <dsp:cNvSpPr/>
      </dsp:nvSpPr>
      <dsp:spPr>
        <a:xfrm>
          <a:off x="970771" y="2036683"/>
          <a:ext cx="452596" cy="4525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5C24C8-B5CE-4504-BD5D-B7918D528752}">
      <dsp:nvSpPr>
        <dsp:cNvPr id="0" name=""/>
        <dsp:cNvSpPr/>
      </dsp:nvSpPr>
      <dsp:spPr>
        <a:xfrm>
          <a:off x="2509867" y="2715577"/>
          <a:ext cx="2386905" cy="18103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8704" tIns="298704" rIns="298704" bIns="298704" numCol="1" spcCol="1270" anchor="t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200" kern="1200" dirty="0" smtClean="0"/>
            <a:t>1660-е годы</a:t>
          </a:r>
          <a:endParaRPr lang="ru-RU" sz="4200" kern="1200" dirty="0"/>
        </a:p>
      </dsp:txBody>
      <dsp:txXfrm>
        <a:off x="2509867" y="2715577"/>
        <a:ext cx="2386905" cy="1810385"/>
      </dsp:txXfrm>
    </dsp:sp>
    <dsp:sp modelId="{FC9DED3E-7AC4-4918-BD14-012678B02309}">
      <dsp:nvSpPr>
        <dsp:cNvPr id="0" name=""/>
        <dsp:cNvSpPr/>
      </dsp:nvSpPr>
      <dsp:spPr>
        <a:xfrm>
          <a:off x="3477021" y="2036683"/>
          <a:ext cx="452596" cy="4525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6B90F9-EDBB-4077-B98F-03D5629B46D2}">
      <dsp:nvSpPr>
        <dsp:cNvPr id="0" name=""/>
        <dsp:cNvSpPr/>
      </dsp:nvSpPr>
      <dsp:spPr>
        <a:xfrm>
          <a:off x="5016118" y="0"/>
          <a:ext cx="2386905" cy="18103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8704" tIns="298704" rIns="298704" bIns="298704" numCol="1" spcCol="1270" anchor="b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200" kern="1200" dirty="0" smtClean="0"/>
            <a:t>1790-е годы</a:t>
          </a:r>
          <a:endParaRPr lang="ru-RU" sz="4200" kern="1200" dirty="0"/>
        </a:p>
      </dsp:txBody>
      <dsp:txXfrm>
        <a:off x="5016118" y="0"/>
        <a:ext cx="2386905" cy="1810385"/>
      </dsp:txXfrm>
    </dsp:sp>
    <dsp:sp modelId="{A29A92C0-AA9E-4666-AC51-34C40F40AD92}">
      <dsp:nvSpPr>
        <dsp:cNvPr id="0" name=""/>
        <dsp:cNvSpPr/>
      </dsp:nvSpPr>
      <dsp:spPr>
        <a:xfrm>
          <a:off x="5983272" y="2036683"/>
          <a:ext cx="452596" cy="4525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УРОК «Государственные символы Российской Федерации»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для </a:t>
            </a:r>
            <a:r>
              <a:rPr lang="ru-RU" dirty="0"/>
              <a:t>обучающихся </a:t>
            </a:r>
            <a:r>
              <a:rPr lang="ru-RU" dirty="0" smtClean="0"/>
              <a:t>4-6 </a:t>
            </a:r>
            <a:r>
              <a:rPr lang="ru-RU" dirty="0"/>
              <a:t>классов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5436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Могучая воля, великая слава -</a:t>
            </a:r>
            <a:br>
              <a:rPr lang="ru-RU" dirty="0"/>
            </a:b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124" y="4221088"/>
            <a:ext cx="3061555" cy="2433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0728"/>
            <a:ext cx="2840931" cy="3026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966037"/>
            <a:ext cx="2304256" cy="3125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9721" y="4067780"/>
            <a:ext cx="24260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Иван Айвазовский </a:t>
            </a:r>
            <a:r>
              <a:rPr lang="ru-RU" dirty="0"/>
              <a:t>Чесменский бой 25-26 июня 1770 года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39138" y="1196752"/>
            <a:ext cx="32961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Василий Суриков </a:t>
            </a:r>
          </a:p>
          <a:p>
            <a:r>
              <a:rPr lang="ru-RU" dirty="0" smtClean="0"/>
              <a:t>Переход Суворова через Альпы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123728" y="6277962"/>
            <a:ext cx="3572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Сергей Герасимов Мать партизана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731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Твое достоянье на все времена!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150986"/>
            <a:ext cx="2333343" cy="3273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89" y="1268760"/>
            <a:ext cx="3669839" cy="2518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4089" y="4293096"/>
            <a:ext cx="38138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Илья Репин</a:t>
            </a:r>
          </a:p>
          <a:p>
            <a:r>
              <a:rPr lang="ru-RU" dirty="0" smtClean="0"/>
              <a:t>Павлов </a:t>
            </a:r>
            <a:r>
              <a:rPr lang="ru-RU" dirty="0"/>
              <a:t>в операционном зале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55976" y="1333937"/>
            <a:ext cx="4464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Достояние – ценности, достижения, культурное наследие </a:t>
            </a:r>
            <a:endParaRPr lang="ru-RU" sz="2400" b="1" dirty="0"/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838" y="3068960"/>
            <a:ext cx="2404136" cy="3674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7544" y="5589240"/>
            <a:ext cx="41764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dirty="0"/>
              <a:t>Борис </a:t>
            </a:r>
            <a:r>
              <a:rPr lang="ru-RU" dirty="0" smtClean="0"/>
              <a:t>Григорьев </a:t>
            </a:r>
            <a:r>
              <a:rPr lang="ru-RU" dirty="0"/>
              <a:t>Портрет Рахманинова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37974" y="5559989"/>
            <a:ext cx="29768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Николай Богданов-Бельский</a:t>
            </a:r>
          </a:p>
          <a:p>
            <a:r>
              <a:rPr lang="ru-RU" dirty="0"/>
              <a:t>Устный счет. </a:t>
            </a:r>
            <a:endParaRPr lang="ru-RU" dirty="0" smtClean="0"/>
          </a:p>
          <a:p>
            <a:r>
              <a:rPr lang="ru-RU" dirty="0" smtClean="0"/>
              <a:t>В </a:t>
            </a:r>
            <a:r>
              <a:rPr lang="ru-RU" dirty="0"/>
              <a:t>народной школе </a:t>
            </a:r>
            <a:endParaRPr lang="ru-RU" dirty="0" smtClean="0"/>
          </a:p>
          <a:p>
            <a:r>
              <a:rPr lang="ru-RU" dirty="0" smtClean="0"/>
              <a:t>С.А</a:t>
            </a:r>
            <a:r>
              <a:rPr lang="ru-RU" dirty="0"/>
              <a:t>. Рачинского</a:t>
            </a:r>
          </a:p>
        </p:txBody>
      </p:sp>
    </p:spTree>
    <p:extLst>
      <p:ext uri="{BB962C8B-B14F-4D97-AF65-F5344CB8AC3E}">
        <p14:creationId xmlns:p14="http://schemas.microsoft.com/office/powerpoint/2010/main" val="254440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Славься, Отечество наше свободное,</a:t>
            </a:r>
            <a:br>
              <a:rPr lang="ru-RU" dirty="0"/>
            </a:br>
            <a:endParaRPr lang="ru-RU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48926"/>
            <a:ext cx="3979043" cy="264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134076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Константин Маковский </a:t>
            </a:r>
          </a:p>
          <a:p>
            <a:r>
              <a:rPr lang="ru-RU" dirty="0" smtClean="0"/>
              <a:t>Народное </a:t>
            </a:r>
            <a:r>
              <a:rPr lang="ru-RU" dirty="0"/>
              <a:t>гулянье во время Масленицы на Адмиралтейской площади в Петербурге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80926"/>
            <a:ext cx="4458072" cy="2385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20072" y="4681263"/>
            <a:ext cx="3378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Архип Куинджи Березовая роща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3145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Братских народов союз вековой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Братские – дружественные, рядом находящиеся, имеющие общее происхождение  народы</a:t>
            </a: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643158"/>
            <a:ext cx="3521968" cy="2579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42788"/>
            <a:ext cx="4170040" cy="258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840222" y="3244334"/>
            <a:ext cx="34109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Борис Ольшанский </a:t>
            </a:r>
            <a:r>
              <a:rPr lang="ru-RU" dirty="0" err="1" smtClean="0"/>
              <a:t>Рось</a:t>
            </a:r>
            <a:r>
              <a:rPr lang="ru-RU" dirty="0" smtClean="0"/>
              <a:t> Великая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755576" y="3227769"/>
            <a:ext cx="2992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Петр Грузинский Масленица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5997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Предками данная мудрость народная</a:t>
            </a:r>
            <a:endParaRPr lang="ru-RU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807566"/>
            <a:ext cx="2952328" cy="2454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610" y="1484784"/>
            <a:ext cx="2757686" cy="2757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437112"/>
            <a:ext cx="4242178" cy="2296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012160" y="4257497"/>
            <a:ext cx="32758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Михаил Нестеров </a:t>
            </a:r>
            <a:r>
              <a:rPr lang="ru-RU" dirty="0"/>
              <a:t>Мыслитель. Портрет Ивана Александровича Ильина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2108" y="1484784"/>
            <a:ext cx="4243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Владимир Маковский Крестьянские дети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788024" y="5792824"/>
            <a:ext cx="3938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Василий Поленов Христос и грешница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114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/>
              <a:t>Славься, страна, мы гордимся тобой!»</a:t>
            </a:r>
            <a:endParaRPr lang="ru-RU" i="1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791030"/>
            <a:ext cx="4834880" cy="2507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933056"/>
            <a:ext cx="2048644" cy="2675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1404527"/>
            <a:ext cx="3816424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3421698"/>
            <a:ext cx="34715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Илья Репин </a:t>
            </a:r>
            <a:r>
              <a:rPr lang="ru-RU" dirty="0"/>
              <a:t>Портрет Мусоргского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48810" y="3059180"/>
            <a:ext cx="4765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Михаил </a:t>
            </a:r>
            <a:r>
              <a:rPr lang="ru-RU" dirty="0" err="1" smtClean="0"/>
              <a:t>Хмелько</a:t>
            </a:r>
            <a:r>
              <a:rPr lang="ru-RU" dirty="0" smtClean="0"/>
              <a:t> Триумф победившей Родины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2912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Домашнее задание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564904"/>
            <a:ext cx="8229600" cy="129614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/>
              <a:t>Сделай рисунок </a:t>
            </a:r>
          </a:p>
          <a:p>
            <a:pPr marL="0" indent="0" algn="ctr">
              <a:buNone/>
            </a:pPr>
            <a:r>
              <a:rPr lang="ru-RU" dirty="0" smtClean="0"/>
              <a:t>на тему «Моя Родина»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83012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/>
              <a:t>С чего начинается Родина?</a:t>
            </a:r>
            <a:endParaRPr lang="ru-RU" i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6" t="5247" r="19597" b="9036"/>
          <a:stretch/>
        </p:blipFill>
        <p:spPr bwMode="auto">
          <a:xfrm>
            <a:off x="6948264" y="3933056"/>
            <a:ext cx="1932370" cy="2680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74"/>
          <a:stretch/>
        </p:blipFill>
        <p:spPr bwMode="auto">
          <a:xfrm>
            <a:off x="6041519" y="1268760"/>
            <a:ext cx="3068960" cy="201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23481" y="3413995"/>
            <a:ext cx="2705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И. Левитан Золотая осень</a:t>
            </a:r>
            <a:endParaRPr lang="ru-RU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268760"/>
            <a:ext cx="3099726" cy="201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653136"/>
            <a:ext cx="3024336" cy="1678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2502048" cy="2916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077072"/>
            <a:ext cx="3178770" cy="2091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83868" y="6178379"/>
            <a:ext cx="3538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Медный всадник» в Санкт-Петербург </a:t>
            </a:r>
            <a:r>
              <a:rPr lang="ru-RU" dirty="0" err="1" smtClean="0"/>
              <a:t>Э.М.Фальконе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230788" y="3440519"/>
            <a:ext cx="2325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В. Васнецов Богатыри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0" y="4199807"/>
            <a:ext cx="3901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О. Кипренский Портрет </a:t>
            </a:r>
            <a:r>
              <a:rPr lang="ru-RU" dirty="0"/>
              <a:t>А. С. Пушкина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5561" y="6333872"/>
            <a:ext cx="3768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В. Суриков Взятие </a:t>
            </a:r>
            <a:r>
              <a:rPr lang="ru-RU" dirty="0"/>
              <a:t>снежного городка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30393" y="6542953"/>
            <a:ext cx="1122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И. </a:t>
            </a:r>
            <a:r>
              <a:rPr lang="ru-RU" dirty="0" err="1" smtClean="0"/>
              <a:t>Тоидзе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860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Символ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2000" dirty="0" smtClean="0"/>
              <a:t>(</a:t>
            </a:r>
            <a:r>
              <a:rPr lang="ru-RU" sz="2000" dirty="0"/>
              <a:t>греч. </a:t>
            </a:r>
            <a:r>
              <a:rPr lang="ru-RU" sz="2000" dirty="0" err="1"/>
              <a:t>symbolon</a:t>
            </a:r>
            <a:r>
              <a:rPr lang="ru-RU" sz="2000" dirty="0"/>
              <a:t> - знак, первонач. условный опознавательный знак для членов какой-нибудь организации, тайного общества). Предмет или действие, служащее условным </a:t>
            </a:r>
            <a:r>
              <a:rPr lang="ru-RU" sz="2000" u="sng" dirty="0"/>
              <a:t>знаком</a:t>
            </a:r>
            <a:r>
              <a:rPr lang="ru-RU" sz="2000" dirty="0"/>
              <a:t> чего-нибудь, выражающее, означающее какое-нибудь </a:t>
            </a:r>
            <a:r>
              <a:rPr lang="ru-RU" sz="2000" u="sng" dirty="0"/>
              <a:t>понятие, идею</a:t>
            </a:r>
            <a:r>
              <a:rPr lang="ru-RU" sz="2000" dirty="0" smtClean="0"/>
              <a:t>. (Словарь Ушакова)</a:t>
            </a:r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r>
              <a:rPr lang="ru-RU" sz="2000" dirty="0" smtClean="0"/>
              <a:t>Первоначально </a:t>
            </a:r>
            <a:r>
              <a:rPr lang="ru-RU" sz="2000" dirty="0"/>
              <a:t>слово имело значение – «то же, что примета, метка». Позже развилось другое значение: «вещественное, краткое </a:t>
            </a:r>
            <a:r>
              <a:rPr lang="ru-RU" sz="2000" u="sng" dirty="0"/>
              <a:t>отображение</a:t>
            </a:r>
            <a:r>
              <a:rPr lang="ru-RU" sz="2000" dirty="0"/>
              <a:t> чего-либо отвлеченного при помощи одного знака».</a:t>
            </a:r>
          </a:p>
          <a:p>
            <a:pPr marL="0" indent="0">
              <a:buNone/>
            </a:pPr>
            <a:r>
              <a:rPr lang="ru-RU" sz="2000" dirty="0" smtClean="0"/>
              <a:t>Наиболее </a:t>
            </a:r>
            <a:r>
              <a:rPr lang="ru-RU" sz="2000" dirty="0"/>
              <a:t>часто слово «символ» употребляется в искусстве как «характеристика художественного образа с точки зрения его осмысленности, выражения им некой художественной идеи</a:t>
            </a:r>
            <a:r>
              <a:rPr lang="ru-RU" sz="2000" dirty="0" smtClean="0"/>
              <a:t>». (Этимологический словарь русского языка)</a:t>
            </a:r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r>
              <a:rPr lang="ru-RU" sz="2000" u="sng" dirty="0" smtClean="0"/>
              <a:t>Вещественный</a:t>
            </a:r>
            <a:r>
              <a:rPr lang="ru-RU" sz="2000" u="sng" dirty="0"/>
              <a:t>, графический или звуковой знак</a:t>
            </a:r>
            <a:r>
              <a:rPr lang="ru-RU" sz="2000" dirty="0"/>
              <a:t>, служащий условным обозначением какого-л. </a:t>
            </a:r>
            <a:r>
              <a:rPr lang="ru-RU" sz="2000" u="sng" dirty="0"/>
              <a:t>понятия</a:t>
            </a:r>
            <a:r>
              <a:rPr lang="ru-RU" sz="2000" dirty="0" smtClean="0"/>
              <a:t>.(Словарь лингвистических терминов)*</a:t>
            </a:r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r>
              <a:rPr lang="ru-RU" sz="2000" dirty="0" smtClean="0"/>
              <a:t>*</a:t>
            </a:r>
            <a:r>
              <a:rPr lang="en-US" sz="2000" dirty="0"/>
              <a:t>https://znachenie-slova.ru/%D1%81%D0%B8%D0%BC%D0%B2%D0%BE%D0%BB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49003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Государственный флаг Российской Федерации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1705769"/>
            <a:ext cx="6477000" cy="431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638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Государственный герб Российской федерации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204864"/>
            <a:ext cx="2286000" cy="250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539" y="2564904"/>
            <a:ext cx="1657350" cy="199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997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Государственный гимн Российской Федерации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948" y="1600200"/>
            <a:ext cx="536410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918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История возникновения государственных символов РФ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63212582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494" y="4342661"/>
            <a:ext cx="2703561" cy="2025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80" y="4342662"/>
            <a:ext cx="3098415" cy="2025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252" y="1484784"/>
            <a:ext cx="3258883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116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/>
              <a:t>Россия - священная наша держава,</a:t>
            </a:r>
            <a:br>
              <a:rPr lang="ru-RU" i="1" dirty="0"/>
            </a:br>
            <a:endParaRPr lang="ru-RU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Священный </a:t>
            </a:r>
            <a:r>
              <a:rPr lang="ru-RU" dirty="0"/>
              <a:t>- возвышенный, </a:t>
            </a:r>
            <a:r>
              <a:rPr lang="ru-RU" dirty="0" smtClean="0"/>
              <a:t>благородный</a:t>
            </a:r>
          </a:p>
          <a:p>
            <a:pPr marL="0" indent="0">
              <a:buNone/>
            </a:pPr>
            <a:r>
              <a:rPr lang="ru-RU" dirty="0" smtClean="0"/>
              <a:t>Держава-государство</a:t>
            </a: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r>
              <a:rPr lang="en-US" sz="1800" dirty="0"/>
              <a:t>	</a:t>
            </a:r>
            <a:endParaRPr lang="en-US" sz="1800" dirty="0" smtClean="0"/>
          </a:p>
          <a:p>
            <a:pPr marL="0" indent="0">
              <a:buNone/>
            </a:pPr>
            <a:r>
              <a:rPr lang="en-US" sz="1800" dirty="0"/>
              <a:t>	</a:t>
            </a:r>
            <a:r>
              <a:rPr lang="ru-RU" sz="1800" dirty="0" smtClean="0"/>
              <a:t>Валентин Серов Петр </a:t>
            </a:r>
            <a:r>
              <a:rPr lang="en-US" sz="1800" dirty="0" smtClean="0"/>
              <a:t>I</a:t>
            </a:r>
            <a:endParaRPr lang="ru-RU" sz="1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12" y="2724344"/>
            <a:ext cx="2162175" cy="404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38374" y="2195572"/>
            <a:ext cx="3486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Павел Корин Александр Невский</a:t>
            </a:r>
            <a:endParaRPr lang="ru-RU" dirty="0"/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527143"/>
            <a:ext cx="3600000" cy="3032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106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1702" y="10573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i="1" dirty="0"/>
              <a:t>Россия - любимая наша страна.</a:t>
            </a:r>
            <a:br>
              <a:rPr lang="ru-RU" i="1" dirty="0"/>
            </a:br>
            <a:r>
              <a:rPr lang="ru-RU" dirty="0" smtClean="0"/>
              <a:t> 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903352"/>
            <a:ext cx="3311616" cy="2731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102083"/>
            <a:ext cx="3737992" cy="2532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118" y="1196751"/>
            <a:ext cx="3810000" cy="248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07578" y="3493348"/>
            <a:ext cx="3942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Василий Поленов Московский дворик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125083" y="2068050"/>
            <a:ext cx="3829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Василий Перов Охотники на привале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043608" y="3732751"/>
            <a:ext cx="3844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Иван Шишкин Утро </a:t>
            </a:r>
            <a:r>
              <a:rPr lang="ru-RU" dirty="0"/>
              <a:t>в сосновом лесу 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869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2475</TotalTime>
  <Words>386</Words>
  <Application>Microsoft Office PowerPoint</Application>
  <PresentationFormat>Экран (4:3)</PresentationFormat>
  <Paragraphs>67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9" baseType="lpstr">
      <vt:lpstr>Arial</vt:lpstr>
      <vt:lpstr>Calibri</vt:lpstr>
      <vt:lpstr>Тема Office</vt:lpstr>
      <vt:lpstr>УРОК «Государственные символы Российской Федерации»  для обучающихся 4-6 классов</vt:lpstr>
      <vt:lpstr>С чего начинается Родина?</vt:lpstr>
      <vt:lpstr>Символ</vt:lpstr>
      <vt:lpstr>Государственный флаг Российской Федерации</vt:lpstr>
      <vt:lpstr>Государственный герб Российской федерации</vt:lpstr>
      <vt:lpstr>Государственный гимн Российской Федерации</vt:lpstr>
      <vt:lpstr>История возникновения государственных символов РФ</vt:lpstr>
      <vt:lpstr>Россия - священная наша держава, </vt:lpstr>
      <vt:lpstr>Россия - любимая наша страна.    </vt:lpstr>
      <vt:lpstr>Могучая воля, великая слава - </vt:lpstr>
      <vt:lpstr>Твое достоянье на все времена!</vt:lpstr>
      <vt:lpstr>Славься, Отечество наше свободное, </vt:lpstr>
      <vt:lpstr>Братских народов союз вековой</vt:lpstr>
      <vt:lpstr>Предками данная мудрость народная</vt:lpstr>
      <vt:lpstr>Славься, страна, мы гордимся тобой!»</vt:lpstr>
      <vt:lpstr>Домашнее задание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 «Государственные символы Российской Федерации» для обучающихся 1-3 классов</dc:title>
  <dc:creator>User</dc:creator>
  <cp:lastModifiedBy>Анжелика</cp:lastModifiedBy>
  <cp:revision>22</cp:revision>
  <dcterms:created xsi:type="dcterms:W3CDTF">2023-01-20T21:46:55Z</dcterms:created>
  <dcterms:modified xsi:type="dcterms:W3CDTF">2023-01-23T13:50:15Z</dcterms:modified>
</cp:coreProperties>
</file>