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8" r:id="rId8"/>
    <p:sldId id="259" r:id="rId9"/>
    <p:sldId id="275" r:id="rId10"/>
    <p:sldId id="269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E6DC8-F898-4A9E-8ABD-180BD5C2FE6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DBF963-4C93-4C3C-87D8-CB6023AB3AE9}">
      <dgm:prSet phldrT="[Текст]"/>
      <dgm:spPr/>
      <dgm:t>
        <a:bodyPr/>
        <a:lstStyle/>
        <a:p>
          <a:r>
            <a:rPr lang="ru-RU" dirty="0"/>
            <a:t>Государственные символы России</a:t>
          </a:r>
        </a:p>
      </dgm:t>
    </dgm:pt>
    <dgm:pt modelId="{4E252976-A7CC-453B-B8B2-96E13DBEBEFE}" type="parTrans" cxnId="{021A4D8B-D3D0-417F-9903-23567A90566D}">
      <dgm:prSet/>
      <dgm:spPr/>
      <dgm:t>
        <a:bodyPr/>
        <a:lstStyle/>
        <a:p>
          <a:endParaRPr lang="ru-RU"/>
        </a:p>
      </dgm:t>
    </dgm:pt>
    <dgm:pt modelId="{4C2B6EBB-DDDF-44B7-9CC6-F4FEED053278}" type="sibTrans" cxnId="{021A4D8B-D3D0-417F-9903-23567A90566D}">
      <dgm:prSet/>
      <dgm:spPr/>
      <dgm:t>
        <a:bodyPr/>
        <a:lstStyle/>
        <a:p>
          <a:endParaRPr lang="ru-RU"/>
        </a:p>
      </dgm:t>
    </dgm:pt>
    <dgm:pt modelId="{A330F4C9-3076-4F89-BC04-8FFFCFFC0EFE}">
      <dgm:prSet phldrT="[Текст]"/>
      <dgm:spPr/>
      <dgm:t>
        <a:bodyPr/>
        <a:lstStyle/>
        <a:p>
          <a:r>
            <a:rPr lang="ru-RU" dirty="0"/>
            <a:t>ФЛАГ</a:t>
          </a:r>
        </a:p>
      </dgm:t>
    </dgm:pt>
    <dgm:pt modelId="{139A760C-D750-4195-95B9-19A3C4BBE534}" type="parTrans" cxnId="{B3393F5C-0A55-439D-899D-5CD1E788630F}">
      <dgm:prSet/>
      <dgm:spPr/>
      <dgm:t>
        <a:bodyPr/>
        <a:lstStyle/>
        <a:p>
          <a:endParaRPr lang="ru-RU"/>
        </a:p>
      </dgm:t>
    </dgm:pt>
    <dgm:pt modelId="{E2ABFCFE-A63B-47E6-80BB-FABA91FEA2D9}" type="sibTrans" cxnId="{B3393F5C-0A55-439D-899D-5CD1E788630F}">
      <dgm:prSet/>
      <dgm:spPr/>
      <dgm:t>
        <a:bodyPr/>
        <a:lstStyle/>
        <a:p>
          <a:endParaRPr lang="ru-RU"/>
        </a:p>
      </dgm:t>
    </dgm:pt>
    <dgm:pt modelId="{4BDB6C04-44CC-4206-85A2-00FB8C8DB079}">
      <dgm:prSet phldrT="[Текст]"/>
      <dgm:spPr/>
      <dgm:t>
        <a:bodyPr/>
        <a:lstStyle/>
        <a:p>
          <a:r>
            <a:rPr lang="ru-RU" dirty="0"/>
            <a:t>ГЕРБ</a:t>
          </a:r>
        </a:p>
      </dgm:t>
    </dgm:pt>
    <dgm:pt modelId="{ECFB0EE1-4039-449D-B3C8-280DAA587EF0}" type="parTrans" cxnId="{EF54FFC8-4330-44C4-A152-2D55FAF09763}">
      <dgm:prSet/>
      <dgm:spPr/>
      <dgm:t>
        <a:bodyPr/>
        <a:lstStyle/>
        <a:p>
          <a:endParaRPr lang="ru-RU"/>
        </a:p>
      </dgm:t>
    </dgm:pt>
    <dgm:pt modelId="{C770216D-4D63-4C12-82E8-AC1A49459894}" type="sibTrans" cxnId="{EF54FFC8-4330-44C4-A152-2D55FAF09763}">
      <dgm:prSet/>
      <dgm:spPr/>
      <dgm:t>
        <a:bodyPr/>
        <a:lstStyle/>
        <a:p>
          <a:endParaRPr lang="ru-RU"/>
        </a:p>
      </dgm:t>
    </dgm:pt>
    <dgm:pt modelId="{3292B3C0-EA07-4DF4-BDD7-A446CB4E5FC0}">
      <dgm:prSet phldrT="[Текст]"/>
      <dgm:spPr/>
      <dgm:t>
        <a:bodyPr/>
        <a:lstStyle/>
        <a:p>
          <a:r>
            <a:rPr lang="ru-RU" dirty="0"/>
            <a:t>ГИМН</a:t>
          </a:r>
        </a:p>
      </dgm:t>
    </dgm:pt>
    <dgm:pt modelId="{D3761C60-1A6A-45A1-9480-437B4777610A}" type="parTrans" cxnId="{0991D5FF-0F73-45C1-95A0-19EC9928CDAC}">
      <dgm:prSet/>
      <dgm:spPr/>
      <dgm:t>
        <a:bodyPr/>
        <a:lstStyle/>
        <a:p>
          <a:endParaRPr lang="ru-RU"/>
        </a:p>
      </dgm:t>
    </dgm:pt>
    <dgm:pt modelId="{CC590781-EBA1-4731-8E2D-2A0A2C8B86C6}" type="sibTrans" cxnId="{0991D5FF-0F73-45C1-95A0-19EC9928CDAC}">
      <dgm:prSet/>
      <dgm:spPr/>
      <dgm:t>
        <a:bodyPr/>
        <a:lstStyle/>
        <a:p>
          <a:endParaRPr lang="ru-RU"/>
        </a:p>
      </dgm:t>
    </dgm:pt>
    <dgm:pt modelId="{3E016839-EF8C-4378-8A8F-898284D311D9}" type="pres">
      <dgm:prSet presAssocID="{5B7E6DC8-F898-4A9E-8ABD-180BD5C2FE6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67DE4-A77A-4E3B-AD99-79A15D559078}" type="pres">
      <dgm:prSet presAssocID="{0FDBF963-4C93-4C3C-87D8-CB6023AB3AE9}" presName="roof" presStyleLbl="dkBgShp" presStyleIdx="0" presStyleCnt="2"/>
      <dgm:spPr/>
      <dgm:t>
        <a:bodyPr/>
        <a:lstStyle/>
        <a:p>
          <a:endParaRPr lang="ru-RU"/>
        </a:p>
      </dgm:t>
    </dgm:pt>
    <dgm:pt modelId="{5C4C9D81-8375-4381-A049-C1DE996B5D6E}" type="pres">
      <dgm:prSet presAssocID="{0FDBF963-4C93-4C3C-87D8-CB6023AB3AE9}" presName="pillars" presStyleCnt="0"/>
      <dgm:spPr/>
    </dgm:pt>
    <dgm:pt modelId="{00AB0FF6-37CD-474A-8C19-578DBC233808}" type="pres">
      <dgm:prSet presAssocID="{0FDBF963-4C93-4C3C-87D8-CB6023AB3AE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84980-EFC6-4A56-9EBA-19C509979A4C}" type="pres">
      <dgm:prSet presAssocID="{4BDB6C04-44CC-4206-85A2-00FB8C8DB07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E3067-EBC6-40E3-AFAB-34C4E161C27F}" type="pres">
      <dgm:prSet presAssocID="{3292B3C0-EA07-4DF4-BDD7-A446CB4E5FC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1980D-2516-49BC-BB9B-EC1DCF9771A2}" type="pres">
      <dgm:prSet presAssocID="{0FDBF963-4C93-4C3C-87D8-CB6023AB3AE9}" presName="base" presStyleLbl="dkBgShp" presStyleIdx="1" presStyleCnt="2"/>
      <dgm:spPr/>
    </dgm:pt>
  </dgm:ptLst>
  <dgm:cxnLst>
    <dgm:cxn modelId="{EF54FFC8-4330-44C4-A152-2D55FAF09763}" srcId="{0FDBF963-4C93-4C3C-87D8-CB6023AB3AE9}" destId="{4BDB6C04-44CC-4206-85A2-00FB8C8DB079}" srcOrd="1" destOrd="0" parTransId="{ECFB0EE1-4039-449D-B3C8-280DAA587EF0}" sibTransId="{C770216D-4D63-4C12-82E8-AC1A49459894}"/>
    <dgm:cxn modelId="{96334BFD-B1CC-41E0-89B5-513AB8CE5617}" type="presOf" srcId="{4BDB6C04-44CC-4206-85A2-00FB8C8DB079}" destId="{28B84980-EFC6-4A56-9EBA-19C509979A4C}" srcOrd="0" destOrd="0" presId="urn:microsoft.com/office/officeart/2005/8/layout/hList3"/>
    <dgm:cxn modelId="{2DBAB51F-70C6-40BA-931C-56826503C80F}" type="presOf" srcId="{A330F4C9-3076-4F89-BC04-8FFFCFFC0EFE}" destId="{00AB0FF6-37CD-474A-8C19-578DBC233808}" srcOrd="0" destOrd="0" presId="urn:microsoft.com/office/officeart/2005/8/layout/hList3"/>
    <dgm:cxn modelId="{0991D5FF-0F73-45C1-95A0-19EC9928CDAC}" srcId="{0FDBF963-4C93-4C3C-87D8-CB6023AB3AE9}" destId="{3292B3C0-EA07-4DF4-BDD7-A446CB4E5FC0}" srcOrd="2" destOrd="0" parTransId="{D3761C60-1A6A-45A1-9480-437B4777610A}" sibTransId="{CC590781-EBA1-4731-8E2D-2A0A2C8B86C6}"/>
    <dgm:cxn modelId="{021A4D8B-D3D0-417F-9903-23567A90566D}" srcId="{5B7E6DC8-F898-4A9E-8ABD-180BD5C2FE6A}" destId="{0FDBF963-4C93-4C3C-87D8-CB6023AB3AE9}" srcOrd="0" destOrd="0" parTransId="{4E252976-A7CC-453B-B8B2-96E13DBEBEFE}" sibTransId="{4C2B6EBB-DDDF-44B7-9CC6-F4FEED053278}"/>
    <dgm:cxn modelId="{78A8FFC7-3CA7-4529-A1DF-004DB88EAC29}" type="presOf" srcId="{3292B3C0-EA07-4DF4-BDD7-A446CB4E5FC0}" destId="{BE7E3067-EBC6-40E3-AFAB-34C4E161C27F}" srcOrd="0" destOrd="0" presId="urn:microsoft.com/office/officeart/2005/8/layout/hList3"/>
    <dgm:cxn modelId="{C204D9A6-2543-45F2-AF42-151B8785428A}" type="presOf" srcId="{0FDBF963-4C93-4C3C-87D8-CB6023AB3AE9}" destId="{90167DE4-A77A-4E3B-AD99-79A15D559078}" srcOrd="0" destOrd="0" presId="urn:microsoft.com/office/officeart/2005/8/layout/hList3"/>
    <dgm:cxn modelId="{75800BC1-D469-4A91-AD45-F8F0E2F21C9A}" type="presOf" srcId="{5B7E6DC8-F898-4A9E-8ABD-180BD5C2FE6A}" destId="{3E016839-EF8C-4378-8A8F-898284D311D9}" srcOrd="0" destOrd="0" presId="urn:microsoft.com/office/officeart/2005/8/layout/hList3"/>
    <dgm:cxn modelId="{B3393F5C-0A55-439D-899D-5CD1E788630F}" srcId="{0FDBF963-4C93-4C3C-87D8-CB6023AB3AE9}" destId="{A330F4C9-3076-4F89-BC04-8FFFCFFC0EFE}" srcOrd="0" destOrd="0" parTransId="{139A760C-D750-4195-95B9-19A3C4BBE534}" sibTransId="{E2ABFCFE-A63B-47E6-80BB-FABA91FEA2D9}"/>
    <dgm:cxn modelId="{464709B9-AEE8-4225-BE51-34AAEAE53051}" type="presParOf" srcId="{3E016839-EF8C-4378-8A8F-898284D311D9}" destId="{90167DE4-A77A-4E3B-AD99-79A15D559078}" srcOrd="0" destOrd="0" presId="urn:microsoft.com/office/officeart/2005/8/layout/hList3"/>
    <dgm:cxn modelId="{D257225A-920B-4425-B0F5-1ECD5D55B81D}" type="presParOf" srcId="{3E016839-EF8C-4378-8A8F-898284D311D9}" destId="{5C4C9D81-8375-4381-A049-C1DE996B5D6E}" srcOrd="1" destOrd="0" presId="urn:microsoft.com/office/officeart/2005/8/layout/hList3"/>
    <dgm:cxn modelId="{5CDDB69E-5D5C-46BA-8B35-88A9D378C6D3}" type="presParOf" srcId="{5C4C9D81-8375-4381-A049-C1DE996B5D6E}" destId="{00AB0FF6-37CD-474A-8C19-578DBC233808}" srcOrd="0" destOrd="0" presId="urn:microsoft.com/office/officeart/2005/8/layout/hList3"/>
    <dgm:cxn modelId="{91CE9016-95F2-470F-895A-597710A250C7}" type="presParOf" srcId="{5C4C9D81-8375-4381-A049-C1DE996B5D6E}" destId="{28B84980-EFC6-4A56-9EBA-19C509979A4C}" srcOrd="1" destOrd="0" presId="urn:microsoft.com/office/officeart/2005/8/layout/hList3"/>
    <dgm:cxn modelId="{AAD2BC0C-D948-45DC-A009-BC1B84C6B1D5}" type="presParOf" srcId="{5C4C9D81-8375-4381-A049-C1DE996B5D6E}" destId="{BE7E3067-EBC6-40E3-AFAB-34C4E161C27F}" srcOrd="2" destOrd="0" presId="urn:microsoft.com/office/officeart/2005/8/layout/hList3"/>
    <dgm:cxn modelId="{DA2E8D30-092F-4B98-BC92-923A44722C75}" type="presParOf" srcId="{3E016839-EF8C-4378-8A8F-898284D311D9}" destId="{8BA1980D-2516-49BC-BB9B-EC1DCF9771A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67DE4-A77A-4E3B-AD99-79A15D559078}">
      <dsp:nvSpPr>
        <dsp:cNvPr id="0" name=""/>
        <dsp:cNvSpPr/>
      </dsp:nvSpPr>
      <dsp:spPr>
        <a:xfrm>
          <a:off x="0" y="0"/>
          <a:ext cx="8784976" cy="18578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/>
            <a:t>Государственные символы России</a:t>
          </a:r>
        </a:p>
      </dsp:txBody>
      <dsp:txXfrm>
        <a:off x="0" y="0"/>
        <a:ext cx="8784976" cy="1857806"/>
      </dsp:txXfrm>
    </dsp:sp>
    <dsp:sp modelId="{00AB0FF6-37CD-474A-8C19-578DBC233808}">
      <dsp:nvSpPr>
        <dsp:cNvPr id="0" name=""/>
        <dsp:cNvSpPr/>
      </dsp:nvSpPr>
      <dsp:spPr>
        <a:xfrm>
          <a:off x="4289" y="1857806"/>
          <a:ext cx="2925465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ФЛАГ</a:t>
          </a:r>
        </a:p>
      </dsp:txBody>
      <dsp:txXfrm>
        <a:off x="4289" y="1857806"/>
        <a:ext cx="2925465" cy="3901393"/>
      </dsp:txXfrm>
    </dsp:sp>
    <dsp:sp modelId="{28B84980-EFC6-4A56-9EBA-19C509979A4C}">
      <dsp:nvSpPr>
        <dsp:cNvPr id="0" name=""/>
        <dsp:cNvSpPr/>
      </dsp:nvSpPr>
      <dsp:spPr>
        <a:xfrm>
          <a:off x="2929755" y="1857806"/>
          <a:ext cx="2925465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ГЕРБ</a:t>
          </a:r>
        </a:p>
      </dsp:txBody>
      <dsp:txXfrm>
        <a:off x="2929755" y="1857806"/>
        <a:ext cx="2925465" cy="3901393"/>
      </dsp:txXfrm>
    </dsp:sp>
    <dsp:sp modelId="{BE7E3067-EBC6-40E3-AFAB-34C4E161C27F}">
      <dsp:nvSpPr>
        <dsp:cNvPr id="0" name=""/>
        <dsp:cNvSpPr/>
      </dsp:nvSpPr>
      <dsp:spPr>
        <a:xfrm>
          <a:off x="5855220" y="1857806"/>
          <a:ext cx="2925465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ГИМН</a:t>
          </a:r>
        </a:p>
      </dsp:txBody>
      <dsp:txXfrm>
        <a:off x="5855220" y="1857806"/>
        <a:ext cx="2925465" cy="3901393"/>
      </dsp:txXfrm>
    </dsp:sp>
    <dsp:sp modelId="{8BA1980D-2516-49BC-BB9B-EC1DCF9771A2}">
      <dsp:nvSpPr>
        <dsp:cNvPr id="0" name=""/>
        <dsp:cNvSpPr/>
      </dsp:nvSpPr>
      <dsp:spPr>
        <a:xfrm>
          <a:off x="0" y="5759199"/>
          <a:ext cx="8784976" cy="4334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ids.kremlin.ru/russia/#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ids.kremlin.ru/russia/#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ids.kremlin.ru/russia/symbol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УРОК «Государственные символы Российской Федерации» для обучающихся 1-3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1225436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Государственный гимн </a:t>
            </a:r>
            <a:b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Российской Федерации</a:t>
            </a: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(слова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С.Михалкова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600026A-A03A-19DA-34BD-07A72EE8B9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602272"/>
              </p:ext>
            </p:extLst>
          </p:nvPr>
        </p:nvGraphicFramePr>
        <p:xfrm>
          <a:off x="359921" y="1803943"/>
          <a:ext cx="8784976" cy="5950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3366633307"/>
                    </a:ext>
                  </a:extLst>
                </a:gridCol>
              </a:tblGrid>
              <a:tr h="3007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Россия - священная наша держава,</a:t>
                      </a:r>
                      <a:b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Россия - любимая наша страна.</a:t>
                      </a:r>
                      <a:b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Могучая воля, великая слава -</a:t>
                      </a:r>
                      <a:b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Твое достоянье на все времена!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Славься, Отечество наше свободное,</a:t>
                      </a:r>
                      <a:b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Братских народов союз вековой,</a:t>
                      </a:r>
                      <a:b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Предками данная мудрость народная!</a:t>
                      </a:r>
                      <a:b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Славься, страна! Мы гордимся тобой!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311870"/>
                  </a:ext>
                </a:extLst>
              </a:tr>
              <a:tr h="2585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813039"/>
                  </a:ext>
                </a:extLst>
              </a:tr>
            </a:tbl>
          </a:graphicData>
        </a:graphic>
      </p:graphicFrame>
      <p:pic>
        <p:nvPicPr>
          <p:cNvPr id="1027" name="Рисунок 18" descr="http://www.gov.ru/main/img/blank.gif">
            <a:extLst>
              <a:ext uri="{FF2B5EF4-FFF2-40B4-BE49-F238E27FC236}">
                <a16:creationId xmlns:a16="http://schemas.microsoft.com/office/drawing/2014/main" id="{8DFC29DF-0D50-9A3F-C0A0-E40ACA1EB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25" y="1600200"/>
            <a:ext cx="4762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17" descr="http://www.gov.ru/main/img/blank.gif">
            <a:extLst>
              <a:ext uri="{FF2B5EF4-FFF2-40B4-BE49-F238E27FC236}">
                <a16:creationId xmlns:a16="http://schemas.microsoft.com/office/drawing/2014/main" id="{405E34D0-8D2E-B3A6-E1F5-CA3097A84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25" y="1600200"/>
            <a:ext cx="4762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4" descr="http://www.gov.ru/main/img/blank.gif">
            <a:extLst>
              <a:ext uri="{FF2B5EF4-FFF2-40B4-BE49-F238E27FC236}">
                <a16:creationId xmlns:a16="http://schemas.microsoft.com/office/drawing/2014/main" id="{3A3C875B-4F33-2085-1BBC-7B29DB740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25" y="1600200"/>
            <a:ext cx="4762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912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4000" dirty="0">
                <a:solidFill>
                  <a:srgbClr val="0000FF"/>
                </a:solidFill>
              </a:rPr>
              <a:t>Игра «</a:t>
            </a:r>
            <a:r>
              <a:rPr lang="ru-RU" sz="4000" dirty="0" smtClean="0">
                <a:solidFill>
                  <a:srgbClr val="0000FF"/>
                </a:solidFill>
              </a:rPr>
              <a:t>Правда ИЛИ ложь?»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Правда </a:t>
            </a:r>
            <a:r>
              <a:rPr lang="ru-RU" dirty="0"/>
              <a:t>ли, что государственные символы – это то же, что название страны? </a:t>
            </a:r>
            <a:endParaRPr lang="ru-RU" dirty="0" smtClean="0"/>
          </a:p>
          <a:p>
            <a:pPr lvl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Правда ли, что на гербе России изображены два скрещенных якоря?  </a:t>
            </a:r>
            <a:endParaRPr lang="ru-RU" sz="2400" dirty="0" smtClean="0"/>
          </a:p>
          <a:p>
            <a:pPr lvl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Правда </a:t>
            </a:r>
            <a:r>
              <a:rPr lang="ru-RU" dirty="0"/>
              <a:t>ли, что государственный флаг России называется «Российский </a:t>
            </a:r>
            <a:r>
              <a:rPr lang="ru-RU" dirty="0" err="1"/>
              <a:t>триколор</a:t>
            </a:r>
            <a:r>
              <a:rPr lang="ru-RU" dirty="0" smtClean="0"/>
              <a:t>»?</a:t>
            </a:r>
            <a:endParaRPr lang="ru-RU" sz="2400" dirty="0"/>
          </a:p>
          <a:p>
            <a:pPr lvl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/>
              <a:t>Правда ли, что гимн России может звучать без слов? </a:t>
            </a:r>
            <a:endParaRPr lang="ru-RU" sz="2400" dirty="0"/>
          </a:p>
          <a:p>
            <a:pPr lvl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/>
              <a:t>Правда ли, что цвета российского флага расположены в таком порядке: синий, белый, </a:t>
            </a:r>
            <a:r>
              <a:rPr lang="ru-RU" dirty="0" smtClean="0"/>
              <a:t>красный?</a:t>
            </a:r>
            <a:endParaRPr lang="ru-RU" sz="2400" dirty="0"/>
          </a:p>
          <a:p>
            <a:pPr lvl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/>
              <a:t>Правда ли, что на российском гербе изображен двуглавый орел</a:t>
            </a:r>
            <a:r>
              <a:rPr lang="ru-RU" dirty="0" smtClean="0"/>
              <a:t>?</a:t>
            </a:r>
            <a:endParaRPr lang="ru-RU" sz="2400" dirty="0"/>
          </a:p>
          <a:p>
            <a:pPr lvl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/>
              <a:t>Правда ли, что гимн России принято слушать </a:t>
            </a:r>
            <a:r>
              <a:rPr lang="ru-RU" dirty="0" smtClean="0"/>
              <a:t>стоя?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989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В парах придумайте загадку/загадки по теме «Государственные символы </a:t>
            </a:r>
          </a:p>
          <a:p>
            <a:pPr marL="0" indent="0" algn="ctr">
              <a:buNone/>
            </a:pPr>
            <a:r>
              <a:rPr lang="ru-RU" dirty="0" smtClean="0"/>
              <a:t>Российской Федерации». </a:t>
            </a:r>
          </a:p>
          <a:p>
            <a:pPr marL="0" indent="0">
              <a:buNone/>
            </a:pPr>
            <a:r>
              <a:rPr lang="ru-RU" dirty="0" smtClean="0"/>
              <a:t>Загадка </a:t>
            </a:r>
            <a:r>
              <a:rPr lang="ru-RU" dirty="0"/>
              <a:t>может </a:t>
            </a:r>
            <a:r>
              <a:rPr lang="ru-RU" dirty="0" smtClean="0"/>
              <a:t>быть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/>
              <a:t>в форме </a:t>
            </a:r>
            <a:r>
              <a:rPr lang="ru-RU" dirty="0" smtClean="0"/>
              <a:t>описания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в </a:t>
            </a:r>
            <a:r>
              <a:rPr lang="ru-RU" dirty="0"/>
              <a:t>стихотворной </a:t>
            </a:r>
            <a:r>
              <a:rPr lang="ru-RU" dirty="0" smtClean="0"/>
              <a:t>форме; 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в </a:t>
            </a:r>
            <a:r>
              <a:rPr lang="ru-RU" dirty="0"/>
              <a:t>виде </a:t>
            </a:r>
            <a:r>
              <a:rPr lang="ru-RU" dirty="0" smtClean="0"/>
              <a:t>кроссворда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…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15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520186"/>
            <a:ext cx="7992888" cy="609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4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3528" y="34280"/>
            <a:ext cx="8505488" cy="666559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87624" y="6021288"/>
            <a:ext cx="3170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http://kids.kremlin.ru/russia/#0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1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E258C1-CFF7-7DAC-C193-ADDA3599D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2170"/>
            <a:ext cx="3754760" cy="3214861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920"/>
              </a:spcAft>
              <a:buNone/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России величавой</a:t>
            </a:r>
            <a:b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гербе орёл двуглавый,</a:t>
            </a:r>
            <a:b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 на запад на восток</a:t>
            </a:r>
            <a:b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смотреть бы сразу мог.</a:t>
            </a:r>
            <a:b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Сильный, мудрый он и гордый.</a:t>
            </a:r>
            <a:b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— России дух свободный.</a:t>
            </a:r>
          </a:p>
          <a:p>
            <a:pPr marL="0" lvl="0" indent="0" algn="r">
              <a:lnSpc>
                <a:spcPct val="115000"/>
              </a:lnSpc>
              <a:spcAft>
                <a:spcPts val="1920"/>
              </a:spcAft>
              <a:buNone/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Степанов</a:t>
            </a:r>
          </a:p>
          <a:p>
            <a:pPr marL="0" lvl="0" indent="0">
              <a:lnSpc>
                <a:spcPct val="115000"/>
              </a:lnSpc>
              <a:spcAft>
                <a:spcPts val="192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D42531B9-A01F-7C1C-F8D5-60A23E2919CC}"/>
              </a:ext>
            </a:extLst>
          </p:cNvPr>
          <p:cNvSpPr txBox="1">
            <a:spLocks/>
          </p:cNvSpPr>
          <p:nvPr/>
        </p:nvSpPr>
        <p:spPr>
          <a:xfrm>
            <a:off x="5076056" y="502171"/>
            <a:ext cx="3754760" cy="2635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endParaRPr lang="ru-RU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1920"/>
              </a:spcAft>
              <a:buNone/>
            </a:pP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Белый цвет — берёзка.</a:t>
            </a:r>
            <a:b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Синий — неба цвет</a:t>
            </a:r>
            <a:b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Красная полоска —</a:t>
            </a:r>
            <a:b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Солнечный рассвет.</a:t>
            </a:r>
          </a:p>
          <a:p>
            <a:pPr marL="0" indent="0" algn="r">
              <a:spcAft>
                <a:spcPts val="1920"/>
              </a:spcAft>
              <a:buNone/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Степанов</a:t>
            </a:r>
          </a:p>
          <a:p>
            <a:pPr marL="0" indent="0">
              <a:spcAft>
                <a:spcPts val="1920"/>
              </a:spcAft>
              <a:buNone/>
            </a:pPr>
            <a:endParaRPr lang="ru-RU" sz="18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1920"/>
              </a:spcAft>
              <a:buNone/>
            </a:pPr>
            <a:endParaRPr lang="ru-RU" sz="18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1920"/>
              </a:spcAft>
              <a:buNone/>
            </a:pP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DAB443D-E632-40EE-358D-756BF6AD7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438" y="4365104"/>
            <a:ext cx="2485062" cy="165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215A9296-551B-F629-8D1E-8AB54C618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280" y="4365104"/>
            <a:ext cx="16573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18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3EB3CC-8F13-2A1D-0012-EF4B04C64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3A2F092-6AF0-B6B4-C6B3-CBBA607F3C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0390743"/>
              </p:ext>
            </p:extLst>
          </p:nvPr>
        </p:nvGraphicFramePr>
        <p:xfrm>
          <a:off x="179512" y="260648"/>
          <a:ext cx="878497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06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3528" y="34280"/>
            <a:ext cx="8505488" cy="666559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87624" y="6021288"/>
            <a:ext cx="6443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4"/>
              </a:rPr>
              <a:t>Президент России - гражданам школьного возраста (kremlin.ru)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89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Государственный флаг </a:t>
            </a:r>
            <a:br>
              <a:rPr lang="ru-RU" dirty="0"/>
            </a:br>
            <a:r>
              <a:rPr lang="ru-RU" dirty="0"/>
              <a:t>Российской Федерации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8439"/>
            <a:ext cx="6262836" cy="417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38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Государственный герб </a:t>
            </a:r>
            <a:br>
              <a:rPr lang="ru-RU" dirty="0"/>
            </a:br>
            <a:r>
              <a:rPr lang="ru-RU" dirty="0"/>
              <a:t>Российской Федерации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605" y="2348880"/>
            <a:ext cx="2918789" cy="350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97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3C75E1-17FE-5082-519A-DF8316CCF0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26" t="25380" r="39551" b="17015"/>
          <a:stretch/>
        </p:blipFill>
        <p:spPr bwMode="auto">
          <a:xfrm>
            <a:off x="1188730" y="1600199"/>
            <a:ext cx="6766540" cy="45259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CF3A4D7-D8BA-841F-5E0B-630B014F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Государственный герб и флаг 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330226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181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УРОК «Государственные символы Российской Федерации» для обучающихся 1-3 классов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Государственный флаг  Российской Федерации</vt:lpstr>
      <vt:lpstr>Государственный герб  Российской Федерации</vt:lpstr>
      <vt:lpstr>Государственный герб и флаг  Российской Федерации</vt:lpstr>
      <vt:lpstr>Государственный гимн  Российской Федерации (слова С.Михалкова) </vt:lpstr>
      <vt:lpstr>Игра «Правда ИЛИ ложь?»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«Государственные символы Российской Федерации» для обучающихся 1-3 классов</dc:title>
  <dc:creator>User</dc:creator>
  <cp:lastModifiedBy>Анжелика</cp:lastModifiedBy>
  <cp:revision>19</cp:revision>
  <dcterms:created xsi:type="dcterms:W3CDTF">2023-01-20T21:46:55Z</dcterms:created>
  <dcterms:modified xsi:type="dcterms:W3CDTF">2023-01-23T13:50:11Z</dcterms:modified>
</cp:coreProperties>
</file>