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3" r:id="rId2"/>
    <p:sldId id="274" r:id="rId3"/>
    <p:sldId id="275" r:id="rId4"/>
    <p:sldId id="276" r:id="rId5"/>
    <p:sldId id="278" r:id="rId6"/>
    <p:sldId id="279" r:id="rId7"/>
    <p:sldId id="281" r:id="rId8"/>
    <p:sldId id="282" r:id="rId9"/>
    <p:sldId id="283" r:id="rId10"/>
    <p:sldId id="285" r:id="rId11"/>
    <p:sldId id="286" r:id="rId12"/>
    <p:sldId id="28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23" autoAdjust="0"/>
  </p:normalViewPr>
  <p:slideViewPr>
    <p:cSldViewPr snapToGrid="0">
      <p:cViewPr varScale="1">
        <p:scale>
          <a:sx n="107" d="100"/>
          <a:sy n="107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694D4-DDA1-4EC9-B7F9-B8778A1E6D58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1C806-C655-4B04-BD86-0C649B052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60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C591D-8705-4953-9EF2-3A655C08530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677863"/>
            <a:ext cx="6121400" cy="3444875"/>
          </a:xfrm>
          <a:solidFill>
            <a:srgbClr val="FFFFFF"/>
          </a:solidFill>
          <a:ln/>
        </p:spPr>
      </p:sp>
      <p:sp>
        <p:nvSpPr>
          <p:cNvPr id="778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635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6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5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2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62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8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4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7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8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0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8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4419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7030A0">
                <a:alpha val="74000"/>
              </a:srgbClr>
            </a:gs>
            <a:gs pos="50000">
              <a:schemeClr val="accent3">
                <a:lumMod val="60000"/>
                <a:lumOff val="40000"/>
              </a:schemeClr>
            </a:gs>
            <a:gs pos="100000">
              <a:srgbClr val="FFDED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60EA6EA-3AE3-4711-97A0-2619B14E225E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12.09.2023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56732FB-DD88-4860-88A6-EA38E042C24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5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2444262" y="328507"/>
            <a:ext cx="7455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Государственное </a:t>
            </a:r>
            <a:r>
              <a:rPr lang="ru-RU" sz="14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бюджетное нетиповое образовательное учреждение</a:t>
            </a:r>
            <a:endParaRPr lang="ru-RU" sz="14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«Санкт-Петербургский городской Дворец творчества юных»</a:t>
            </a:r>
            <a:endParaRPr lang="ru-RU" sz="14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3631" y="1037492"/>
            <a:ext cx="85886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B587C">
                    <a:lumMod val="75000"/>
                  </a:srgbClr>
                </a:solidFill>
              </a:rPr>
              <a:t>Опыт организации фестивального движения школьных театров</a:t>
            </a:r>
          </a:p>
          <a:p>
            <a:pPr algn="ctr"/>
            <a:r>
              <a:rPr lang="ru-RU" sz="2800" b="1" dirty="0">
                <a:solidFill>
                  <a:srgbClr val="1B587C">
                    <a:lumMod val="75000"/>
                  </a:srgbClr>
                </a:solidFill>
              </a:rPr>
              <a:t> города </a:t>
            </a:r>
            <a:r>
              <a:rPr lang="ru-RU" sz="2800" b="1" dirty="0" smtClean="0">
                <a:solidFill>
                  <a:srgbClr val="1B587C">
                    <a:lumMod val="75000"/>
                  </a:srgbClr>
                </a:solidFill>
              </a:rPr>
              <a:t>Санкт-Петербурга</a:t>
            </a:r>
          </a:p>
          <a:p>
            <a:pPr algn="ctr"/>
            <a:endParaRPr lang="ru-RU" sz="3000" b="1" dirty="0">
              <a:solidFill>
                <a:srgbClr val="1B587C">
                  <a:lumMod val="75000"/>
                </a:srgbClr>
              </a:solidFill>
            </a:endParaRPr>
          </a:p>
          <a:p>
            <a:pPr algn="ctr"/>
            <a:r>
              <a:rPr lang="ru-RU" sz="2400" b="1" dirty="0" err="1" smtClean="0">
                <a:solidFill>
                  <a:srgbClr val="1B587C">
                    <a:lumMod val="75000"/>
                  </a:srgbClr>
                </a:solidFill>
              </a:rPr>
              <a:t>Мотошина</a:t>
            </a:r>
            <a:r>
              <a:rPr lang="ru-RU" sz="2400" b="1" dirty="0" smtClean="0">
                <a:solidFill>
                  <a:srgbClr val="1B587C">
                    <a:lumMod val="75000"/>
                  </a:srgbClr>
                </a:solidFill>
              </a:rPr>
              <a:t> </a:t>
            </a:r>
            <a:r>
              <a:rPr lang="ru-RU" sz="2400" b="1" dirty="0">
                <a:solidFill>
                  <a:srgbClr val="1B587C">
                    <a:lumMod val="75000"/>
                  </a:srgbClr>
                </a:solidFill>
              </a:rPr>
              <a:t>Галина Константиновна</a:t>
            </a:r>
          </a:p>
          <a:p>
            <a:pPr algn="ctr"/>
            <a:r>
              <a:rPr lang="ru-RU" sz="3000" b="1" dirty="0">
                <a:solidFill>
                  <a:srgbClr val="1B587C">
                    <a:lumMod val="75000"/>
                  </a:srgbClr>
                </a:solidFill>
                <a:latin typeface="Verdana"/>
              </a:rPr>
              <a:t/>
            </a:r>
            <a:br>
              <a:rPr lang="ru-RU" sz="3000" b="1" dirty="0">
                <a:solidFill>
                  <a:srgbClr val="1B587C">
                    <a:lumMod val="75000"/>
                  </a:srgbClr>
                </a:solidFill>
                <a:latin typeface="Verdana"/>
              </a:rPr>
            </a:br>
            <a:endParaRPr lang="ru-RU" sz="3000" b="1" dirty="0">
              <a:solidFill>
                <a:srgbClr val="1B587C">
                  <a:lumMod val="75000"/>
                </a:srgbClr>
              </a:solidFill>
              <a:latin typeface="Verdana"/>
            </a:endParaRPr>
          </a:p>
        </p:txBody>
      </p:sp>
      <p:pic>
        <p:nvPicPr>
          <p:cNvPr id="11" name="Picture 7" descr="C:\Documents and Settings\user.ARROW\Рабочий стол\1500x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9477" y="3455376"/>
            <a:ext cx="8574318" cy="2759859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0047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76" y="403074"/>
            <a:ext cx="4872387" cy="6105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047" y="1425389"/>
            <a:ext cx="557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Пригласительные билеты</a:t>
            </a:r>
          </a:p>
          <a:p>
            <a:pPr algn="ctr"/>
            <a:r>
              <a:rPr lang="ru-RU" sz="2800" dirty="0" smtClean="0"/>
              <a:t> для зрителей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485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24" y="707915"/>
            <a:ext cx="3915276" cy="55404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389" y="676836"/>
            <a:ext cx="3937239" cy="55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17" y="639398"/>
            <a:ext cx="4019268" cy="5666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116" y="783421"/>
            <a:ext cx="5522237" cy="55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1" y="950259"/>
            <a:ext cx="88036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533 школьных </a:t>
            </a:r>
            <a:r>
              <a:rPr lang="ru-RU" sz="2400" b="1" dirty="0" smtClean="0"/>
              <a:t>театра </a:t>
            </a:r>
            <a:r>
              <a:rPr lang="ru-RU" sz="2400" dirty="0" smtClean="0"/>
              <a:t>в общеобразовательных организациях </a:t>
            </a:r>
            <a:r>
              <a:rPr lang="ru-RU" sz="2400" dirty="0"/>
              <a:t>Санкт-Петербурга вошли во Всероссийский реестр школьных театров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Организационно-методическое сопровождение </a:t>
            </a:r>
            <a:r>
              <a:rPr lang="ru-RU" sz="2400" dirty="0" smtClean="0"/>
              <a:t>их деятельности осуществляет </a:t>
            </a:r>
            <a:r>
              <a:rPr lang="ru-RU" sz="2400" b="1" dirty="0"/>
              <a:t>городское учебно-методическое объединение руководителей школьных театров</a:t>
            </a:r>
            <a:r>
              <a:rPr lang="ru-RU" sz="2400" dirty="0"/>
              <a:t>, действующее на базе Санкт-Петербургского городского Дворца творчества </a:t>
            </a:r>
            <a:r>
              <a:rPr lang="ru-RU" sz="2400" dirty="0" smtClean="0"/>
              <a:t>юных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Актив </a:t>
            </a:r>
            <a:r>
              <a:rPr lang="ru-RU" sz="2400" b="1" dirty="0"/>
              <a:t>ГУМО </a:t>
            </a:r>
            <a:r>
              <a:rPr lang="ru-RU" sz="2400" dirty="0"/>
              <a:t>– 49 </a:t>
            </a:r>
            <a:r>
              <a:rPr lang="ru-RU" sz="2400" dirty="0" smtClean="0"/>
              <a:t>руководителей школьных </a:t>
            </a:r>
            <a:r>
              <a:rPr lang="ru-RU" sz="2400" dirty="0"/>
              <a:t>театров</a:t>
            </a:r>
          </a:p>
        </p:txBody>
      </p:sp>
    </p:spTree>
    <p:extLst>
      <p:ext uri="{BB962C8B-B14F-4D97-AF65-F5344CB8AC3E}">
        <p14:creationId xmlns:p14="http://schemas.microsoft.com/office/powerpoint/2010/main" val="15428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4210" y="639192"/>
            <a:ext cx="7199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Театральный марафон 2023 г. </a:t>
            </a:r>
            <a:br>
              <a:rPr lang="ru-RU" sz="2000" b="1" dirty="0"/>
            </a:br>
            <a:r>
              <a:rPr lang="ru-RU" sz="2000" b="1" dirty="0"/>
              <a:t>«В Счастливой долине у Красненькой речки»</a:t>
            </a:r>
            <a:br>
              <a:rPr lang="ru-RU" sz="2000" b="1" dirty="0"/>
            </a:br>
            <a:r>
              <a:rPr lang="ru-RU" sz="2000" b="1" dirty="0"/>
              <a:t>Тема марафона: «</a:t>
            </a:r>
            <a:r>
              <a:rPr lang="ru-RU" sz="2000" b="1" dirty="0" err="1"/>
              <a:t>Школа+Театр</a:t>
            </a:r>
            <a:r>
              <a:rPr lang="ru-RU" sz="2000" b="1" dirty="0"/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42874" y="2228296"/>
            <a:ext cx="87001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Сроки проведения: с 26 апреля по 7 мая 2023 г.</a:t>
            </a:r>
          </a:p>
          <a:p>
            <a:r>
              <a:rPr lang="ru-RU" sz="2400" dirty="0"/>
              <a:t>10 дней </a:t>
            </a:r>
          </a:p>
          <a:p>
            <a:r>
              <a:rPr lang="ru-RU" sz="2400" dirty="0"/>
              <a:t>89 заявок</a:t>
            </a:r>
          </a:p>
          <a:p>
            <a:r>
              <a:rPr lang="ru-RU" sz="2400" dirty="0"/>
              <a:t>56 отобранных участников (из них 36 спектаклей школьных театров, 20 спектаклей из других образовательных организаций)</a:t>
            </a:r>
          </a:p>
          <a:p>
            <a:r>
              <a:rPr lang="ru-RU" sz="2400" dirty="0"/>
              <a:t>Более 6000 зрителей</a:t>
            </a:r>
          </a:p>
        </p:txBody>
      </p:sp>
    </p:spTree>
    <p:extLst>
      <p:ext uri="{BB962C8B-B14F-4D97-AF65-F5344CB8AC3E}">
        <p14:creationId xmlns:p14="http://schemas.microsoft.com/office/powerpoint/2010/main" val="330090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467" y="528545"/>
            <a:ext cx="6198527" cy="58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68" y="448056"/>
            <a:ext cx="8639727" cy="578549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8569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926" y="429767"/>
            <a:ext cx="8386794" cy="60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98" y="349624"/>
            <a:ext cx="949822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1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224" y="557497"/>
            <a:ext cx="4007224" cy="56718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071" y="1165412"/>
            <a:ext cx="2734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Афиша театрального марафона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62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4" y="1221793"/>
            <a:ext cx="4428565" cy="46769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671" y="1222155"/>
            <a:ext cx="4867834" cy="4676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1295" y="493059"/>
            <a:ext cx="999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ГРУППА ТЕАТРАЛЬНОГО МАРАФОНА ВКОНТАКТЕ https://vk.com/club_marafon_dolina </a:t>
            </a:r>
          </a:p>
        </p:txBody>
      </p:sp>
    </p:spTree>
    <p:extLst>
      <p:ext uri="{BB962C8B-B14F-4D97-AF65-F5344CB8AC3E}">
        <p14:creationId xmlns:p14="http://schemas.microsoft.com/office/powerpoint/2010/main" val="30198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122</Words>
  <Application>Microsoft Office PowerPoint</Application>
  <PresentationFormat>Широкоэкранный</PresentationFormat>
  <Paragraphs>23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Verdana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user</dc:creator>
  <cp:lastModifiedBy>user</cp:lastModifiedBy>
  <cp:revision>16</cp:revision>
  <dcterms:created xsi:type="dcterms:W3CDTF">2023-09-11T20:26:18Z</dcterms:created>
  <dcterms:modified xsi:type="dcterms:W3CDTF">2023-09-12T13:00:13Z</dcterms:modified>
</cp:coreProperties>
</file>