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70" r:id="rId7"/>
    <p:sldId id="272" r:id="rId8"/>
    <p:sldId id="273" r:id="rId9"/>
    <p:sldId id="276" r:id="rId10"/>
    <p:sldId id="274" r:id="rId11"/>
    <p:sldId id="271" r:id="rId12"/>
    <p:sldId id="277" r:id="rId13"/>
    <p:sldId id="268" r:id="rId14"/>
    <p:sldId id="275" r:id="rId15"/>
  </p:sldIdLst>
  <p:sldSz cx="18288000" cy="10287000"/>
  <p:notesSz cx="6858000" cy="9144000"/>
  <p:embeddedFontLst>
    <p:embeddedFont>
      <p:font typeface="Cera Pro" charset="0"/>
      <p:regular r:id="rId16"/>
      <p:bold r:id="rId17"/>
      <p:italic r:id="rId18"/>
      <p:boldItalic r:id="rId19"/>
    </p:embeddedFont>
    <p:embeddedFont>
      <p:font typeface="Cera Pro Medium" charset="0"/>
      <p:regular r:id="rId20"/>
      <p:italic r:id="rId21"/>
    </p:embeddedFont>
    <p:embeddedFont>
      <p:font typeface="Cera Pro 1" charset="0"/>
      <p:regular r:id="rId22"/>
    </p:embeddedFont>
    <p:embeddedFont>
      <p:font typeface="Calibri" pitchFamily="3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74" d="100"/>
          <a:sy n="74" d="100"/>
        </p:scale>
        <p:origin x="-7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4.png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9.png"/><Relationship Id="rId4" Type="http://schemas.openxmlformats.org/officeDocument/2006/relationships/image" Target="../media/image2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jpeg"/><Relationship Id="rId7" Type="http://schemas.openxmlformats.org/officeDocument/2006/relationships/image" Target="../media/image14.svg"/><Relationship Id="rId12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9.png"/><Relationship Id="rId4" Type="http://schemas.openxmlformats.org/officeDocument/2006/relationships/image" Target="../media/image29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966700" y="-130175"/>
            <a:ext cx="5943600" cy="10547350"/>
            <a:chOff x="0" y="0"/>
            <a:chExt cx="1565393" cy="277790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65393" cy="2777903"/>
            </a:xfrm>
            <a:custGeom>
              <a:avLst/>
              <a:gdLst/>
              <a:ahLst/>
              <a:cxnLst/>
              <a:rect l="l" t="t" r="r" b="b"/>
              <a:pathLst>
                <a:path w="1565393" h="2777903">
                  <a:moveTo>
                    <a:pt x="66431" y="0"/>
                  </a:moveTo>
                  <a:lnTo>
                    <a:pt x="1498962" y="0"/>
                  </a:lnTo>
                  <a:cubicBezTo>
                    <a:pt x="1535651" y="0"/>
                    <a:pt x="1565393" y="29742"/>
                    <a:pt x="1565393" y="66431"/>
                  </a:cubicBezTo>
                  <a:lnTo>
                    <a:pt x="1565393" y="2711472"/>
                  </a:lnTo>
                  <a:cubicBezTo>
                    <a:pt x="1565393" y="2729091"/>
                    <a:pt x="1558394" y="2745988"/>
                    <a:pt x="1545935" y="2758446"/>
                  </a:cubicBezTo>
                  <a:cubicBezTo>
                    <a:pt x="1533477" y="2770904"/>
                    <a:pt x="1516580" y="2777903"/>
                    <a:pt x="1498962" y="2777903"/>
                  </a:cubicBezTo>
                  <a:lnTo>
                    <a:pt x="66431" y="2777903"/>
                  </a:lnTo>
                  <a:cubicBezTo>
                    <a:pt x="29742" y="2777903"/>
                    <a:pt x="0" y="2748161"/>
                    <a:pt x="0" y="2711472"/>
                  </a:cubicBezTo>
                  <a:lnTo>
                    <a:pt x="0" y="66431"/>
                  </a:lnTo>
                  <a:cubicBezTo>
                    <a:pt x="0" y="48812"/>
                    <a:pt x="6999" y="31915"/>
                    <a:pt x="19457" y="19457"/>
                  </a:cubicBezTo>
                  <a:cubicBezTo>
                    <a:pt x="31915" y="6999"/>
                    <a:pt x="48812" y="0"/>
                    <a:pt x="6643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D60F0F">
                    <a:alpha val="100000"/>
                  </a:srgbClr>
                </a:gs>
                <a:gs pos="100000">
                  <a:srgbClr val="390202">
                    <a:alpha val="100000"/>
                  </a:srgbClr>
                </a:gs>
              </a:gsLst>
              <a:lin ang="21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9813325" y="1102366"/>
            <a:ext cx="8113963" cy="8082268"/>
            <a:chOff x="0" y="0"/>
            <a:chExt cx="6502400" cy="6477000"/>
          </a:xfrm>
        </p:grpSpPr>
        <p:sp>
          <p:nvSpPr>
            <p:cNvPr id="7" name="Freeform 7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3"/>
              <a:stretch>
                <a:fillRect l="-2755" t="-12568" r="-65291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1028700" y="949966"/>
            <a:ext cx="10564681" cy="1225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64"/>
              </a:lnSpc>
            </a:pPr>
            <a:r>
              <a:rPr lang="en-US" sz="1700" dirty="0">
                <a:solidFill>
                  <a:srgbClr val="000000"/>
                </a:solidFill>
                <a:latin typeface="Cera Pro Medium" panose="00000600000000000000" pitchFamily="2" charset="0"/>
              </a:rPr>
              <a:t>ГБУ ДО КО «ОБЛАСТНОЙ ЦЕНТР ДОПОЛНИТЕЛЬНОГО ОБРАЗОВАНИЯ ДЕТЕЙ ИМ. Ю.А. ГАГАРИНА»</a:t>
            </a:r>
          </a:p>
          <a:p>
            <a:pPr>
              <a:lnSpc>
                <a:spcPts val="3264"/>
              </a:lnSpc>
            </a:pPr>
            <a:r>
              <a:rPr lang="en-US" sz="1700" dirty="0">
                <a:solidFill>
                  <a:srgbClr val="000000"/>
                </a:solidFill>
                <a:latin typeface="Cera Pro Medium" panose="00000600000000000000" pitchFamily="2" charset="0"/>
              </a:rPr>
              <a:t>РЕГИОНАЛЬНЫЙ МОДЕЛЬНЫЙ ЦЕНТР ДОПОЛНИТЕЛЬНОГО ОБРАЗОВАНИЯ ДЕТЕЙ</a:t>
            </a:r>
          </a:p>
          <a:p>
            <a:pPr>
              <a:lnSpc>
                <a:spcPts val="3264"/>
              </a:lnSpc>
            </a:pPr>
            <a:endParaRPr lang="en-US" sz="1700" dirty="0">
              <a:solidFill>
                <a:srgbClr val="000000"/>
              </a:solidFill>
              <a:latin typeface="Cera Pro 1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28700" y="3674243"/>
            <a:ext cx="5968491" cy="15422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067"/>
              </a:lnSpc>
              <a:spcBef>
                <a:spcPct val="0"/>
              </a:spcBef>
            </a:pPr>
            <a:r>
              <a:rPr lang="en-US" sz="7905">
                <a:solidFill>
                  <a:srgbClr val="970A0A"/>
                </a:solidFill>
                <a:latin typeface="Cera Pro 1"/>
              </a:rPr>
              <a:t>НА СЦЕНЕ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5225410"/>
            <a:ext cx="8784625" cy="1460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41"/>
              </a:lnSpc>
            </a:pPr>
            <a:r>
              <a:rPr lang="en-US" sz="2699" dirty="0">
                <a:solidFill>
                  <a:srgbClr val="000000"/>
                </a:solidFill>
                <a:latin typeface="Cera Pro Medium" panose="00000600000000000000" pitchFamily="2" charset="0"/>
              </a:rPr>
              <a:t>ПРОЕКТ СЕТЕВОГО ВЗАИМОДЕЙСТВИЯ</a:t>
            </a:r>
          </a:p>
          <a:p>
            <a:pPr>
              <a:lnSpc>
                <a:spcPts val="3941"/>
              </a:lnSpc>
            </a:pPr>
            <a:r>
              <a:rPr lang="en-US" sz="2699" dirty="0">
                <a:solidFill>
                  <a:srgbClr val="000000"/>
                </a:solidFill>
                <a:latin typeface="Cera Pro Medium" panose="00000600000000000000" pitchFamily="2" charset="0"/>
              </a:rPr>
              <a:t>ПО РАЗВИТИЮ ШКОЛЬНЫХ ТЕАТРОВ </a:t>
            </a:r>
          </a:p>
          <a:p>
            <a:pPr>
              <a:lnSpc>
                <a:spcPts val="3941"/>
              </a:lnSpc>
            </a:pPr>
            <a:r>
              <a:rPr lang="en-US" sz="2699" dirty="0">
                <a:solidFill>
                  <a:srgbClr val="000000"/>
                </a:solidFill>
                <a:latin typeface="Cera Pro Medium" panose="00000600000000000000" pitchFamily="2" charset="0"/>
              </a:rPr>
              <a:t>КАЛУЖСКОЙ ОБЛАСТИ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01" b="10399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8791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100638" y="1028700"/>
            <a:ext cx="9158662" cy="8731258"/>
          </a:xfrm>
          <a:custGeom>
            <a:avLst/>
            <a:gdLst/>
            <a:ahLst/>
            <a:cxnLst/>
            <a:rect l="l" t="t" r="r" b="b"/>
            <a:pathLst>
              <a:path w="9158662" h="8731258">
                <a:moveTo>
                  <a:pt x="0" y="0"/>
                </a:moveTo>
                <a:lnTo>
                  <a:pt x="9158662" y="0"/>
                </a:lnTo>
                <a:lnTo>
                  <a:pt x="9158662" y="8731258"/>
                </a:lnTo>
                <a:lnTo>
                  <a:pt x="0" y="87312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1403985"/>
            <a:ext cx="8894395" cy="651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59"/>
              </a:lnSpc>
              <a:spcBef>
                <a:spcPct val="0"/>
              </a:spcBef>
            </a:pPr>
            <a:r>
              <a:rPr lang="en-US" sz="3899" b="1" dirty="0">
                <a:solidFill>
                  <a:srgbClr val="970A0A"/>
                </a:solidFill>
                <a:latin typeface="Cera Pro"/>
              </a:rPr>
              <a:t>РЕЗУЛЬТАТЫ ПРОЕКТА «НА СЦЕНЕ»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2751455"/>
            <a:ext cx="5264988" cy="9377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2700" dirty="0">
                <a:solidFill>
                  <a:srgbClr val="000000"/>
                </a:solidFill>
                <a:latin typeface="Cera Pro Medium" panose="00000600000000000000" pitchFamily="2" charset="0"/>
              </a:rPr>
              <a:t>ПЕРВЫЙ СЕЗОН </a:t>
            </a:r>
          </a:p>
          <a:p>
            <a:pPr>
              <a:lnSpc>
                <a:spcPts val="3779"/>
              </a:lnSpc>
              <a:spcBef>
                <a:spcPct val="0"/>
              </a:spcBef>
            </a:pPr>
            <a:r>
              <a:rPr lang="en-US" sz="2700" dirty="0">
                <a:solidFill>
                  <a:srgbClr val="970A0A"/>
                </a:solidFill>
                <a:latin typeface="Cera Pro Medium" panose="00000600000000000000" pitchFamily="2" charset="0"/>
              </a:rPr>
              <a:t>НОЯБРЬ 2022 – АПРЕЛЬ 2023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332920" y="4206766"/>
            <a:ext cx="3142977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89"/>
              </a:lnSpc>
            </a:pPr>
            <a:r>
              <a:rPr lang="en-US" sz="2700" dirty="0" err="1">
                <a:solidFill>
                  <a:srgbClr val="000000"/>
                </a:solidFill>
                <a:latin typeface="Cera Pro Medium" panose="00000600000000000000" pitchFamily="2" charset="0"/>
              </a:rPr>
              <a:t>школьных</a:t>
            </a:r>
            <a:r>
              <a:rPr lang="en-US" sz="2700" dirty="0">
                <a:solidFill>
                  <a:srgbClr val="000000"/>
                </a:solidFill>
                <a:latin typeface="Cera Pro Medium" panose="00000600000000000000" pitchFamily="2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era Pro Medium" panose="00000600000000000000" pitchFamily="2" charset="0"/>
              </a:rPr>
              <a:t>театров</a:t>
            </a:r>
            <a:r>
              <a:rPr lang="en-US" sz="2700" dirty="0">
                <a:solidFill>
                  <a:srgbClr val="000000"/>
                </a:solidFill>
                <a:latin typeface="Cera Pro Medium" panose="00000600000000000000" pitchFamily="2" charset="0"/>
              </a:rPr>
              <a:t> КО </a:t>
            </a:r>
            <a:r>
              <a:rPr lang="en-US" sz="2700" dirty="0" err="1">
                <a:solidFill>
                  <a:srgbClr val="000000"/>
                </a:solidFill>
                <a:latin typeface="Cera Pro Medium" panose="00000600000000000000" pitchFamily="2" charset="0"/>
              </a:rPr>
              <a:t>выступили</a:t>
            </a:r>
            <a:r>
              <a:rPr lang="en-US" sz="2700" dirty="0">
                <a:solidFill>
                  <a:srgbClr val="000000"/>
                </a:solidFill>
                <a:latin typeface="Cera Pro Medium" panose="00000600000000000000" pitchFamily="2" charset="0"/>
              </a:rPr>
              <a:t>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921998" y="7454326"/>
            <a:ext cx="4414802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89"/>
              </a:lnSpc>
            </a:pPr>
            <a:r>
              <a:rPr lang="en-US" sz="2700" dirty="0" err="1">
                <a:solidFill>
                  <a:srgbClr val="000000"/>
                </a:solidFill>
                <a:latin typeface="Cera Pro Medium" panose="00000600000000000000" pitchFamily="2" charset="0"/>
              </a:rPr>
              <a:t>юных</a:t>
            </a:r>
            <a:r>
              <a:rPr lang="en-US" sz="2700" dirty="0">
                <a:solidFill>
                  <a:srgbClr val="000000"/>
                </a:solidFill>
                <a:latin typeface="Cera Pro Medium" panose="00000600000000000000" pitchFamily="2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era Pro Medium" panose="00000600000000000000" pitchFamily="2" charset="0"/>
              </a:rPr>
              <a:t>актеров</a:t>
            </a:r>
            <a:r>
              <a:rPr lang="en-US" sz="2700" dirty="0">
                <a:solidFill>
                  <a:srgbClr val="000000"/>
                </a:solidFill>
                <a:latin typeface="Cera Pro Medium" panose="00000600000000000000" pitchFamily="2" charset="0"/>
              </a:rPr>
              <a:t> </a:t>
            </a:r>
          </a:p>
          <a:p>
            <a:pPr>
              <a:lnSpc>
                <a:spcPts val="2889"/>
              </a:lnSpc>
            </a:pPr>
            <a:r>
              <a:rPr lang="en-US" sz="2700" dirty="0" err="1">
                <a:solidFill>
                  <a:srgbClr val="000000"/>
                </a:solidFill>
                <a:latin typeface="Cera Pro Medium" panose="00000600000000000000" pitchFamily="2" charset="0"/>
              </a:rPr>
              <a:t>дебютировали</a:t>
            </a:r>
            <a:r>
              <a:rPr lang="en-US" sz="2700" dirty="0">
                <a:solidFill>
                  <a:srgbClr val="000000"/>
                </a:solidFill>
                <a:latin typeface="Cera Pro Medium" panose="00000600000000000000" pitchFamily="2" charset="0"/>
              </a:rPr>
              <a:t> на </a:t>
            </a:r>
            <a:r>
              <a:rPr lang="en-US" sz="2700" dirty="0" err="1">
                <a:solidFill>
                  <a:srgbClr val="000000"/>
                </a:solidFill>
                <a:latin typeface="Cera Pro Medium" panose="00000600000000000000" pitchFamily="2" charset="0"/>
              </a:rPr>
              <a:t>сцене</a:t>
            </a:r>
            <a:endParaRPr lang="en-US" sz="2700" dirty="0">
              <a:solidFill>
                <a:srgbClr val="000000"/>
              </a:solidFill>
              <a:latin typeface="Cera Pro Medium" panose="00000600000000000000" pitchFamily="2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921998" y="5767073"/>
            <a:ext cx="4042203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89"/>
              </a:lnSpc>
            </a:pPr>
            <a:r>
              <a:rPr lang="en-US" sz="2700" dirty="0" err="1">
                <a:solidFill>
                  <a:srgbClr val="000000"/>
                </a:solidFill>
                <a:latin typeface="Cera Pro Medium" panose="00000600000000000000" pitchFamily="2" charset="0"/>
              </a:rPr>
              <a:t>человека</a:t>
            </a:r>
            <a:r>
              <a:rPr lang="en-US" sz="2700" dirty="0">
                <a:solidFill>
                  <a:srgbClr val="000000"/>
                </a:solidFill>
                <a:latin typeface="Cera Pro Medium" panose="00000600000000000000" pitchFamily="2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era Pro Medium" panose="00000600000000000000" pitchFamily="2" charset="0"/>
              </a:rPr>
              <a:t>стали</a:t>
            </a:r>
            <a:r>
              <a:rPr lang="en-US" sz="2700" dirty="0">
                <a:solidFill>
                  <a:srgbClr val="000000"/>
                </a:solidFill>
                <a:latin typeface="Cera Pro Medium" panose="00000600000000000000" pitchFamily="2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era Pro Medium" panose="00000600000000000000" pitchFamily="2" charset="0"/>
              </a:rPr>
              <a:t>зрителями</a:t>
            </a:r>
            <a:r>
              <a:rPr lang="en-US" sz="2700" dirty="0">
                <a:solidFill>
                  <a:srgbClr val="000000"/>
                </a:solidFill>
                <a:latin typeface="Cera Pro Medium" panose="00000600000000000000" pitchFamily="2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era Pro Medium" panose="00000600000000000000" pitchFamily="2" charset="0"/>
              </a:rPr>
              <a:t>спектаклей</a:t>
            </a:r>
            <a:endParaRPr lang="en-US" sz="2700" dirty="0">
              <a:solidFill>
                <a:srgbClr val="000000"/>
              </a:solidFill>
              <a:latin typeface="Cera Pro Medium" panose="00000600000000000000" pitchFamily="2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28700" y="3911439"/>
            <a:ext cx="1304220" cy="1246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8102" b="1" dirty="0">
                <a:solidFill>
                  <a:srgbClr val="970A0A"/>
                </a:solidFill>
                <a:latin typeface="Cera Pro"/>
              </a:rPr>
              <a:t>10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7119685"/>
            <a:ext cx="1770485" cy="1341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340"/>
              </a:lnSpc>
              <a:spcBef>
                <a:spcPct val="0"/>
              </a:spcBef>
            </a:pPr>
            <a:r>
              <a:rPr lang="en-US" sz="8100" b="1">
                <a:solidFill>
                  <a:srgbClr val="970A0A"/>
                </a:solidFill>
                <a:latin typeface="Cera Pro"/>
              </a:rPr>
              <a:t>&lt;70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5468113"/>
            <a:ext cx="1770485" cy="1341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343"/>
              </a:lnSpc>
              <a:spcBef>
                <a:spcPct val="0"/>
              </a:spcBef>
            </a:pPr>
            <a:r>
              <a:rPr lang="en-US" sz="8102" b="1">
                <a:solidFill>
                  <a:srgbClr val="970A0A"/>
                </a:solidFill>
                <a:latin typeface="Cera Pro"/>
              </a:rPr>
              <a:t>773</a:t>
            </a:r>
          </a:p>
        </p:txBody>
      </p:sp>
      <p:sp>
        <p:nvSpPr>
          <p:cNvPr id="12" name="Freeform 12"/>
          <p:cNvSpPr/>
          <p:nvPr/>
        </p:nvSpPr>
        <p:spPr>
          <a:xfrm>
            <a:off x="14687550" y="3469309"/>
            <a:ext cx="446364" cy="619950"/>
          </a:xfrm>
          <a:custGeom>
            <a:avLst/>
            <a:gdLst/>
            <a:ahLst/>
            <a:cxnLst/>
            <a:rect l="l" t="t" r="r" b="b"/>
            <a:pathLst>
              <a:path w="446364" h="619950">
                <a:moveTo>
                  <a:pt x="0" y="0"/>
                </a:moveTo>
                <a:lnTo>
                  <a:pt x="446364" y="0"/>
                </a:lnTo>
                <a:lnTo>
                  <a:pt x="446364" y="619950"/>
                </a:lnTo>
                <a:lnTo>
                  <a:pt x="0" y="6199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630650" y="2687765"/>
            <a:ext cx="446364" cy="619950"/>
          </a:xfrm>
          <a:custGeom>
            <a:avLst/>
            <a:gdLst/>
            <a:ahLst/>
            <a:cxnLst/>
            <a:rect l="l" t="t" r="r" b="b"/>
            <a:pathLst>
              <a:path w="446364" h="619950">
                <a:moveTo>
                  <a:pt x="0" y="0"/>
                </a:moveTo>
                <a:lnTo>
                  <a:pt x="446364" y="0"/>
                </a:lnTo>
                <a:lnTo>
                  <a:pt x="446364" y="619950"/>
                </a:lnTo>
                <a:lnTo>
                  <a:pt x="0" y="6199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259050" y="2849359"/>
            <a:ext cx="446364" cy="619950"/>
          </a:xfrm>
          <a:custGeom>
            <a:avLst/>
            <a:gdLst/>
            <a:ahLst/>
            <a:cxnLst/>
            <a:rect l="l" t="t" r="r" b="b"/>
            <a:pathLst>
              <a:path w="446364" h="619950">
                <a:moveTo>
                  <a:pt x="0" y="0"/>
                </a:moveTo>
                <a:lnTo>
                  <a:pt x="446364" y="0"/>
                </a:lnTo>
                <a:lnTo>
                  <a:pt x="446364" y="619950"/>
                </a:lnTo>
                <a:lnTo>
                  <a:pt x="0" y="6199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5482232" y="1028700"/>
            <a:ext cx="446364" cy="619950"/>
          </a:xfrm>
          <a:custGeom>
            <a:avLst/>
            <a:gdLst/>
            <a:ahLst/>
            <a:cxnLst/>
            <a:rect l="l" t="t" r="r" b="b"/>
            <a:pathLst>
              <a:path w="446364" h="619950">
                <a:moveTo>
                  <a:pt x="0" y="0"/>
                </a:moveTo>
                <a:lnTo>
                  <a:pt x="446364" y="0"/>
                </a:lnTo>
                <a:lnTo>
                  <a:pt x="446364" y="619950"/>
                </a:lnTo>
                <a:lnTo>
                  <a:pt x="0" y="6199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A4056F3-9521-4EEF-8D54-DE6EFF43B36F}"/>
              </a:ext>
            </a:extLst>
          </p:cNvPr>
          <p:cNvSpPr txBox="1"/>
          <p:nvPr/>
        </p:nvSpPr>
        <p:spPr>
          <a:xfrm>
            <a:off x="16882334" y="9639300"/>
            <a:ext cx="739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latin typeface="Cera Pro" panose="00000500000000000000" pitchFamily="2" charset="0"/>
              </a:rPr>
              <a:t>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школьный театр\Проект НА СЦЕНЕ\2022-2023\школы\ЦВР Малояросл\фото, видео\театр Овраг 3 марта\IMG_871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4" t="26095" r="5475"/>
          <a:stretch/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34710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grpSp>
        <p:nvGrpSpPr>
          <p:cNvPr id="6" name="Group 6"/>
          <p:cNvGrpSpPr/>
          <p:nvPr/>
        </p:nvGrpSpPr>
        <p:grpSpPr>
          <a:xfrm rot="-10800000">
            <a:off x="-303024" y="3567149"/>
            <a:ext cx="8512731" cy="1606110"/>
            <a:chOff x="0" y="0"/>
            <a:chExt cx="2242036" cy="42300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42036" cy="423008"/>
            </a:xfrm>
            <a:custGeom>
              <a:avLst/>
              <a:gdLst/>
              <a:ahLst/>
              <a:cxnLst/>
              <a:rect l="l" t="t" r="r" b="b"/>
              <a:pathLst>
                <a:path w="2242036" h="423008">
                  <a:moveTo>
                    <a:pt x="0" y="0"/>
                  </a:moveTo>
                  <a:lnTo>
                    <a:pt x="2242036" y="0"/>
                  </a:lnTo>
                  <a:lnTo>
                    <a:pt x="2242036" y="423008"/>
                  </a:lnTo>
                  <a:lnTo>
                    <a:pt x="0" y="423008"/>
                  </a:lnTo>
                  <a:close/>
                </a:path>
              </a:pathLst>
            </a:custGeom>
            <a:gradFill rotWithShape="1">
              <a:gsLst>
                <a:gs pos="0">
                  <a:srgbClr val="D60F0F">
                    <a:alpha val="100000"/>
                  </a:srgbClr>
                </a:gs>
                <a:gs pos="100000">
                  <a:srgbClr val="390202">
                    <a:alpha val="100000"/>
                  </a:srgbClr>
                </a:gs>
              </a:gsLst>
              <a:lin ang="210000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789055" y="3140485"/>
            <a:ext cx="2459438" cy="2459438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D60F0F">
                    <a:alpha val="100000"/>
                  </a:srgbClr>
                </a:gs>
                <a:gs pos="100000">
                  <a:srgbClr val="390202">
                    <a:alpha val="100000"/>
                  </a:srgbClr>
                </a:gs>
              </a:gsLst>
              <a:lin ang="2100000"/>
            </a:gra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028700" y="857250"/>
            <a:ext cx="5849287" cy="651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59"/>
              </a:lnSpc>
              <a:spcBef>
                <a:spcPct val="0"/>
              </a:spcBef>
            </a:pPr>
            <a:r>
              <a:rPr lang="ru-RU" sz="3900" dirty="0" smtClean="0">
                <a:solidFill>
                  <a:srgbClr val="970A0A"/>
                </a:solidFill>
                <a:latin typeface="Cera Pro 1"/>
              </a:rPr>
              <a:t>КОНТАКТЫ</a:t>
            </a:r>
            <a:endParaRPr lang="en-US" sz="3900" dirty="0">
              <a:solidFill>
                <a:srgbClr val="970A0A"/>
              </a:solidFill>
              <a:latin typeface="Cera Pro 1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685745" y="5775101"/>
            <a:ext cx="5940439" cy="463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  <a:spcBef>
                <a:spcPct val="0"/>
              </a:spcBef>
            </a:pPr>
            <a:r>
              <a:rPr lang="en-US" sz="2799" dirty="0" smtClean="0">
                <a:solidFill>
                  <a:srgbClr val="000000"/>
                </a:solidFill>
                <a:latin typeface="Cera Pro" panose="00000500000000000000" pitchFamily="2" charset="0"/>
              </a:rPr>
              <a:t>e-mail:</a:t>
            </a:r>
            <a:r>
              <a:rPr lang="ru-RU" sz="2799" dirty="0" smtClean="0">
                <a:solidFill>
                  <a:srgbClr val="000000"/>
                </a:solidFill>
                <a:latin typeface="Cera Pro" panose="00000500000000000000" pitchFamily="2" charset="0"/>
              </a:rPr>
              <a:t> </a:t>
            </a:r>
            <a:r>
              <a:rPr lang="en-US" sz="2799" dirty="0" smtClean="0">
                <a:solidFill>
                  <a:srgbClr val="000000"/>
                </a:solidFill>
                <a:latin typeface="Cera Pro" panose="00000500000000000000" pitchFamily="2" charset="0"/>
              </a:rPr>
              <a:t>ms-ocdod@yandex.ru</a:t>
            </a:r>
            <a:endParaRPr lang="en-US" sz="2799" dirty="0">
              <a:solidFill>
                <a:srgbClr val="000000"/>
              </a:solidFill>
              <a:latin typeface="Cera Pro" panose="00000500000000000000" pitchFamily="2" charset="0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685745" y="3679068"/>
            <a:ext cx="5933384" cy="838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 b="1" dirty="0" err="1">
                <a:solidFill>
                  <a:srgbClr val="FFFFFF"/>
                </a:solidFill>
                <a:latin typeface="Cera Pro" panose="00000500000000000000" pitchFamily="2" charset="0"/>
              </a:rPr>
              <a:t>Коврежникова</a:t>
            </a:r>
            <a:r>
              <a:rPr lang="en-US" sz="2400" b="1" dirty="0">
                <a:solidFill>
                  <a:srgbClr val="FFFFFF"/>
                </a:solidFill>
                <a:latin typeface="Cera Pro" panose="00000500000000000000" pitchFamily="2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era Pro" panose="00000500000000000000" pitchFamily="2" charset="0"/>
              </a:rPr>
              <a:t>Ульяна</a:t>
            </a:r>
            <a:r>
              <a:rPr lang="en-US" sz="2400" b="1" dirty="0">
                <a:solidFill>
                  <a:srgbClr val="FFFFFF"/>
                </a:solidFill>
                <a:latin typeface="Cera Pro" panose="00000500000000000000" pitchFamily="2" charset="0"/>
              </a:rPr>
              <a:t> Алексеевна</a:t>
            </a:r>
          </a:p>
          <a:p>
            <a:pPr>
              <a:lnSpc>
                <a:spcPts val="3359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FFFFFF"/>
                </a:solidFill>
                <a:latin typeface="Cera Pro" panose="00000500000000000000" pitchFamily="2" charset="0"/>
              </a:rPr>
              <a:t>8 (4842) 56-28-31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434207C9-0F0D-48AD-BD2F-26732E982EC6}"/>
              </a:ext>
            </a:extLst>
          </p:cNvPr>
          <p:cNvSpPr txBox="1"/>
          <p:nvPr/>
        </p:nvSpPr>
        <p:spPr>
          <a:xfrm>
            <a:off x="16882334" y="9639300"/>
            <a:ext cx="739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latin typeface="Cera Pro" panose="00000500000000000000" pitchFamily="2" charset="0"/>
              </a:rPr>
              <a:t>13</a:t>
            </a:r>
          </a:p>
        </p:txBody>
      </p:sp>
      <p:grpSp>
        <p:nvGrpSpPr>
          <p:cNvPr id="28" name="Group 28">
            <a:extLst>
              <a:ext uri="{FF2B5EF4-FFF2-40B4-BE49-F238E27FC236}">
                <a16:creationId xmlns:a16="http://schemas.microsoft.com/office/drawing/2014/main" xmlns="" id="{1662C383-F89D-486D-B933-1AEA46D6DA2F}"/>
              </a:ext>
            </a:extLst>
          </p:cNvPr>
          <p:cNvGrpSpPr>
            <a:grpSpLocks noChangeAspect="1"/>
          </p:cNvGrpSpPr>
          <p:nvPr/>
        </p:nvGrpSpPr>
        <p:grpSpPr>
          <a:xfrm>
            <a:off x="6904526" y="3250471"/>
            <a:ext cx="2239474" cy="2239466"/>
            <a:chOff x="0" y="0"/>
            <a:chExt cx="6350000" cy="6349975"/>
          </a:xfrm>
        </p:grpSpPr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xmlns="" id="{46F80192-35F1-4036-B08E-29FE2344F88E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29564" t="-15872" r="-44564" b="-145321"/>
              </a:stretch>
            </a:blipFill>
          </p:spPr>
        </p:sp>
      </p:grpSp>
      <p:sp>
        <p:nvSpPr>
          <p:cNvPr id="30" name="TextBox 21"/>
          <p:cNvSpPr txBox="1"/>
          <p:nvPr/>
        </p:nvSpPr>
        <p:spPr>
          <a:xfrm>
            <a:off x="11734800" y="2247900"/>
            <a:ext cx="4472979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ru-RU" sz="2799" dirty="0" smtClean="0">
                <a:solidFill>
                  <a:srgbClr val="000000"/>
                </a:solidFill>
                <a:latin typeface="Cera Pro" panose="00000500000000000000" pitchFamily="2" charset="0"/>
              </a:rPr>
              <a:t>Смотреть методические материалы:</a:t>
            </a:r>
            <a:endParaRPr lang="en-US" sz="2799" dirty="0">
              <a:solidFill>
                <a:srgbClr val="000000"/>
              </a:solidFill>
              <a:latin typeface="Cera Pro" panose="00000500000000000000" pitchFamily="2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0426" y="3314700"/>
            <a:ext cx="2561725" cy="2561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школьный театр\Проект НА СЦЕНЕ\2022-2023\школы\45 шк\фото театр Пушкин\IMG_964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9" r="10714" b="13003"/>
          <a:stretch/>
        </p:blipFill>
        <p:spPr bwMode="auto">
          <a:xfrm>
            <a:off x="-762000" y="-29513"/>
            <a:ext cx="19050000" cy="10316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4"/>
          <p:cNvSpPr txBox="1"/>
          <p:nvPr/>
        </p:nvSpPr>
        <p:spPr>
          <a:xfrm>
            <a:off x="4191000" y="1431059"/>
            <a:ext cx="9372600" cy="705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  <a:spcBef>
                <a:spcPct val="0"/>
              </a:spcBef>
            </a:pPr>
            <a:r>
              <a:rPr lang="ru-RU" sz="5400" b="1" dirty="0" smtClean="0">
                <a:solidFill>
                  <a:schemeClr val="bg1"/>
                </a:solidFill>
                <a:latin typeface="Cera Pro"/>
              </a:rPr>
              <a:t>СПАСИБО ЗА ВНИМАНИЕ!</a:t>
            </a:r>
            <a:endParaRPr lang="en-US" sz="5400" b="1" dirty="0">
              <a:solidFill>
                <a:schemeClr val="bg1"/>
              </a:solidFill>
              <a:latin typeface="Cera Pro"/>
            </a:endParaRPr>
          </a:p>
        </p:txBody>
      </p:sp>
    </p:spTree>
    <p:extLst>
      <p:ext uri="{BB962C8B-B14F-4D97-AF65-F5344CB8AC3E}">
        <p14:creationId xmlns:p14="http://schemas.microsoft.com/office/powerpoint/2010/main" val="39136709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026913" y="8743950"/>
            <a:ext cx="4053826" cy="3086100"/>
            <a:chOff x="0" y="0"/>
            <a:chExt cx="1067674" cy="812800"/>
          </a:xfrm>
        </p:grpSpPr>
        <p:sp>
          <p:nvSpPr>
            <p:cNvPr id="4" name="Freeform 4"/>
            <p:cNvSpPr/>
            <p:nvPr/>
          </p:nvSpPr>
          <p:spPr>
            <a:xfrm>
              <a:off x="129251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6" y="0"/>
                  </a:moveTo>
                  <a:cubicBezTo>
                    <a:pt x="628325" y="1001"/>
                    <a:pt x="809173" y="182659"/>
                    <a:pt x="809173" y="406400"/>
                  </a:cubicBezTo>
                  <a:cubicBezTo>
                    <a:pt x="809173" y="630141"/>
                    <a:pt x="628325" y="811799"/>
                    <a:pt x="404586" y="812800"/>
                  </a:cubicBezTo>
                  <a:cubicBezTo>
                    <a:pt x="180847" y="811799"/>
                    <a:pt x="0" y="630141"/>
                    <a:pt x="0" y="406400"/>
                  </a:cubicBezTo>
                  <a:cubicBezTo>
                    <a:pt x="0" y="182659"/>
                    <a:pt x="180847" y="1001"/>
                    <a:pt x="40458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D60F0F">
                    <a:alpha val="100000"/>
                  </a:srgbClr>
                </a:gs>
                <a:gs pos="100000">
                  <a:srgbClr val="390202">
                    <a:alpha val="100000"/>
                  </a:srgbClr>
                </a:gs>
              </a:gsLst>
              <a:lin ang="21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825081" y="-1510665"/>
            <a:ext cx="4053826" cy="3086100"/>
            <a:chOff x="0" y="0"/>
            <a:chExt cx="1067674" cy="812800"/>
          </a:xfrm>
        </p:grpSpPr>
        <p:sp>
          <p:nvSpPr>
            <p:cNvPr id="7" name="Freeform 7"/>
            <p:cNvSpPr/>
            <p:nvPr/>
          </p:nvSpPr>
          <p:spPr>
            <a:xfrm>
              <a:off x="129251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6" y="0"/>
                  </a:moveTo>
                  <a:cubicBezTo>
                    <a:pt x="628325" y="1001"/>
                    <a:pt x="809173" y="182659"/>
                    <a:pt x="809173" y="406400"/>
                  </a:cubicBezTo>
                  <a:cubicBezTo>
                    <a:pt x="809173" y="630141"/>
                    <a:pt x="628325" y="811799"/>
                    <a:pt x="404586" y="812800"/>
                  </a:cubicBezTo>
                  <a:cubicBezTo>
                    <a:pt x="180847" y="811799"/>
                    <a:pt x="0" y="630141"/>
                    <a:pt x="0" y="406400"/>
                  </a:cubicBezTo>
                  <a:cubicBezTo>
                    <a:pt x="0" y="182659"/>
                    <a:pt x="180847" y="1001"/>
                    <a:pt x="40458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D60F0F">
                    <a:alpha val="100000"/>
                  </a:srgbClr>
                </a:gs>
                <a:gs pos="100000">
                  <a:srgbClr val="390202">
                    <a:alpha val="100000"/>
                  </a:srgbClr>
                </a:gs>
              </a:gsLst>
              <a:lin ang="210000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595882" y="3579895"/>
            <a:ext cx="4766997" cy="476699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>
              <a:solidFill>
                <a:srgbClr val="970A0A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336166" y="5963394"/>
            <a:ext cx="2463816" cy="2463816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FFF"/>
            </a:solidFill>
            <a:ln w="47625">
              <a:solidFill>
                <a:srgbClr val="970A0A"/>
              </a:solidFill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0776314" y="6308590"/>
            <a:ext cx="1583519" cy="1773423"/>
          </a:xfrm>
          <a:custGeom>
            <a:avLst/>
            <a:gdLst/>
            <a:ahLst/>
            <a:cxnLst/>
            <a:rect l="l" t="t" r="r" b="b"/>
            <a:pathLst>
              <a:path w="1583519" h="1773423">
                <a:moveTo>
                  <a:pt x="0" y="0"/>
                </a:moveTo>
                <a:lnTo>
                  <a:pt x="1583519" y="0"/>
                </a:lnTo>
                <a:lnTo>
                  <a:pt x="1583519" y="1773423"/>
                </a:lnTo>
                <a:lnTo>
                  <a:pt x="0" y="17734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14875258" y="5963394"/>
            <a:ext cx="2463816" cy="2463816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FFF"/>
            </a:solidFill>
            <a:ln w="47625">
              <a:solidFill>
                <a:srgbClr val="970A0A"/>
              </a:solidFill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15331997" y="6451140"/>
            <a:ext cx="1550337" cy="1488323"/>
          </a:xfrm>
          <a:custGeom>
            <a:avLst/>
            <a:gdLst/>
            <a:ahLst/>
            <a:cxnLst/>
            <a:rect l="l" t="t" r="r" b="b"/>
            <a:pathLst>
              <a:path w="1550337" h="1488323">
                <a:moveTo>
                  <a:pt x="0" y="0"/>
                </a:moveTo>
                <a:lnTo>
                  <a:pt x="1550337" y="0"/>
                </a:lnTo>
                <a:lnTo>
                  <a:pt x="1550337" y="1488323"/>
                </a:lnTo>
                <a:lnTo>
                  <a:pt x="0" y="14883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12626764" y="2409825"/>
            <a:ext cx="2705233" cy="2705233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12799982" y="2523515"/>
            <a:ext cx="2358798" cy="2477854"/>
          </a:xfrm>
          <a:custGeom>
            <a:avLst/>
            <a:gdLst/>
            <a:ahLst/>
            <a:cxnLst/>
            <a:rect l="l" t="t" r="r" b="b"/>
            <a:pathLst>
              <a:path w="2358798" h="2477854">
                <a:moveTo>
                  <a:pt x="0" y="0"/>
                </a:moveTo>
                <a:lnTo>
                  <a:pt x="2358798" y="0"/>
                </a:lnTo>
                <a:lnTo>
                  <a:pt x="2358798" y="2477854"/>
                </a:lnTo>
                <a:lnTo>
                  <a:pt x="0" y="24778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1028700" y="1403985"/>
            <a:ext cx="7347263" cy="758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59"/>
              </a:lnSpc>
              <a:spcBef>
                <a:spcPct val="0"/>
              </a:spcBef>
            </a:pPr>
            <a:r>
              <a:rPr lang="en-US" sz="3899">
                <a:solidFill>
                  <a:srgbClr val="970A0A"/>
                </a:solidFill>
                <a:latin typeface="Cera Pro 1"/>
              </a:rPr>
              <a:t>ПРОЕКТ «НА СЦЕНЕ» – ЭТО…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28700" y="2943142"/>
            <a:ext cx="10021841" cy="2426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2700" dirty="0" err="1">
                <a:solidFill>
                  <a:srgbClr val="000000"/>
                </a:solidFill>
                <a:latin typeface="Cera Pro" panose="00000500000000000000" pitchFamily="2" charset="0"/>
              </a:rPr>
              <a:t>Взаимодействие</a:t>
            </a:r>
            <a:r>
              <a:rPr lang="en-US" sz="2700" dirty="0">
                <a:solidFill>
                  <a:srgbClr val="000000"/>
                </a:solidFill>
                <a:latin typeface="Cera Pro" panose="00000500000000000000" pitchFamily="2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era Pro" panose="00000500000000000000" pitchFamily="2" charset="0"/>
              </a:rPr>
              <a:t>образовательных</a:t>
            </a:r>
            <a:r>
              <a:rPr lang="en-US" sz="2700" dirty="0">
                <a:solidFill>
                  <a:srgbClr val="000000"/>
                </a:solidFill>
                <a:latin typeface="Cera Pro" panose="00000500000000000000" pitchFamily="2" charset="0"/>
              </a:rPr>
              <a:t> и </a:t>
            </a:r>
            <a:r>
              <a:rPr lang="en-US" sz="2700" dirty="0" err="1">
                <a:solidFill>
                  <a:srgbClr val="000000"/>
                </a:solidFill>
                <a:latin typeface="Cera Pro" panose="00000500000000000000" pitchFamily="2" charset="0"/>
              </a:rPr>
              <a:t>других</a:t>
            </a:r>
            <a:r>
              <a:rPr lang="en-US" sz="2700" dirty="0">
                <a:solidFill>
                  <a:srgbClr val="000000"/>
                </a:solidFill>
                <a:latin typeface="Cera Pro" panose="00000500000000000000" pitchFamily="2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era Pro" panose="00000500000000000000" pitchFamily="2" charset="0"/>
              </a:rPr>
              <a:t>организаций</a:t>
            </a:r>
            <a:r>
              <a:rPr lang="en-US" sz="2700" dirty="0">
                <a:solidFill>
                  <a:srgbClr val="000000"/>
                </a:solidFill>
                <a:latin typeface="Cera Pro" panose="00000500000000000000" pitchFamily="2" charset="0"/>
              </a:rPr>
              <a:t> </a:t>
            </a:r>
          </a:p>
          <a:p>
            <a:pPr>
              <a:lnSpc>
                <a:spcPts val="3779"/>
              </a:lnSpc>
              <a:spcBef>
                <a:spcPct val="0"/>
              </a:spcBef>
            </a:pPr>
            <a:r>
              <a:rPr lang="en-US" sz="2700" dirty="0">
                <a:solidFill>
                  <a:srgbClr val="000000"/>
                </a:solidFill>
                <a:latin typeface="Cera Pro" panose="00000500000000000000" pitchFamily="2" charset="0"/>
              </a:rPr>
              <a:t>с </a:t>
            </a:r>
            <a:r>
              <a:rPr lang="en-US" sz="2700" dirty="0" err="1">
                <a:solidFill>
                  <a:srgbClr val="000000"/>
                </a:solidFill>
                <a:latin typeface="Cera Pro" panose="00000500000000000000" pitchFamily="2" charset="0"/>
              </a:rPr>
              <a:t>целью</a:t>
            </a:r>
            <a:r>
              <a:rPr lang="en-US" sz="2700" dirty="0">
                <a:solidFill>
                  <a:srgbClr val="000000"/>
                </a:solidFill>
                <a:latin typeface="Cera Pro" panose="00000500000000000000" pitchFamily="2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era Pro" panose="00000500000000000000" pitchFamily="2" charset="0"/>
              </a:rPr>
              <a:t>повышения</a:t>
            </a:r>
            <a:r>
              <a:rPr lang="en-US" sz="2700" dirty="0">
                <a:solidFill>
                  <a:srgbClr val="000000"/>
                </a:solidFill>
                <a:latin typeface="Cera Pro" panose="00000500000000000000" pitchFamily="2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era Pro" panose="00000500000000000000" pitchFamily="2" charset="0"/>
              </a:rPr>
              <a:t>качества</a:t>
            </a:r>
            <a:r>
              <a:rPr lang="en-US" sz="2700" dirty="0">
                <a:solidFill>
                  <a:srgbClr val="000000"/>
                </a:solidFill>
                <a:latin typeface="Cera Pro" panose="00000500000000000000" pitchFamily="2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era Pro" panose="00000500000000000000" pitchFamily="2" charset="0"/>
              </a:rPr>
              <a:t>образования</a:t>
            </a:r>
            <a:r>
              <a:rPr lang="en-US" sz="2700" dirty="0">
                <a:solidFill>
                  <a:srgbClr val="000000"/>
                </a:solidFill>
                <a:latin typeface="Cera Pro" panose="00000500000000000000" pitchFamily="2" charset="0"/>
              </a:rPr>
              <a:t> в </a:t>
            </a:r>
            <a:r>
              <a:rPr lang="en-US" sz="2700" dirty="0" err="1">
                <a:solidFill>
                  <a:srgbClr val="000000"/>
                </a:solidFill>
                <a:latin typeface="Cera Pro" panose="00000500000000000000" pitchFamily="2" charset="0"/>
              </a:rPr>
              <a:t>области</a:t>
            </a:r>
            <a:r>
              <a:rPr lang="en-US" sz="2700" dirty="0">
                <a:solidFill>
                  <a:srgbClr val="000000"/>
                </a:solidFill>
                <a:latin typeface="Cera Pro" panose="00000500000000000000" pitchFamily="2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era Pro" panose="00000500000000000000" pitchFamily="2" charset="0"/>
              </a:rPr>
              <a:t>детского</a:t>
            </a:r>
            <a:r>
              <a:rPr lang="en-US" sz="2700" dirty="0">
                <a:solidFill>
                  <a:srgbClr val="000000"/>
                </a:solidFill>
                <a:latin typeface="Cera Pro" panose="00000500000000000000" pitchFamily="2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era Pro" panose="00000500000000000000" pitchFamily="2" charset="0"/>
              </a:rPr>
              <a:t>театрального</a:t>
            </a:r>
            <a:r>
              <a:rPr lang="en-US" sz="2700" dirty="0">
                <a:solidFill>
                  <a:srgbClr val="000000"/>
                </a:solidFill>
                <a:latin typeface="Cera Pro" panose="00000500000000000000" pitchFamily="2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era Pro" panose="00000500000000000000" pitchFamily="2" charset="0"/>
              </a:rPr>
              <a:t>творчества</a:t>
            </a:r>
            <a:r>
              <a:rPr lang="en-US" sz="2700" dirty="0">
                <a:solidFill>
                  <a:srgbClr val="000000"/>
                </a:solidFill>
                <a:latin typeface="Cera Pro" panose="00000500000000000000" pitchFamily="2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era Pro" panose="00000500000000000000" pitchFamily="2" charset="0"/>
              </a:rPr>
              <a:t>благодаря</a:t>
            </a:r>
            <a:r>
              <a:rPr lang="en-US" sz="2700" dirty="0">
                <a:solidFill>
                  <a:srgbClr val="000000"/>
                </a:solidFill>
                <a:latin typeface="Cera Pro" panose="00000500000000000000" pitchFamily="2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era Pro" panose="00000500000000000000" pitchFamily="2" charset="0"/>
              </a:rPr>
              <a:t>использованию</a:t>
            </a:r>
            <a:r>
              <a:rPr lang="en-US" sz="2700" dirty="0">
                <a:solidFill>
                  <a:srgbClr val="000000"/>
                </a:solidFill>
                <a:latin typeface="Cera Pro" panose="00000500000000000000" pitchFamily="2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era Pro" panose="00000500000000000000" pitchFamily="2" charset="0"/>
              </a:rPr>
              <a:t>материально-технических</a:t>
            </a:r>
            <a:r>
              <a:rPr lang="en-US" sz="2700" dirty="0">
                <a:solidFill>
                  <a:srgbClr val="000000"/>
                </a:solidFill>
                <a:latin typeface="Cera Pro" panose="00000500000000000000" pitchFamily="2" charset="0"/>
              </a:rPr>
              <a:t> и </a:t>
            </a:r>
            <a:r>
              <a:rPr lang="en-US" sz="2700" dirty="0" err="1">
                <a:solidFill>
                  <a:srgbClr val="000000"/>
                </a:solidFill>
                <a:latin typeface="Cera Pro" panose="00000500000000000000" pitchFamily="2" charset="0"/>
              </a:rPr>
              <a:t>кадровых</a:t>
            </a:r>
            <a:r>
              <a:rPr lang="en-US" sz="2700" dirty="0">
                <a:solidFill>
                  <a:srgbClr val="000000"/>
                </a:solidFill>
                <a:latin typeface="Cera Pro" panose="00000500000000000000" pitchFamily="2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era Pro" panose="00000500000000000000" pitchFamily="2" charset="0"/>
              </a:rPr>
              <a:t>ресурсов</a:t>
            </a:r>
            <a:r>
              <a:rPr lang="en-US" sz="2700" dirty="0">
                <a:solidFill>
                  <a:srgbClr val="000000"/>
                </a:solidFill>
                <a:latin typeface="Cera Pro" panose="00000500000000000000" pitchFamily="2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era Pro" panose="00000500000000000000" pitchFamily="2" charset="0"/>
              </a:rPr>
              <a:t>партнера</a:t>
            </a:r>
            <a:r>
              <a:rPr lang="en-US" sz="2700" dirty="0">
                <a:solidFill>
                  <a:srgbClr val="000000"/>
                </a:solidFill>
                <a:latin typeface="Cera Pro" panose="00000500000000000000" pitchFamily="2" charset="0"/>
              </a:rPr>
              <a:t>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5144163" y="8516333"/>
            <a:ext cx="1926005" cy="481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20"/>
              </a:lnSpc>
            </a:pPr>
            <a:r>
              <a:rPr lang="en-US" sz="1300">
                <a:solidFill>
                  <a:srgbClr val="000000"/>
                </a:solidFill>
                <a:latin typeface="Cera Pro 1"/>
              </a:rPr>
              <a:t>Школы </a:t>
            </a:r>
          </a:p>
          <a:p>
            <a:pPr algn="ctr">
              <a:lnSpc>
                <a:spcPts val="1820"/>
              </a:lnSpc>
              <a:spcBef>
                <a:spcPct val="0"/>
              </a:spcBef>
            </a:pPr>
            <a:r>
              <a:rPr lang="en-US" sz="1300">
                <a:solidFill>
                  <a:srgbClr val="000000"/>
                </a:solidFill>
                <a:latin typeface="Cera Pro 1"/>
              </a:rPr>
              <a:t>Калужской области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605071" y="8516333"/>
            <a:ext cx="1926005" cy="7099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20"/>
              </a:lnSpc>
              <a:spcBef>
                <a:spcPct val="0"/>
              </a:spcBef>
            </a:pPr>
            <a:r>
              <a:rPr lang="en-US" sz="1300">
                <a:solidFill>
                  <a:srgbClr val="000000"/>
                </a:solidFill>
                <a:latin typeface="Cera Pro 1"/>
              </a:rPr>
              <a:t>Эксперты театрального творчества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006B5B96-7F23-415B-A161-DDE7D3755335}"/>
              </a:ext>
            </a:extLst>
          </p:cNvPr>
          <p:cNvSpPr txBox="1"/>
          <p:nvPr/>
        </p:nvSpPr>
        <p:spPr>
          <a:xfrm>
            <a:off x="16882334" y="9639300"/>
            <a:ext cx="739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latin typeface="Cera Pro" panose="00000500000000000000" pitchFamily="2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892925" y="-1194143"/>
            <a:ext cx="14214475" cy="14214475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347700" y="-1194143"/>
            <a:ext cx="14214475" cy="14214475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D60F0F">
                    <a:alpha val="100000"/>
                  </a:srgbClr>
                </a:gs>
                <a:gs pos="100000">
                  <a:srgbClr val="390202">
                    <a:alpha val="100000"/>
                  </a:srgbClr>
                </a:gs>
              </a:gsLst>
              <a:lin ang="210000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8502500" y="664190"/>
            <a:ext cx="8993753" cy="8958621"/>
            <a:chOff x="0" y="0"/>
            <a:chExt cx="6502400" cy="6477000"/>
          </a:xfrm>
        </p:grpSpPr>
        <p:sp>
          <p:nvSpPr>
            <p:cNvPr id="10" name="Freeform 10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3"/>
              <a:stretch>
                <a:fillRect l="-24870" r="-24870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gradFill rotWithShape="1">
              <a:gsLst>
                <a:gs pos="0">
                  <a:srgbClr val="D60F0F">
                    <a:alpha val="100000"/>
                  </a:srgbClr>
                </a:gs>
                <a:gs pos="100000">
                  <a:srgbClr val="390202">
                    <a:alpha val="100000"/>
                  </a:srgbClr>
                </a:gs>
              </a:gsLst>
              <a:lin ang="2100000"/>
            </a:gradFill>
          </p:spPr>
        </p:sp>
      </p:grpSp>
      <p:sp>
        <p:nvSpPr>
          <p:cNvPr id="36" name="TextBox 36"/>
          <p:cNvSpPr txBox="1"/>
          <p:nvPr/>
        </p:nvSpPr>
        <p:spPr>
          <a:xfrm>
            <a:off x="1028700" y="839682"/>
            <a:ext cx="5367074" cy="758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59"/>
              </a:lnSpc>
              <a:spcBef>
                <a:spcPct val="0"/>
              </a:spcBef>
            </a:pPr>
            <a:r>
              <a:rPr lang="en-US" sz="3900">
                <a:solidFill>
                  <a:srgbClr val="970A0A"/>
                </a:solidFill>
                <a:latin typeface="Cera Pro 1"/>
              </a:rPr>
              <a:t>ЗАДАЧИ ПРОЕКТА</a:t>
            </a:r>
          </a:p>
        </p:txBody>
      </p:sp>
      <p:sp>
        <p:nvSpPr>
          <p:cNvPr id="45" name="TextBox 37">
            <a:extLst>
              <a:ext uri="{FF2B5EF4-FFF2-40B4-BE49-F238E27FC236}">
                <a16:creationId xmlns:a16="http://schemas.microsoft.com/office/drawing/2014/main" xmlns="" id="{090C5D1F-4DB5-4171-97BE-6579D8391727}"/>
              </a:ext>
            </a:extLst>
          </p:cNvPr>
          <p:cNvSpPr txBox="1"/>
          <p:nvPr/>
        </p:nvSpPr>
        <p:spPr>
          <a:xfrm>
            <a:off x="1042467" y="2007446"/>
            <a:ext cx="7700831" cy="75893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lnSpc>
                <a:spcPct val="130000"/>
              </a:lnSpc>
              <a:spcBef>
                <a:spcPct val="0"/>
              </a:spcBef>
              <a:spcAft>
                <a:spcPts val="300"/>
              </a:spcAft>
              <a:buClr>
                <a:srgbClr val="970A0A"/>
              </a:buClr>
              <a:buSzPct val="114000"/>
              <a:buFont typeface="Cera Pro Medium" panose="00000600000000000000" pitchFamily="2" charset="0"/>
              <a:buChar char="●"/>
            </a:pPr>
            <a:r>
              <a:rPr lang="en-US" sz="1600" dirty="0" err="1">
                <a:solidFill>
                  <a:srgbClr val="000000"/>
                </a:solidFill>
                <a:latin typeface="Cera Pro Medium" panose="00000600000000000000" pitchFamily="2" charset="0"/>
              </a:rPr>
              <a:t>Поиск</a:t>
            </a:r>
            <a:r>
              <a:rPr lang="en-US" sz="1600" dirty="0">
                <a:solidFill>
                  <a:srgbClr val="000000"/>
                </a:solidFill>
                <a:latin typeface="Cera Pro Medium" panose="00000600000000000000" pitchFamily="2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era Pro Medium" panose="00000600000000000000" pitchFamily="2" charset="0"/>
              </a:rPr>
              <a:t>партнеров</a:t>
            </a:r>
            <a:r>
              <a:rPr lang="en-US" sz="1600" dirty="0">
                <a:solidFill>
                  <a:srgbClr val="000000"/>
                </a:solidFill>
                <a:latin typeface="Cera Pro Medium" panose="00000600000000000000" pitchFamily="2" charset="0"/>
              </a:rPr>
              <a:t> для </a:t>
            </a:r>
            <a:r>
              <a:rPr lang="en-US" sz="1600" dirty="0" err="1">
                <a:solidFill>
                  <a:srgbClr val="000000"/>
                </a:solidFill>
                <a:latin typeface="Cera Pro Medium" panose="00000600000000000000" pitchFamily="2" charset="0"/>
              </a:rPr>
              <a:t>сотрудничества</a:t>
            </a:r>
            <a:r>
              <a:rPr lang="en-US" sz="1600" dirty="0">
                <a:solidFill>
                  <a:srgbClr val="000000"/>
                </a:solidFill>
                <a:latin typeface="Cera Pro Medium" panose="00000600000000000000" pitchFamily="2" charset="0"/>
              </a:rPr>
              <a:t> в </a:t>
            </a:r>
            <a:r>
              <a:rPr lang="en-US" sz="1600" dirty="0" err="1">
                <a:solidFill>
                  <a:srgbClr val="000000"/>
                </a:solidFill>
                <a:latin typeface="Cera Pro Medium" panose="00000600000000000000" pitchFamily="2" charset="0"/>
              </a:rPr>
              <a:t>обеспечении</a:t>
            </a:r>
            <a:r>
              <a:rPr lang="en-US" sz="1600" dirty="0">
                <a:solidFill>
                  <a:srgbClr val="000000"/>
                </a:solidFill>
                <a:latin typeface="Cera Pro Medium" panose="00000600000000000000" pitchFamily="2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era Pro Medium" panose="00000600000000000000" pitchFamily="2" charset="0"/>
              </a:rPr>
              <a:t>профессиональной</a:t>
            </a:r>
            <a:r>
              <a:rPr lang="en-US" sz="1600" dirty="0">
                <a:solidFill>
                  <a:srgbClr val="000000"/>
                </a:solidFill>
                <a:latin typeface="Cera Pro Medium" panose="00000600000000000000" pitchFamily="2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era Pro Medium" panose="00000600000000000000" pitchFamily="2" charset="0"/>
              </a:rPr>
              <a:t>помощи</a:t>
            </a:r>
            <a:r>
              <a:rPr lang="en-US" sz="1600" dirty="0">
                <a:solidFill>
                  <a:srgbClr val="000000"/>
                </a:solidFill>
                <a:latin typeface="Cera Pro Medium" panose="00000600000000000000" pitchFamily="2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era Pro Medium" panose="00000600000000000000" pitchFamily="2" charset="0"/>
              </a:rPr>
              <a:t>педагогам</a:t>
            </a:r>
            <a:r>
              <a:rPr lang="en-US" sz="1600" dirty="0">
                <a:solidFill>
                  <a:srgbClr val="000000"/>
                </a:solidFill>
                <a:latin typeface="Cera Pro Medium" panose="00000600000000000000" pitchFamily="2" charset="0"/>
              </a:rPr>
              <a:t> и </a:t>
            </a:r>
            <a:r>
              <a:rPr lang="en-US" sz="1600" dirty="0" err="1">
                <a:solidFill>
                  <a:srgbClr val="000000"/>
                </a:solidFill>
                <a:latin typeface="Cera Pro Medium" panose="00000600000000000000" pitchFamily="2" charset="0"/>
              </a:rPr>
              <a:t>детям</a:t>
            </a:r>
            <a:r>
              <a:rPr lang="en-US" sz="1600" dirty="0">
                <a:solidFill>
                  <a:srgbClr val="000000"/>
                </a:solidFill>
                <a:latin typeface="Cera Pro Medium" panose="00000600000000000000" pitchFamily="2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era Pro Medium" panose="00000600000000000000" pitchFamily="2" charset="0"/>
              </a:rPr>
              <a:t>занимающимся</a:t>
            </a:r>
            <a:r>
              <a:rPr lang="en-US" sz="1600" dirty="0">
                <a:solidFill>
                  <a:srgbClr val="000000"/>
                </a:solidFill>
                <a:latin typeface="Cera Pro Medium" panose="00000600000000000000" pitchFamily="2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era Pro Medium" panose="00000600000000000000" pitchFamily="2" charset="0"/>
              </a:rPr>
              <a:t>театральным</a:t>
            </a:r>
            <a:r>
              <a:rPr lang="en-US" sz="1600" dirty="0">
                <a:solidFill>
                  <a:srgbClr val="000000"/>
                </a:solidFill>
                <a:latin typeface="Cera Pro Medium" panose="00000600000000000000" pitchFamily="2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era Pro Medium" panose="00000600000000000000" pitchFamily="2" charset="0"/>
              </a:rPr>
              <a:t>творчеством</a:t>
            </a:r>
            <a:endParaRPr lang="ru-RU" sz="1600" dirty="0">
              <a:solidFill>
                <a:srgbClr val="000000"/>
              </a:solidFill>
              <a:latin typeface="Cera Pro Medium" panose="00000600000000000000" pitchFamily="2" charset="0"/>
            </a:endParaRPr>
          </a:p>
          <a:p>
            <a:pPr marL="285750" indent="-285750">
              <a:lnSpc>
                <a:spcPct val="130000"/>
              </a:lnSpc>
              <a:spcBef>
                <a:spcPct val="0"/>
              </a:spcBef>
              <a:spcAft>
                <a:spcPts val="300"/>
              </a:spcAft>
              <a:buClr>
                <a:srgbClr val="970A0A"/>
              </a:buClr>
              <a:buSzPct val="114000"/>
              <a:buFont typeface="Cera Pro Medium" panose="00000600000000000000" pitchFamily="2" charset="0"/>
              <a:buChar char="●"/>
            </a:pPr>
            <a:endParaRPr lang="ru-RU" sz="1600" dirty="0">
              <a:solidFill>
                <a:srgbClr val="000000"/>
              </a:solidFill>
              <a:latin typeface="Cera Pro Medium" panose="00000600000000000000" pitchFamily="2" charset="0"/>
            </a:endParaRPr>
          </a:p>
          <a:p>
            <a:pPr marL="285750" indent="-285750">
              <a:lnSpc>
                <a:spcPct val="130000"/>
              </a:lnSpc>
              <a:spcBef>
                <a:spcPct val="0"/>
              </a:spcBef>
              <a:spcAft>
                <a:spcPts val="300"/>
              </a:spcAft>
              <a:buClr>
                <a:srgbClr val="970A0A"/>
              </a:buClr>
              <a:buSzPct val="114000"/>
              <a:buFont typeface="Cera Pro Medium" panose="00000600000000000000" pitchFamily="2" charset="0"/>
              <a:buChar char="●"/>
            </a:pPr>
            <a:r>
              <a:rPr lang="en-US" sz="1600" dirty="0" err="1">
                <a:solidFill>
                  <a:srgbClr val="000000"/>
                </a:solidFill>
                <a:latin typeface="Cera Pro Medium" panose="00000600000000000000" pitchFamily="2" charset="0"/>
              </a:rPr>
              <a:t>Предоставление</a:t>
            </a:r>
            <a:r>
              <a:rPr lang="en-US" sz="1600" dirty="0">
                <a:solidFill>
                  <a:srgbClr val="000000"/>
                </a:solidFill>
                <a:latin typeface="Cera Pro Medium" panose="00000600000000000000" pitchFamily="2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era Pro Medium" panose="00000600000000000000" pitchFamily="2" charset="0"/>
              </a:rPr>
              <a:t>материально-технических</a:t>
            </a:r>
            <a:r>
              <a:rPr lang="en-US" sz="1600" dirty="0">
                <a:solidFill>
                  <a:srgbClr val="000000"/>
                </a:solidFill>
                <a:latin typeface="Cera Pro Medium" panose="00000600000000000000" pitchFamily="2" charset="0"/>
              </a:rPr>
              <a:t> и </a:t>
            </a:r>
            <a:r>
              <a:rPr lang="en-US" sz="1600" dirty="0" err="1">
                <a:solidFill>
                  <a:srgbClr val="000000"/>
                </a:solidFill>
                <a:latin typeface="Cera Pro Medium" panose="00000600000000000000" pitchFamily="2" charset="0"/>
              </a:rPr>
              <a:t>кадровых</a:t>
            </a:r>
            <a:r>
              <a:rPr lang="en-US" sz="1600" dirty="0">
                <a:solidFill>
                  <a:srgbClr val="000000"/>
                </a:solidFill>
                <a:latin typeface="Cera Pro Medium" panose="00000600000000000000" pitchFamily="2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era Pro Medium" panose="00000600000000000000" pitchFamily="2" charset="0"/>
              </a:rPr>
              <a:t>ресурсов</a:t>
            </a:r>
            <a:r>
              <a:rPr lang="en-US" sz="1600" dirty="0">
                <a:solidFill>
                  <a:srgbClr val="000000"/>
                </a:solidFill>
                <a:latin typeface="Cera Pro Medium" panose="00000600000000000000" pitchFamily="2" charset="0"/>
              </a:rPr>
              <a:t> </a:t>
            </a:r>
          </a:p>
          <a:p>
            <a:pPr marL="268288">
              <a:lnSpc>
                <a:spcPct val="130000"/>
              </a:lnSpc>
              <a:spcBef>
                <a:spcPct val="0"/>
              </a:spcBef>
              <a:spcAft>
                <a:spcPts val="300"/>
              </a:spcAft>
              <a:buClr>
                <a:srgbClr val="970A0A"/>
              </a:buClr>
              <a:buSzPct val="114000"/>
            </a:pPr>
            <a:r>
              <a:rPr lang="en-US" sz="1600" dirty="0">
                <a:solidFill>
                  <a:srgbClr val="000000"/>
                </a:solidFill>
                <a:latin typeface="Cera Pro Medium" panose="00000600000000000000" pitchFamily="2" charset="0"/>
              </a:rPr>
              <a:t>ГБУ ДО КО «ОЦДОД </a:t>
            </a:r>
            <a:r>
              <a:rPr lang="en-US" sz="1600" dirty="0" err="1">
                <a:solidFill>
                  <a:srgbClr val="000000"/>
                </a:solidFill>
                <a:latin typeface="Cera Pro Medium" panose="00000600000000000000" pitchFamily="2" charset="0"/>
              </a:rPr>
              <a:t>им</a:t>
            </a:r>
            <a:r>
              <a:rPr lang="en-US" sz="1600" dirty="0">
                <a:solidFill>
                  <a:srgbClr val="000000"/>
                </a:solidFill>
                <a:latin typeface="Cera Pro Medium" panose="00000600000000000000" pitchFamily="2" charset="0"/>
              </a:rPr>
              <a:t>. </a:t>
            </a:r>
            <a:r>
              <a:rPr lang="en-US" sz="1600" dirty="0" err="1">
                <a:solidFill>
                  <a:srgbClr val="000000"/>
                </a:solidFill>
                <a:latin typeface="Cera Pro Medium" panose="00000600000000000000" pitchFamily="2" charset="0"/>
              </a:rPr>
              <a:t>Ю.А.Гагарина</a:t>
            </a:r>
            <a:r>
              <a:rPr lang="en-US" sz="1600" dirty="0">
                <a:solidFill>
                  <a:srgbClr val="000000"/>
                </a:solidFill>
                <a:latin typeface="Cera Pro Medium" panose="00000600000000000000" pitchFamily="2" charset="0"/>
              </a:rPr>
              <a:t>» для </a:t>
            </a:r>
            <a:r>
              <a:rPr lang="en-US" sz="1600" dirty="0" err="1">
                <a:solidFill>
                  <a:srgbClr val="000000"/>
                </a:solidFill>
                <a:latin typeface="Cera Pro Medium" panose="00000600000000000000" pitchFamily="2" charset="0"/>
              </a:rPr>
              <a:t>постановки</a:t>
            </a:r>
            <a:r>
              <a:rPr lang="en-US" sz="1600" dirty="0">
                <a:solidFill>
                  <a:srgbClr val="000000"/>
                </a:solidFill>
                <a:latin typeface="Cera Pro Medium" panose="00000600000000000000" pitchFamily="2" charset="0"/>
              </a:rPr>
              <a:t> и </a:t>
            </a:r>
            <a:r>
              <a:rPr lang="en-US" sz="1600" dirty="0" err="1">
                <a:solidFill>
                  <a:srgbClr val="000000"/>
                </a:solidFill>
                <a:latin typeface="Cera Pro Medium" panose="00000600000000000000" pitchFamily="2" charset="0"/>
              </a:rPr>
              <a:t>показа</a:t>
            </a:r>
            <a:r>
              <a:rPr lang="en-US" sz="1600" dirty="0">
                <a:solidFill>
                  <a:srgbClr val="000000"/>
                </a:solidFill>
                <a:latin typeface="Cera Pro Medium" panose="00000600000000000000" pitchFamily="2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era Pro Medium" panose="00000600000000000000" pitchFamily="2" charset="0"/>
              </a:rPr>
              <a:t>спектаклей</a:t>
            </a:r>
            <a:r>
              <a:rPr lang="en-US" sz="1600" dirty="0">
                <a:solidFill>
                  <a:srgbClr val="000000"/>
                </a:solidFill>
                <a:latin typeface="Cera Pro Medium" panose="00000600000000000000" pitchFamily="2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era Pro Medium" panose="00000600000000000000" pitchFamily="2" charset="0"/>
              </a:rPr>
              <a:t>школьным</a:t>
            </a:r>
            <a:r>
              <a:rPr lang="en-US" sz="1600" dirty="0">
                <a:solidFill>
                  <a:srgbClr val="000000"/>
                </a:solidFill>
                <a:latin typeface="Cera Pro Medium" panose="00000600000000000000" pitchFamily="2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era Pro Medium" panose="00000600000000000000" pitchFamily="2" charset="0"/>
              </a:rPr>
              <a:t>театральным</a:t>
            </a:r>
            <a:r>
              <a:rPr lang="en-US" sz="1600" dirty="0">
                <a:solidFill>
                  <a:srgbClr val="000000"/>
                </a:solidFill>
                <a:latin typeface="Cera Pro Medium" panose="00000600000000000000" pitchFamily="2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era Pro Medium" panose="00000600000000000000" pitchFamily="2" charset="0"/>
              </a:rPr>
              <a:t>коллективам</a:t>
            </a:r>
            <a:r>
              <a:rPr lang="en-US" sz="1600" dirty="0">
                <a:solidFill>
                  <a:srgbClr val="000000"/>
                </a:solidFill>
                <a:latin typeface="Cera Pro Medium" panose="00000600000000000000" pitchFamily="2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era Pro Medium" panose="00000600000000000000" pitchFamily="2" charset="0"/>
              </a:rPr>
              <a:t>не</a:t>
            </a:r>
            <a:r>
              <a:rPr lang="en-US" sz="1600" dirty="0">
                <a:solidFill>
                  <a:srgbClr val="000000"/>
                </a:solidFill>
                <a:latin typeface="Cera Pro Medium" panose="00000600000000000000" pitchFamily="2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era Pro Medium" panose="00000600000000000000" pitchFamily="2" charset="0"/>
              </a:rPr>
              <a:t>имеющи</a:t>
            </a:r>
            <a:r>
              <a:rPr lang="ru-RU" sz="1600" dirty="0" smtClean="0">
                <a:solidFill>
                  <a:srgbClr val="000000"/>
                </a:solidFill>
                <a:latin typeface="Cera Pro Medium" panose="00000600000000000000" pitchFamily="2" charset="0"/>
              </a:rPr>
              <a:t>м</a:t>
            </a:r>
            <a:r>
              <a:rPr lang="en-US" sz="1600" dirty="0" smtClean="0">
                <a:solidFill>
                  <a:srgbClr val="000000"/>
                </a:solidFill>
                <a:latin typeface="Cera Pro Medium" panose="00000600000000000000" pitchFamily="2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era Pro Medium" panose="00000600000000000000" pitchFamily="2" charset="0"/>
              </a:rPr>
              <a:t>необходимого</a:t>
            </a:r>
            <a:r>
              <a:rPr lang="en-US" sz="1600" dirty="0">
                <a:solidFill>
                  <a:srgbClr val="000000"/>
                </a:solidFill>
                <a:latin typeface="Cera Pro Medium" panose="00000600000000000000" pitchFamily="2" charset="0"/>
              </a:rPr>
              <a:t> для </a:t>
            </a:r>
            <a:r>
              <a:rPr lang="en-US" sz="1600" dirty="0" err="1">
                <a:solidFill>
                  <a:srgbClr val="000000"/>
                </a:solidFill>
                <a:latin typeface="Cera Pro Medium" panose="00000600000000000000" pitchFamily="2" charset="0"/>
              </a:rPr>
              <a:t>этого</a:t>
            </a:r>
            <a:r>
              <a:rPr lang="en-US" sz="1600" dirty="0">
                <a:solidFill>
                  <a:srgbClr val="000000"/>
                </a:solidFill>
                <a:latin typeface="Cera Pro Medium" panose="00000600000000000000" pitchFamily="2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era Pro Medium" panose="00000600000000000000" pitchFamily="2" charset="0"/>
              </a:rPr>
              <a:t>оборудования</a:t>
            </a:r>
            <a:r>
              <a:rPr lang="en-US" sz="1600" dirty="0">
                <a:solidFill>
                  <a:srgbClr val="000000"/>
                </a:solidFill>
                <a:latin typeface="Cera Pro Medium" panose="00000600000000000000" pitchFamily="2" charset="0"/>
              </a:rPr>
              <a:t> и </a:t>
            </a:r>
            <a:r>
              <a:rPr lang="en-US" sz="1600" dirty="0" err="1">
                <a:solidFill>
                  <a:srgbClr val="000000"/>
                </a:solidFill>
                <a:latin typeface="Cera Pro Medium" panose="00000600000000000000" pitchFamily="2" charset="0"/>
              </a:rPr>
              <a:t>инфраструктуры</a:t>
            </a:r>
            <a:endParaRPr lang="ru-RU" sz="1600" dirty="0">
              <a:solidFill>
                <a:srgbClr val="000000"/>
              </a:solidFill>
              <a:latin typeface="Cera Pro Medium" panose="00000600000000000000" pitchFamily="2" charset="0"/>
            </a:endParaRPr>
          </a:p>
          <a:p>
            <a:pPr marL="268288">
              <a:lnSpc>
                <a:spcPct val="130000"/>
              </a:lnSpc>
              <a:spcBef>
                <a:spcPct val="0"/>
              </a:spcBef>
              <a:spcAft>
                <a:spcPts val="300"/>
              </a:spcAft>
              <a:buClr>
                <a:srgbClr val="970A0A"/>
              </a:buClr>
              <a:buSzPct val="114000"/>
            </a:pPr>
            <a:endParaRPr lang="ru-RU" sz="1600" dirty="0">
              <a:solidFill>
                <a:srgbClr val="000000"/>
              </a:solidFill>
              <a:latin typeface="Cera Pro Medium" panose="00000600000000000000" pitchFamily="2" charset="0"/>
            </a:endParaRPr>
          </a:p>
          <a:p>
            <a:pPr marL="285750" indent="-285750">
              <a:lnSpc>
                <a:spcPct val="130000"/>
              </a:lnSpc>
              <a:spcBef>
                <a:spcPct val="0"/>
              </a:spcBef>
              <a:spcAft>
                <a:spcPts val="300"/>
              </a:spcAft>
              <a:buClr>
                <a:srgbClr val="970A0A"/>
              </a:buClr>
              <a:buSzPct val="114000"/>
              <a:buFont typeface="Cera Pro Medium" panose="00000600000000000000" pitchFamily="2" charset="0"/>
              <a:buChar char="●"/>
            </a:pPr>
            <a:r>
              <a:rPr lang="en-US" sz="1600" dirty="0" err="1">
                <a:solidFill>
                  <a:srgbClr val="000000"/>
                </a:solidFill>
                <a:latin typeface="Cera Pro Medium" panose="00000600000000000000" pitchFamily="2" charset="0"/>
              </a:rPr>
              <a:t>Развитие</a:t>
            </a:r>
            <a:r>
              <a:rPr lang="en-US" sz="1600" dirty="0">
                <a:solidFill>
                  <a:srgbClr val="000000"/>
                </a:solidFill>
                <a:latin typeface="Cera Pro Medium" panose="00000600000000000000" pitchFamily="2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era Pro Medium" panose="00000600000000000000" pitchFamily="2" charset="0"/>
              </a:rPr>
              <a:t>профессиональных</a:t>
            </a:r>
            <a:r>
              <a:rPr lang="en-US" sz="1600" dirty="0">
                <a:solidFill>
                  <a:srgbClr val="000000"/>
                </a:solidFill>
                <a:latin typeface="Cera Pro Medium" panose="00000600000000000000" pitchFamily="2" charset="0"/>
              </a:rPr>
              <a:t> и </a:t>
            </a:r>
            <a:r>
              <a:rPr lang="en-US" sz="1600" dirty="0" err="1">
                <a:solidFill>
                  <a:srgbClr val="000000"/>
                </a:solidFill>
                <a:latin typeface="Cera Pro Medium" panose="00000600000000000000" pitchFamily="2" charset="0"/>
              </a:rPr>
              <a:t>личностных</a:t>
            </a:r>
            <a:r>
              <a:rPr lang="en-US" sz="1600" dirty="0">
                <a:solidFill>
                  <a:srgbClr val="000000"/>
                </a:solidFill>
                <a:latin typeface="Cera Pro Medium" panose="00000600000000000000" pitchFamily="2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era Pro Medium" panose="00000600000000000000" pitchFamily="2" charset="0"/>
              </a:rPr>
              <a:t>компетенций</a:t>
            </a:r>
            <a:r>
              <a:rPr lang="en-US" sz="1600" dirty="0">
                <a:solidFill>
                  <a:srgbClr val="000000"/>
                </a:solidFill>
                <a:latin typeface="Cera Pro Medium" panose="00000600000000000000" pitchFamily="2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era Pro Medium" panose="00000600000000000000" pitchFamily="2" charset="0"/>
              </a:rPr>
              <a:t>педагогов</a:t>
            </a:r>
            <a:endParaRPr lang="ru-RU" sz="1600" dirty="0">
              <a:solidFill>
                <a:srgbClr val="000000"/>
              </a:solidFill>
              <a:latin typeface="Cera Pro Medium" panose="00000600000000000000" pitchFamily="2" charset="0"/>
            </a:endParaRPr>
          </a:p>
          <a:p>
            <a:pPr marL="285750" indent="-285750">
              <a:lnSpc>
                <a:spcPct val="130000"/>
              </a:lnSpc>
              <a:spcBef>
                <a:spcPct val="0"/>
              </a:spcBef>
              <a:spcAft>
                <a:spcPts val="300"/>
              </a:spcAft>
              <a:buClr>
                <a:srgbClr val="970A0A"/>
              </a:buClr>
              <a:buSzPct val="114000"/>
              <a:buFont typeface="Cera Pro Medium" panose="00000600000000000000" pitchFamily="2" charset="0"/>
              <a:buChar char="●"/>
            </a:pPr>
            <a:endParaRPr lang="ru-RU" sz="1600" dirty="0">
              <a:solidFill>
                <a:srgbClr val="000000"/>
              </a:solidFill>
              <a:latin typeface="Cera Pro Medium" panose="00000600000000000000" pitchFamily="2" charset="0"/>
            </a:endParaRPr>
          </a:p>
          <a:p>
            <a:pPr marL="285750" indent="-285750">
              <a:lnSpc>
                <a:spcPct val="130000"/>
              </a:lnSpc>
              <a:spcBef>
                <a:spcPct val="0"/>
              </a:spcBef>
              <a:spcAft>
                <a:spcPts val="300"/>
              </a:spcAft>
              <a:buClr>
                <a:srgbClr val="970A0A"/>
              </a:buClr>
              <a:buSzPct val="114000"/>
              <a:buFont typeface="Cera Pro Medium" panose="00000600000000000000" pitchFamily="2" charset="0"/>
              <a:buChar char="●"/>
            </a:pPr>
            <a:r>
              <a:rPr lang="en-US" sz="1600" dirty="0" err="1">
                <a:solidFill>
                  <a:srgbClr val="000000"/>
                </a:solidFill>
                <a:latin typeface="Cera Pro Medium" panose="00000600000000000000" pitchFamily="2" charset="0"/>
              </a:rPr>
              <a:t>Включение</a:t>
            </a:r>
            <a:r>
              <a:rPr lang="en-US" sz="1600" dirty="0">
                <a:solidFill>
                  <a:srgbClr val="000000"/>
                </a:solidFill>
                <a:latin typeface="Cera Pro Medium" panose="00000600000000000000" pitchFamily="2" charset="0"/>
              </a:rPr>
              <a:t> в </a:t>
            </a:r>
            <a:r>
              <a:rPr lang="en-US" sz="1600" dirty="0" err="1">
                <a:solidFill>
                  <a:srgbClr val="000000"/>
                </a:solidFill>
                <a:latin typeface="Cera Pro Medium" panose="00000600000000000000" pitchFamily="2" charset="0"/>
              </a:rPr>
              <a:t>организацию</a:t>
            </a:r>
            <a:r>
              <a:rPr lang="en-US" sz="1600" dirty="0">
                <a:solidFill>
                  <a:srgbClr val="000000"/>
                </a:solidFill>
                <a:latin typeface="Cera Pro Medium" panose="00000600000000000000" pitchFamily="2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era Pro Medium" panose="00000600000000000000" pitchFamily="2" charset="0"/>
              </a:rPr>
              <a:t>образовательной</a:t>
            </a:r>
            <a:r>
              <a:rPr lang="en-US" sz="1600" dirty="0">
                <a:solidFill>
                  <a:srgbClr val="000000"/>
                </a:solidFill>
                <a:latin typeface="Cera Pro Medium" panose="00000600000000000000" pitchFamily="2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era Pro Medium" panose="00000600000000000000" pitchFamily="2" charset="0"/>
              </a:rPr>
              <a:t>деятельности</a:t>
            </a:r>
            <a:r>
              <a:rPr lang="en-US" sz="1600" dirty="0">
                <a:solidFill>
                  <a:srgbClr val="000000"/>
                </a:solidFill>
                <a:latin typeface="Cera Pro Medium" panose="00000600000000000000" pitchFamily="2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era Pro Medium" panose="00000600000000000000" pitchFamily="2" charset="0"/>
              </a:rPr>
              <a:t>родителей</a:t>
            </a:r>
            <a:r>
              <a:rPr lang="en-US" sz="1600" dirty="0">
                <a:solidFill>
                  <a:srgbClr val="000000"/>
                </a:solidFill>
                <a:latin typeface="Cera Pro Medium" panose="00000600000000000000" pitchFamily="2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Cera Pro Medium" panose="00000600000000000000" pitchFamily="2" charset="0"/>
              </a:rPr>
              <a:t/>
            </a:r>
            <a:br>
              <a:rPr lang="ru-RU" sz="1600" dirty="0">
                <a:solidFill>
                  <a:srgbClr val="000000"/>
                </a:solidFill>
                <a:latin typeface="Cera Pro Medium" panose="00000600000000000000" pitchFamily="2" charset="0"/>
              </a:rPr>
            </a:br>
            <a:r>
              <a:rPr lang="en-US" sz="1600" dirty="0">
                <a:solidFill>
                  <a:srgbClr val="000000"/>
                </a:solidFill>
                <a:latin typeface="Cera Pro Medium" panose="00000600000000000000" pitchFamily="2" charset="0"/>
              </a:rPr>
              <a:t>и </a:t>
            </a:r>
            <a:r>
              <a:rPr lang="en-US" sz="1600" dirty="0" err="1">
                <a:solidFill>
                  <a:srgbClr val="000000"/>
                </a:solidFill>
                <a:latin typeface="Cera Pro Medium" panose="00000600000000000000" pitchFamily="2" charset="0"/>
              </a:rPr>
              <a:t>учащихся</a:t>
            </a:r>
            <a:endParaRPr lang="ru-RU" sz="1600" dirty="0">
              <a:solidFill>
                <a:srgbClr val="000000"/>
              </a:solidFill>
              <a:latin typeface="Cera Pro Medium" panose="00000600000000000000" pitchFamily="2" charset="0"/>
            </a:endParaRPr>
          </a:p>
          <a:p>
            <a:pPr marL="285750" indent="-285750">
              <a:lnSpc>
                <a:spcPct val="130000"/>
              </a:lnSpc>
              <a:spcBef>
                <a:spcPct val="0"/>
              </a:spcBef>
              <a:spcAft>
                <a:spcPts val="300"/>
              </a:spcAft>
              <a:buClr>
                <a:srgbClr val="970A0A"/>
              </a:buClr>
              <a:buSzPct val="114000"/>
              <a:buFont typeface="Cera Pro Medium" panose="00000600000000000000" pitchFamily="2" charset="0"/>
              <a:buChar char="●"/>
            </a:pPr>
            <a:endParaRPr lang="ru-RU" sz="1600" dirty="0">
              <a:solidFill>
                <a:srgbClr val="000000"/>
              </a:solidFill>
              <a:latin typeface="Cera Pro Medium" panose="00000600000000000000" pitchFamily="2" charset="0"/>
            </a:endParaRPr>
          </a:p>
          <a:p>
            <a:pPr marL="285750" indent="-285750">
              <a:lnSpc>
                <a:spcPct val="130000"/>
              </a:lnSpc>
              <a:spcBef>
                <a:spcPct val="0"/>
              </a:spcBef>
              <a:spcAft>
                <a:spcPts val="300"/>
              </a:spcAft>
              <a:buClr>
                <a:srgbClr val="970A0A"/>
              </a:buClr>
              <a:buSzPct val="114000"/>
              <a:buFont typeface="Cera Pro Medium" panose="00000600000000000000" pitchFamily="2" charset="0"/>
              <a:buChar char="●"/>
            </a:pPr>
            <a:r>
              <a:rPr lang="en-US" sz="1600" dirty="0" err="1">
                <a:solidFill>
                  <a:srgbClr val="000000"/>
                </a:solidFill>
                <a:latin typeface="Cera Pro Medium" panose="00000600000000000000" pitchFamily="2" charset="0"/>
              </a:rPr>
              <a:t>Выявление</a:t>
            </a:r>
            <a:r>
              <a:rPr lang="en-US" sz="1600" dirty="0">
                <a:solidFill>
                  <a:srgbClr val="000000"/>
                </a:solidFill>
                <a:latin typeface="Cera Pro Medium" panose="00000600000000000000" pitchFamily="2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era Pro Medium" panose="00000600000000000000" pitchFamily="2" charset="0"/>
              </a:rPr>
              <a:t>творческого</a:t>
            </a:r>
            <a:r>
              <a:rPr lang="en-US" sz="1600" dirty="0">
                <a:solidFill>
                  <a:srgbClr val="000000"/>
                </a:solidFill>
                <a:latin typeface="Cera Pro Medium" panose="00000600000000000000" pitchFamily="2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era Pro Medium" panose="00000600000000000000" pitchFamily="2" charset="0"/>
              </a:rPr>
              <a:t>потенциала</a:t>
            </a:r>
            <a:r>
              <a:rPr lang="en-US" sz="1600" dirty="0">
                <a:solidFill>
                  <a:srgbClr val="000000"/>
                </a:solidFill>
                <a:latin typeface="Cera Pro Medium" panose="00000600000000000000" pitchFamily="2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era Pro Medium" panose="00000600000000000000" pitchFamily="2" charset="0"/>
              </a:rPr>
              <a:t>обучающихся</a:t>
            </a:r>
            <a:r>
              <a:rPr lang="en-US" sz="1600" dirty="0">
                <a:solidFill>
                  <a:srgbClr val="000000"/>
                </a:solidFill>
                <a:latin typeface="Cera Pro Medium" panose="00000600000000000000" pitchFamily="2" charset="0"/>
              </a:rPr>
              <a:t> и </a:t>
            </a:r>
            <a:r>
              <a:rPr lang="en-US" sz="1600" dirty="0" err="1">
                <a:solidFill>
                  <a:srgbClr val="000000"/>
                </a:solidFill>
                <a:latin typeface="Cera Pro Medium" panose="00000600000000000000" pitchFamily="2" charset="0"/>
              </a:rPr>
              <a:t>педагогов</a:t>
            </a:r>
            <a:endParaRPr lang="ru-RU" sz="1600" dirty="0">
              <a:solidFill>
                <a:srgbClr val="000000"/>
              </a:solidFill>
              <a:latin typeface="Cera Pro Medium" panose="00000600000000000000" pitchFamily="2" charset="0"/>
            </a:endParaRPr>
          </a:p>
          <a:p>
            <a:pPr marL="285750" indent="-285750">
              <a:lnSpc>
                <a:spcPct val="130000"/>
              </a:lnSpc>
              <a:spcBef>
                <a:spcPct val="0"/>
              </a:spcBef>
              <a:spcAft>
                <a:spcPts val="300"/>
              </a:spcAft>
              <a:buClr>
                <a:srgbClr val="970A0A"/>
              </a:buClr>
              <a:buSzPct val="114000"/>
              <a:buFont typeface="Cera Pro Medium" panose="00000600000000000000" pitchFamily="2" charset="0"/>
              <a:buChar char="●"/>
            </a:pPr>
            <a:endParaRPr lang="en-US" sz="1600" dirty="0">
              <a:solidFill>
                <a:srgbClr val="000000"/>
              </a:solidFill>
              <a:latin typeface="Cera Pro Medium" panose="00000600000000000000" pitchFamily="2" charset="0"/>
            </a:endParaRPr>
          </a:p>
          <a:p>
            <a:pPr marL="285750" indent="-285750">
              <a:lnSpc>
                <a:spcPct val="130000"/>
              </a:lnSpc>
              <a:spcBef>
                <a:spcPct val="0"/>
              </a:spcBef>
              <a:spcAft>
                <a:spcPts val="300"/>
              </a:spcAft>
              <a:buClr>
                <a:srgbClr val="970A0A"/>
              </a:buClr>
              <a:buSzPct val="114000"/>
              <a:buFont typeface="Cera Pro Medium" panose="00000600000000000000" pitchFamily="2" charset="0"/>
              <a:buChar char="●"/>
            </a:pPr>
            <a:r>
              <a:rPr lang="en-US" sz="1600" dirty="0" err="1">
                <a:solidFill>
                  <a:srgbClr val="000000"/>
                </a:solidFill>
                <a:latin typeface="Cera Pro Medium" panose="00000600000000000000" pitchFamily="2" charset="0"/>
              </a:rPr>
              <a:t>Помощь</a:t>
            </a:r>
            <a:r>
              <a:rPr lang="en-US" sz="1600" dirty="0">
                <a:solidFill>
                  <a:srgbClr val="000000"/>
                </a:solidFill>
                <a:latin typeface="Cera Pro Medium" panose="00000600000000000000" pitchFamily="2" charset="0"/>
              </a:rPr>
              <a:t> по </a:t>
            </a:r>
            <a:r>
              <a:rPr lang="en-US" sz="1600" dirty="0" err="1">
                <a:solidFill>
                  <a:srgbClr val="000000"/>
                </a:solidFill>
                <a:latin typeface="Cera Pro Medium" panose="00000600000000000000" pitchFamily="2" charset="0"/>
              </a:rPr>
              <a:t>созданию</a:t>
            </a:r>
            <a:r>
              <a:rPr lang="en-US" sz="1600" dirty="0">
                <a:solidFill>
                  <a:srgbClr val="000000"/>
                </a:solidFill>
                <a:latin typeface="Cera Pro Medium" panose="00000600000000000000" pitchFamily="2" charset="0"/>
              </a:rPr>
              <a:t> у </a:t>
            </a:r>
            <a:r>
              <a:rPr lang="en-US" sz="1600" dirty="0" err="1">
                <a:solidFill>
                  <a:srgbClr val="000000"/>
                </a:solidFill>
                <a:latin typeface="Cera Pro Medium" panose="00000600000000000000" pitchFamily="2" charset="0"/>
              </a:rPr>
              <a:t>детей</a:t>
            </a:r>
            <a:r>
              <a:rPr lang="en-US" sz="1600" dirty="0">
                <a:solidFill>
                  <a:srgbClr val="000000"/>
                </a:solidFill>
                <a:latin typeface="Cera Pro Medium" panose="00000600000000000000" pitchFamily="2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era Pro Medium" panose="00000600000000000000" pitchFamily="2" charset="0"/>
              </a:rPr>
              <a:t>положительного</a:t>
            </a:r>
            <a:r>
              <a:rPr lang="en-US" sz="1600" dirty="0">
                <a:solidFill>
                  <a:srgbClr val="000000"/>
                </a:solidFill>
                <a:latin typeface="Cera Pro Medium" panose="00000600000000000000" pitchFamily="2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era Pro Medium" panose="00000600000000000000" pitchFamily="2" charset="0"/>
              </a:rPr>
              <a:t>опыта</a:t>
            </a:r>
            <a:r>
              <a:rPr lang="en-US" sz="1600" dirty="0">
                <a:solidFill>
                  <a:srgbClr val="000000"/>
                </a:solidFill>
                <a:latin typeface="Cera Pro Medium" panose="00000600000000000000" pitchFamily="2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era Pro Medium" panose="00000600000000000000" pitchFamily="2" charset="0"/>
              </a:rPr>
              <a:t>выхода</a:t>
            </a:r>
            <a:r>
              <a:rPr lang="en-US" sz="1600" dirty="0">
                <a:solidFill>
                  <a:srgbClr val="000000"/>
                </a:solidFill>
                <a:latin typeface="Cera Pro Medium" panose="00000600000000000000" pitchFamily="2" charset="0"/>
              </a:rPr>
              <a:t> на </a:t>
            </a:r>
            <a:r>
              <a:rPr lang="en-US" sz="1600" dirty="0" err="1">
                <a:solidFill>
                  <a:srgbClr val="000000"/>
                </a:solidFill>
                <a:latin typeface="Cera Pro Medium" panose="00000600000000000000" pitchFamily="2" charset="0"/>
              </a:rPr>
              <a:t>сцену</a:t>
            </a:r>
            <a:r>
              <a:rPr lang="en-US" sz="1600" dirty="0">
                <a:solidFill>
                  <a:srgbClr val="000000"/>
                </a:solidFill>
                <a:latin typeface="Cera Pro Medium" panose="00000600000000000000" pitchFamily="2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Cera Pro Medium" panose="00000600000000000000" pitchFamily="2" charset="0"/>
              </a:rPr>
              <a:t/>
            </a:r>
            <a:br>
              <a:rPr lang="ru-RU" sz="1600" dirty="0">
                <a:solidFill>
                  <a:srgbClr val="000000"/>
                </a:solidFill>
                <a:latin typeface="Cera Pro Medium" panose="00000600000000000000" pitchFamily="2" charset="0"/>
              </a:rPr>
            </a:br>
            <a:r>
              <a:rPr lang="en-US" sz="1600" dirty="0">
                <a:solidFill>
                  <a:srgbClr val="000000"/>
                </a:solidFill>
                <a:latin typeface="Cera Pro Medium" panose="00000600000000000000" pitchFamily="2" charset="0"/>
              </a:rPr>
              <a:t>для </a:t>
            </a:r>
            <a:r>
              <a:rPr lang="en-US" sz="1600" dirty="0" err="1">
                <a:solidFill>
                  <a:srgbClr val="000000"/>
                </a:solidFill>
                <a:latin typeface="Cera Pro Medium" panose="00000600000000000000" pitchFamily="2" charset="0"/>
              </a:rPr>
              <a:t>дальнейшего</a:t>
            </a:r>
            <a:r>
              <a:rPr lang="en-US" sz="1600" dirty="0">
                <a:solidFill>
                  <a:srgbClr val="000000"/>
                </a:solidFill>
                <a:latin typeface="Cera Pro Medium" panose="00000600000000000000" pitchFamily="2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era Pro Medium" panose="00000600000000000000" pitchFamily="2" charset="0"/>
              </a:rPr>
              <a:t>развития</a:t>
            </a:r>
            <a:r>
              <a:rPr lang="en-US" sz="1600" dirty="0">
                <a:solidFill>
                  <a:srgbClr val="000000"/>
                </a:solidFill>
                <a:latin typeface="Cera Pro Medium" panose="00000600000000000000" pitchFamily="2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era Pro Medium" panose="00000600000000000000" pitchFamily="2" charset="0"/>
              </a:rPr>
              <a:t>мастерства</a:t>
            </a:r>
            <a:endParaRPr lang="ru-RU" sz="1600" dirty="0">
              <a:solidFill>
                <a:srgbClr val="000000"/>
              </a:solidFill>
              <a:latin typeface="Cera Pro Medium" panose="00000600000000000000" pitchFamily="2" charset="0"/>
            </a:endParaRPr>
          </a:p>
          <a:p>
            <a:pPr marL="285750" indent="-285750">
              <a:lnSpc>
                <a:spcPct val="130000"/>
              </a:lnSpc>
              <a:spcBef>
                <a:spcPct val="0"/>
              </a:spcBef>
              <a:spcAft>
                <a:spcPts val="300"/>
              </a:spcAft>
              <a:buClr>
                <a:srgbClr val="970A0A"/>
              </a:buClr>
              <a:buSzPct val="114000"/>
              <a:buFont typeface="Cera Pro Medium" panose="00000600000000000000" pitchFamily="2" charset="0"/>
              <a:buChar char="●"/>
            </a:pPr>
            <a:endParaRPr lang="en-US" sz="1600" dirty="0">
              <a:solidFill>
                <a:srgbClr val="000000"/>
              </a:solidFill>
              <a:latin typeface="Cera Pro Medium" panose="00000600000000000000" pitchFamily="2" charset="0"/>
            </a:endParaRPr>
          </a:p>
          <a:p>
            <a:pPr marL="285750" indent="-285750">
              <a:lnSpc>
                <a:spcPct val="130000"/>
              </a:lnSpc>
              <a:spcBef>
                <a:spcPct val="0"/>
              </a:spcBef>
              <a:spcAft>
                <a:spcPts val="300"/>
              </a:spcAft>
              <a:buClr>
                <a:srgbClr val="970A0A"/>
              </a:buClr>
              <a:buSzPct val="114000"/>
              <a:buFont typeface="Cera Pro Medium" panose="00000600000000000000" pitchFamily="2" charset="0"/>
              <a:buChar char="●"/>
            </a:pPr>
            <a:r>
              <a:rPr lang="en-US" sz="1600" dirty="0" err="1">
                <a:solidFill>
                  <a:srgbClr val="000000"/>
                </a:solidFill>
                <a:latin typeface="Cera Pro Medium" panose="00000600000000000000" pitchFamily="2" charset="0"/>
              </a:rPr>
              <a:t>Приобщение</a:t>
            </a:r>
            <a:r>
              <a:rPr lang="en-US" sz="1600" dirty="0">
                <a:solidFill>
                  <a:srgbClr val="000000"/>
                </a:solidFill>
                <a:latin typeface="Cera Pro Medium" panose="00000600000000000000" pitchFamily="2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era Pro Medium" panose="00000600000000000000" pitchFamily="2" charset="0"/>
              </a:rPr>
              <a:t>обучающихся</a:t>
            </a:r>
            <a:r>
              <a:rPr lang="en-US" sz="1600" dirty="0">
                <a:solidFill>
                  <a:srgbClr val="000000"/>
                </a:solidFill>
                <a:latin typeface="Cera Pro Medium" panose="00000600000000000000" pitchFamily="2" charset="0"/>
              </a:rPr>
              <a:t> к </a:t>
            </a:r>
            <a:r>
              <a:rPr lang="en-US" sz="1600" dirty="0" err="1">
                <a:solidFill>
                  <a:srgbClr val="000000"/>
                </a:solidFill>
                <a:latin typeface="Cera Pro Medium" panose="00000600000000000000" pitchFamily="2" charset="0"/>
              </a:rPr>
              <a:t>драматургии</a:t>
            </a:r>
            <a:r>
              <a:rPr lang="en-US" sz="1600" dirty="0">
                <a:solidFill>
                  <a:srgbClr val="000000"/>
                </a:solidFill>
                <a:latin typeface="Cera Pro Medium" panose="00000600000000000000" pitchFamily="2" charset="0"/>
              </a:rPr>
              <a:t> и </a:t>
            </a:r>
            <a:r>
              <a:rPr lang="en-US" sz="1600" dirty="0" err="1">
                <a:solidFill>
                  <a:srgbClr val="000000"/>
                </a:solidFill>
                <a:latin typeface="Cera Pro Medium" panose="00000600000000000000" pitchFamily="2" charset="0"/>
              </a:rPr>
              <a:t>театральному</a:t>
            </a:r>
            <a:r>
              <a:rPr lang="en-US" sz="1600" dirty="0">
                <a:solidFill>
                  <a:srgbClr val="000000"/>
                </a:solidFill>
                <a:latin typeface="Cera Pro Medium" panose="00000600000000000000" pitchFamily="2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era Pro Medium" panose="00000600000000000000" pitchFamily="2" charset="0"/>
              </a:rPr>
              <a:t>искусству</a:t>
            </a:r>
            <a:r>
              <a:rPr lang="en-US" sz="1600" dirty="0">
                <a:solidFill>
                  <a:srgbClr val="000000"/>
                </a:solidFill>
                <a:latin typeface="Cera Pro Medium" panose="00000600000000000000" pitchFamily="2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era Pro Medium" panose="00000600000000000000" pitchFamily="2" charset="0"/>
              </a:rPr>
              <a:t>культурным</a:t>
            </a:r>
            <a:r>
              <a:rPr lang="en-US" sz="1600" dirty="0">
                <a:solidFill>
                  <a:srgbClr val="000000"/>
                </a:solidFill>
                <a:latin typeface="Cera Pro Medium" panose="00000600000000000000" pitchFamily="2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era Pro Medium" panose="00000600000000000000" pitchFamily="2" charset="0"/>
              </a:rPr>
              <a:t>ценностям</a:t>
            </a:r>
            <a:r>
              <a:rPr lang="en-US" sz="1600" dirty="0">
                <a:solidFill>
                  <a:srgbClr val="000000"/>
                </a:solidFill>
                <a:latin typeface="Cera Pro Medium" panose="00000600000000000000" pitchFamily="2" charset="0"/>
              </a:rPr>
              <a:t>, </a:t>
            </a:r>
            <a:r>
              <a:rPr lang="ru-RU" sz="1600" dirty="0" err="1" smtClean="0">
                <a:solidFill>
                  <a:srgbClr val="000000"/>
                </a:solidFill>
                <a:latin typeface="Cera Pro Medium" panose="00000600000000000000" pitchFamily="2" charset="0"/>
              </a:rPr>
              <a:t>равитие</a:t>
            </a:r>
            <a:r>
              <a:rPr lang="ru-RU" sz="1600" dirty="0" smtClean="0">
                <a:solidFill>
                  <a:srgbClr val="000000"/>
                </a:solidFill>
                <a:latin typeface="Cera Pro Medium" panose="00000600000000000000" pitchFamily="2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era Pro Medium" panose="00000600000000000000" pitchFamily="2" charset="0"/>
              </a:rPr>
              <a:t>интереса</a:t>
            </a:r>
            <a:r>
              <a:rPr lang="en-US" sz="1600" dirty="0" smtClean="0">
                <a:solidFill>
                  <a:srgbClr val="000000"/>
                </a:solidFill>
                <a:latin typeface="Cera Pro Medium" panose="00000600000000000000" pitchFamily="2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era Pro Medium" panose="00000600000000000000" pitchFamily="2" charset="0"/>
              </a:rPr>
              <a:t>к </a:t>
            </a:r>
            <a:r>
              <a:rPr lang="en-US" sz="1600" dirty="0" err="1">
                <a:solidFill>
                  <a:srgbClr val="000000"/>
                </a:solidFill>
                <a:latin typeface="Cera Pro Medium" panose="00000600000000000000" pitchFamily="2" charset="0"/>
              </a:rPr>
              <a:t>театральному</a:t>
            </a:r>
            <a:r>
              <a:rPr lang="en-US" sz="1600" dirty="0">
                <a:solidFill>
                  <a:srgbClr val="000000"/>
                </a:solidFill>
                <a:latin typeface="Cera Pro Medium" panose="00000600000000000000" pitchFamily="2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era Pro Medium" panose="00000600000000000000" pitchFamily="2" charset="0"/>
              </a:rPr>
              <a:t>искусству</a:t>
            </a:r>
            <a:endParaRPr lang="ru-RU" sz="1600" dirty="0">
              <a:solidFill>
                <a:srgbClr val="000000"/>
              </a:solidFill>
              <a:latin typeface="Cera Pro Medium" panose="00000600000000000000" pitchFamily="2" charset="0"/>
            </a:endParaRPr>
          </a:p>
          <a:p>
            <a:pPr marL="285750" indent="-285750">
              <a:lnSpc>
                <a:spcPct val="130000"/>
              </a:lnSpc>
              <a:spcBef>
                <a:spcPct val="0"/>
              </a:spcBef>
              <a:spcAft>
                <a:spcPts val="300"/>
              </a:spcAft>
              <a:buClr>
                <a:srgbClr val="970A0A"/>
              </a:buClr>
              <a:buSzPct val="114000"/>
              <a:buFont typeface="Cera Pro Medium" panose="00000600000000000000" pitchFamily="2" charset="0"/>
              <a:buChar char="●"/>
            </a:pPr>
            <a:endParaRPr lang="en-US" sz="1600" dirty="0">
              <a:solidFill>
                <a:srgbClr val="000000"/>
              </a:solidFill>
              <a:latin typeface="Cera Pro Medium" panose="00000600000000000000" pitchFamily="2" charset="0"/>
            </a:endParaRPr>
          </a:p>
          <a:p>
            <a:pPr marL="285750" indent="-285750">
              <a:lnSpc>
                <a:spcPct val="130000"/>
              </a:lnSpc>
              <a:spcBef>
                <a:spcPct val="0"/>
              </a:spcBef>
              <a:spcAft>
                <a:spcPts val="300"/>
              </a:spcAft>
              <a:buClr>
                <a:srgbClr val="970A0A"/>
              </a:buClr>
              <a:buSzPct val="114000"/>
              <a:buFont typeface="Cera Pro Medium" panose="00000600000000000000" pitchFamily="2" charset="0"/>
              <a:buChar char="●"/>
            </a:pPr>
            <a:r>
              <a:rPr lang="en-US" sz="1600" dirty="0" err="1">
                <a:solidFill>
                  <a:srgbClr val="000000"/>
                </a:solidFill>
                <a:latin typeface="Cera Pro Medium" panose="00000600000000000000" pitchFamily="2" charset="0"/>
              </a:rPr>
              <a:t>Организация</a:t>
            </a:r>
            <a:r>
              <a:rPr lang="en-US" sz="1600" dirty="0">
                <a:solidFill>
                  <a:srgbClr val="000000"/>
                </a:solidFill>
                <a:latin typeface="Cera Pro Medium" panose="00000600000000000000" pitchFamily="2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era Pro Medium" panose="00000600000000000000" pitchFamily="2" charset="0"/>
              </a:rPr>
              <a:t>обмена</a:t>
            </a:r>
            <a:r>
              <a:rPr lang="en-US" sz="1600" dirty="0">
                <a:solidFill>
                  <a:srgbClr val="000000"/>
                </a:solidFill>
                <a:latin typeface="Cera Pro Medium" panose="00000600000000000000" pitchFamily="2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era Pro Medium" panose="00000600000000000000" pitchFamily="2" charset="0"/>
              </a:rPr>
              <a:t>опытом</a:t>
            </a:r>
            <a:r>
              <a:rPr lang="en-US" sz="1600" dirty="0">
                <a:solidFill>
                  <a:srgbClr val="000000"/>
                </a:solidFill>
                <a:latin typeface="Cera Pro Medium" panose="00000600000000000000" pitchFamily="2" charset="0"/>
              </a:rPr>
              <a:t> для </a:t>
            </a:r>
            <a:r>
              <a:rPr lang="en-US" sz="1600" dirty="0" err="1">
                <a:solidFill>
                  <a:srgbClr val="000000"/>
                </a:solidFill>
                <a:latin typeface="Cera Pro Medium" panose="00000600000000000000" pitchFamily="2" charset="0"/>
              </a:rPr>
              <a:t>педагогов</a:t>
            </a:r>
            <a:endParaRPr lang="en-US" sz="1600" dirty="0">
              <a:solidFill>
                <a:srgbClr val="000000"/>
              </a:solidFill>
              <a:latin typeface="Cera Pro Medium" panose="000006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9887B45-7B47-40E0-B68D-CA9BB6D973D6}"/>
              </a:ext>
            </a:extLst>
          </p:cNvPr>
          <p:cNvSpPr txBox="1"/>
          <p:nvPr/>
        </p:nvSpPr>
        <p:spPr>
          <a:xfrm>
            <a:off x="16882334" y="9639300"/>
            <a:ext cx="739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  <a:latin typeface="Cera Pro" panose="00000500000000000000" pitchFamily="2" charset="0"/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9144000" y="0"/>
            <a:ext cx="13366499" cy="13314286"/>
            <a:chOff x="0" y="0"/>
            <a:chExt cx="6502400" cy="6477000"/>
          </a:xfrm>
        </p:grpSpPr>
        <p:sp>
          <p:nvSpPr>
            <p:cNvPr id="4" name="Freeform 4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3"/>
              <a:stretch>
                <a:fillRect l="-64373" t="-31128" r="-31810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gradFill rotWithShape="1">
              <a:gsLst>
                <a:gs pos="0">
                  <a:srgbClr val="D60F0F">
                    <a:alpha val="100000"/>
                  </a:srgbClr>
                </a:gs>
                <a:gs pos="100000">
                  <a:srgbClr val="390202">
                    <a:alpha val="100000"/>
                  </a:srgbClr>
                </a:gs>
              </a:gsLst>
              <a:lin ang="2100000"/>
            </a:gradFill>
          </p:spPr>
        </p:sp>
      </p:grpSp>
      <p:sp>
        <p:nvSpPr>
          <p:cNvPr id="6" name="TextBox 6"/>
          <p:cNvSpPr txBox="1"/>
          <p:nvPr/>
        </p:nvSpPr>
        <p:spPr>
          <a:xfrm>
            <a:off x="1028700" y="857250"/>
            <a:ext cx="7671184" cy="758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59"/>
              </a:lnSpc>
              <a:spcBef>
                <a:spcPct val="0"/>
              </a:spcBef>
            </a:pPr>
            <a:r>
              <a:rPr lang="en-US" sz="3900">
                <a:solidFill>
                  <a:srgbClr val="970A0A"/>
                </a:solidFill>
                <a:latin typeface="Cera Pro 1"/>
              </a:rPr>
              <a:t>СУЩНОСТЬ ПРОЕКТА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2580426"/>
            <a:ext cx="8115300" cy="3890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60"/>
              </a:lnSpc>
            </a:pPr>
            <a:r>
              <a:rPr lang="en-US" sz="2400" dirty="0">
                <a:solidFill>
                  <a:srgbClr val="000000"/>
                </a:solidFill>
                <a:latin typeface="Cera Pro" panose="00000500000000000000" pitchFamily="2" charset="0"/>
              </a:rPr>
              <a:t>В </a:t>
            </a:r>
            <a:r>
              <a:rPr lang="en-US" sz="2400" dirty="0" err="1">
                <a:solidFill>
                  <a:srgbClr val="000000"/>
                </a:solidFill>
                <a:latin typeface="Cera Pro" panose="00000500000000000000" pitchFamily="2" charset="0"/>
              </a:rPr>
              <a:t>рамках</a:t>
            </a:r>
            <a:r>
              <a:rPr lang="en-US" sz="2400" dirty="0">
                <a:solidFill>
                  <a:srgbClr val="000000"/>
                </a:solidFill>
                <a:latin typeface="Cera Pro" panose="000005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era Pro" panose="00000500000000000000" pitchFamily="2" charset="0"/>
              </a:rPr>
              <a:t>Проекта</a:t>
            </a:r>
            <a:r>
              <a:rPr lang="en-US" sz="2400" dirty="0">
                <a:solidFill>
                  <a:srgbClr val="000000"/>
                </a:solidFill>
                <a:latin typeface="Cera Pro" panose="000005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era Pro" panose="00000500000000000000" pitchFamily="2" charset="0"/>
              </a:rPr>
              <a:t>школьные</a:t>
            </a:r>
            <a:r>
              <a:rPr lang="en-US" sz="2400" dirty="0">
                <a:solidFill>
                  <a:srgbClr val="000000"/>
                </a:solidFill>
                <a:latin typeface="Cera Pro" panose="000005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era Pro" panose="00000500000000000000" pitchFamily="2" charset="0"/>
              </a:rPr>
              <a:t>театральные</a:t>
            </a:r>
            <a:r>
              <a:rPr lang="en-US" sz="2400" dirty="0">
                <a:solidFill>
                  <a:srgbClr val="000000"/>
                </a:solidFill>
                <a:latin typeface="Cera Pro" panose="000005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era Pro" panose="00000500000000000000" pitchFamily="2" charset="0"/>
              </a:rPr>
              <a:t>коллективы</a:t>
            </a:r>
            <a:r>
              <a:rPr lang="en-US" sz="2400" dirty="0">
                <a:solidFill>
                  <a:srgbClr val="000000"/>
                </a:solidFill>
                <a:latin typeface="Cera Pro" panose="000005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era Pro" panose="00000500000000000000" pitchFamily="2" charset="0"/>
              </a:rPr>
              <a:t>показывают</a:t>
            </a:r>
            <a:r>
              <a:rPr lang="en-US" sz="2400" dirty="0">
                <a:solidFill>
                  <a:srgbClr val="000000"/>
                </a:solidFill>
                <a:latin typeface="Cera Pro" panose="000005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era Pro" panose="00000500000000000000" pitchFamily="2" charset="0"/>
              </a:rPr>
              <a:t>свои</a:t>
            </a:r>
            <a:r>
              <a:rPr lang="en-US" sz="2400" dirty="0">
                <a:solidFill>
                  <a:srgbClr val="000000"/>
                </a:solidFill>
                <a:latin typeface="Cera Pro" panose="000005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era Pro" panose="00000500000000000000" pitchFamily="2" charset="0"/>
              </a:rPr>
              <a:t>спектакли</a:t>
            </a:r>
            <a:r>
              <a:rPr lang="en-US" sz="2400" dirty="0">
                <a:solidFill>
                  <a:srgbClr val="000000"/>
                </a:solidFill>
                <a:latin typeface="Cera Pro" panose="00000500000000000000" pitchFamily="2" charset="0"/>
              </a:rPr>
              <a:t> на </a:t>
            </a:r>
            <a:r>
              <a:rPr lang="en-US" sz="2400" dirty="0" err="1">
                <a:solidFill>
                  <a:srgbClr val="000000"/>
                </a:solidFill>
                <a:latin typeface="Cera Pro" panose="00000500000000000000" pitchFamily="2" charset="0"/>
              </a:rPr>
              <a:t>сцене</a:t>
            </a:r>
            <a:r>
              <a:rPr lang="en-US" sz="2400" dirty="0">
                <a:solidFill>
                  <a:srgbClr val="000000"/>
                </a:solidFill>
                <a:latin typeface="Cera Pro" panose="00000500000000000000" pitchFamily="2" charset="0"/>
              </a:rPr>
              <a:t> </a:t>
            </a:r>
          </a:p>
          <a:p>
            <a:pPr>
              <a:lnSpc>
                <a:spcPts val="3360"/>
              </a:lnSpc>
            </a:pPr>
            <a:r>
              <a:rPr lang="en-US" sz="2400" dirty="0">
                <a:solidFill>
                  <a:srgbClr val="000000"/>
                </a:solidFill>
                <a:latin typeface="Cera Pro" panose="00000500000000000000" pitchFamily="2" charset="0"/>
              </a:rPr>
              <a:t>ГБУ ДО КО «ОЦДОД </a:t>
            </a:r>
            <a:r>
              <a:rPr lang="en-US" sz="2400" dirty="0" err="1">
                <a:solidFill>
                  <a:srgbClr val="000000"/>
                </a:solidFill>
                <a:latin typeface="Cera Pro" panose="00000500000000000000" pitchFamily="2" charset="0"/>
              </a:rPr>
              <a:t>им</a:t>
            </a:r>
            <a:r>
              <a:rPr lang="en-US" sz="2400" dirty="0">
                <a:solidFill>
                  <a:srgbClr val="000000"/>
                </a:solidFill>
                <a:latin typeface="Cera Pro" panose="00000500000000000000" pitchFamily="2" charset="0"/>
              </a:rPr>
              <a:t>. Ю.А. </a:t>
            </a:r>
            <a:r>
              <a:rPr lang="en-US" sz="2400" dirty="0" err="1">
                <a:solidFill>
                  <a:srgbClr val="000000"/>
                </a:solidFill>
                <a:latin typeface="Cera Pro" panose="00000500000000000000" pitchFamily="2" charset="0"/>
              </a:rPr>
              <a:t>Гагарина</a:t>
            </a:r>
            <a:r>
              <a:rPr lang="en-US" sz="2400" dirty="0">
                <a:solidFill>
                  <a:srgbClr val="000000"/>
                </a:solidFill>
                <a:latin typeface="Cera Pro" panose="00000500000000000000" pitchFamily="2" charset="0"/>
              </a:rPr>
              <a:t>», </a:t>
            </a:r>
            <a:r>
              <a:rPr lang="en-US" sz="2400" dirty="0" err="1">
                <a:solidFill>
                  <a:srgbClr val="000000"/>
                </a:solidFill>
                <a:latin typeface="Cera Pro" panose="00000500000000000000" pitchFamily="2" charset="0"/>
              </a:rPr>
              <a:t>обучающиеся</a:t>
            </a:r>
            <a:r>
              <a:rPr lang="en-US" sz="2400" dirty="0">
                <a:solidFill>
                  <a:srgbClr val="000000"/>
                </a:solidFill>
                <a:latin typeface="Cera Pro" panose="000005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era Pro" panose="00000500000000000000" pitchFamily="2" charset="0"/>
              </a:rPr>
              <a:t>общеобразовательных</a:t>
            </a:r>
            <a:r>
              <a:rPr lang="en-US" sz="2400" dirty="0">
                <a:solidFill>
                  <a:srgbClr val="000000"/>
                </a:solidFill>
                <a:latin typeface="Cera Pro" panose="000005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era Pro" panose="00000500000000000000" pitchFamily="2" charset="0"/>
              </a:rPr>
              <a:t>организаций</a:t>
            </a:r>
            <a:r>
              <a:rPr lang="en-US" sz="2400" dirty="0">
                <a:solidFill>
                  <a:srgbClr val="000000"/>
                </a:solidFill>
                <a:latin typeface="Cera Pro" panose="00000500000000000000" pitchFamily="2" charset="0"/>
              </a:rPr>
              <a:t> </a:t>
            </a:r>
          </a:p>
          <a:p>
            <a:pPr>
              <a:lnSpc>
                <a:spcPts val="3360"/>
              </a:lnSpc>
            </a:pPr>
            <a:r>
              <a:rPr lang="en-US" sz="2400" dirty="0">
                <a:solidFill>
                  <a:srgbClr val="000000"/>
                </a:solidFill>
                <a:latin typeface="Cera Pro" panose="00000500000000000000" pitchFamily="2" charset="0"/>
              </a:rPr>
              <a:t>и </a:t>
            </a:r>
            <a:r>
              <a:rPr lang="en-US" sz="2400" dirty="0" err="1">
                <a:solidFill>
                  <a:srgbClr val="000000"/>
                </a:solidFill>
                <a:latin typeface="Cera Pro" panose="00000500000000000000" pitchFamily="2" charset="0"/>
              </a:rPr>
              <a:t>родители</a:t>
            </a:r>
            <a:r>
              <a:rPr lang="en-US" sz="2400" dirty="0">
                <a:solidFill>
                  <a:srgbClr val="000000"/>
                </a:solidFill>
                <a:latin typeface="Cera Pro" panose="000005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era Pro" panose="00000500000000000000" pitchFamily="2" charset="0"/>
              </a:rPr>
              <a:t>выступают</a:t>
            </a:r>
            <a:r>
              <a:rPr lang="en-US" sz="2400" dirty="0">
                <a:solidFill>
                  <a:srgbClr val="000000"/>
                </a:solidFill>
                <a:latin typeface="Cera Pro" panose="000005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era Pro" panose="00000500000000000000" pitchFamily="2" charset="0"/>
              </a:rPr>
              <a:t>зрителями</a:t>
            </a:r>
            <a:r>
              <a:rPr lang="en-US" sz="2400" dirty="0">
                <a:solidFill>
                  <a:srgbClr val="000000"/>
                </a:solidFill>
                <a:latin typeface="Cera Pro" panose="000005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era Pro" panose="00000500000000000000" pitchFamily="2" charset="0"/>
              </a:rPr>
              <a:t>спектаклей</a:t>
            </a:r>
            <a:r>
              <a:rPr lang="en-US" sz="2400" dirty="0">
                <a:solidFill>
                  <a:srgbClr val="000000"/>
                </a:solidFill>
                <a:latin typeface="Cera Pro" panose="00000500000000000000" pitchFamily="2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Cera Pro" panose="00000500000000000000" pitchFamily="2" charset="0"/>
              </a:rPr>
              <a:t>участники</a:t>
            </a:r>
            <a:r>
              <a:rPr lang="en-US" sz="2400" dirty="0">
                <a:solidFill>
                  <a:srgbClr val="000000"/>
                </a:solidFill>
                <a:latin typeface="Cera Pro" panose="000005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era Pro" panose="00000500000000000000" pitchFamily="2" charset="0"/>
              </a:rPr>
              <a:t>Проекта</a:t>
            </a:r>
            <a:r>
              <a:rPr lang="en-US" sz="2400" dirty="0">
                <a:solidFill>
                  <a:srgbClr val="000000"/>
                </a:solidFill>
                <a:latin typeface="Cera Pro" panose="000005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era Pro" panose="00000500000000000000" pitchFamily="2" charset="0"/>
              </a:rPr>
              <a:t>получают</a:t>
            </a:r>
            <a:r>
              <a:rPr lang="en-US" sz="2400" dirty="0">
                <a:solidFill>
                  <a:srgbClr val="000000"/>
                </a:solidFill>
                <a:latin typeface="Cera Pro" panose="000005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era Pro" panose="00000500000000000000" pitchFamily="2" charset="0"/>
              </a:rPr>
              <a:t>обратную</a:t>
            </a:r>
            <a:r>
              <a:rPr lang="en-US" sz="2400" dirty="0">
                <a:solidFill>
                  <a:srgbClr val="000000"/>
                </a:solidFill>
                <a:latin typeface="Cera Pro" panose="000005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era Pro" panose="00000500000000000000" pitchFamily="2" charset="0"/>
              </a:rPr>
              <a:t>связь</a:t>
            </a:r>
            <a:r>
              <a:rPr lang="en-US" sz="2400" dirty="0">
                <a:solidFill>
                  <a:srgbClr val="000000"/>
                </a:solidFill>
                <a:latin typeface="Cera Pro" panose="00000500000000000000" pitchFamily="2" charset="0"/>
              </a:rPr>
              <a:t> </a:t>
            </a:r>
          </a:p>
          <a:p>
            <a:pPr>
              <a:lnSpc>
                <a:spcPts val="3360"/>
              </a:lnSpc>
            </a:pPr>
            <a:r>
              <a:rPr lang="en-US" sz="2400" dirty="0" err="1">
                <a:solidFill>
                  <a:srgbClr val="000000"/>
                </a:solidFill>
                <a:latin typeface="Cera Pro" panose="00000500000000000000" pitchFamily="2" charset="0"/>
              </a:rPr>
              <a:t>от</a:t>
            </a:r>
            <a:r>
              <a:rPr lang="en-US" sz="2400" dirty="0">
                <a:solidFill>
                  <a:srgbClr val="000000"/>
                </a:solidFill>
                <a:latin typeface="Cera Pro" panose="000005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era Pro" panose="00000500000000000000" pitchFamily="2" charset="0"/>
              </a:rPr>
              <a:t>приглашенных</a:t>
            </a:r>
            <a:r>
              <a:rPr lang="en-US" sz="2400" dirty="0">
                <a:solidFill>
                  <a:srgbClr val="000000"/>
                </a:solidFill>
                <a:latin typeface="Cera Pro" panose="000005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era Pro" panose="00000500000000000000" pitchFamily="2" charset="0"/>
              </a:rPr>
              <a:t>экспертов</a:t>
            </a:r>
            <a:r>
              <a:rPr lang="en-US" sz="2400" dirty="0">
                <a:solidFill>
                  <a:srgbClr val="000000"/>
                </a:solidFill>
                <a:latin typeface="Cera Pro" panose="00000500000000000000" pitchFamily="2" charset="0"/>
              </a:rPr>
              <a:t> и </a:t>
            </a:r>
            <a:r>
              <a:rPr lang="en-US" sz="2400" dirty="0" err="1">
                <a:solidFill>
                  <a:srgbClr val="000000"/>
                </a:solidFill>
                <a:latin typeface="Cera Pro" panose="00000500000000000000" pitchFamily="2" charset="0"/>
              </a:rPr>
              <a:t>зрителей</a:t>
            </a:r>
            <a:r>
              <a:rPr lang="en-US" sz="2400" dirty="0">
                <a:solidFill>
                  <a:srgbClr val="000000"/>
                </a:solidFill>
                <a:latin typeface="Cera Pro" panose="000005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era Pro" panose="00000500000000000000" pitchFamily="2" charset="0"/>
              </a:rPr>
              <a:t>посредством</a:t>
            </a:r>
            <a:r>
              <a:rPr lang="en-US" sz="2400" dirty="0">
                <a:solidFill>
                  <a:srgbClr val="000000"/>
                </a:solidFill>
                <a:latin typeface="Cera Pro" panose="000005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era Pro" panose="00000500000000000000" pitchFamily="2" charset="0"/>
              </a:rPr>
              <a:t>обсуждения</a:t>
            </a:r>
            <a:r>
              <a:rPr lang="en-US" sz="2400" dirty="0">
                <a:solidFill>
                  <a:srgbClr val="000000"/>
                </a:solidFill>
                <a:latin typeface="Cera Pro" panose="000005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era Pro" panose="00000500000000000000" pitchFamily="2" charset="0"/>
              </a:rPr>
              <a:t>после</a:t>
            </a:r>
            <a:r>
              <a:rPr lang="en-US" sz="2400" dirty="0">
                <a:solidFill>
                  <a:srgbClr val="000000"/>
                </a:solidFill>
                <a:latin typeface="Cera Pro" panose="000005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era Pro" panose="00000500000000000000" pitchFamily="2" charset="0"/>
              </a:rPr>
              <a:t>просмотра</a:t>
            </a:r>
            <a:r>
              <a:rPr lang="en-US" sz="2400" dirty="0">
                <a:solidFill>
                  <a:srgbClr val="000000"/>
                </a:solidFill>
                <a:latin typeface="Cera Pro" panose="000005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era Pro" panose="00000500000000000000" pitchFamily="2" charset="0"/>
              </a:rPr>
              <a:t>спектакля</a:t>
            </a:r>
            <a:r>
              <a:rPr lang="en-US" sz="2400" dirty="0">
                <a:solidFill>
                  <a:srgbClr val="000000"/>
                </a:solidFill>
                <a:latin typeface="Cera Pro" panose="00000500000000000000" pitchFamily="2" charset="0"/>
              </a:rPr>
              <a:t> </a:t>
            </a:r>
          </a:p>
          <a:p>
            <a:pPr>
              <a:lnSpc>
                <a:spcPts val="3360"/>
              </a:lnSpc>
              <a:spcBef>
                <a:spcPct val="0"/>
              </a:spcBef>
            </a:pPr>
            <a:endParaRPr lang="en-US" sz="2400" dirty="0">
              <a:solidFill>
                <a:srgbClr val="000000"/>
              </a:solidFill>
              <a:latin typeface="Cera Pro" panose="00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D1D80F2-98C0-4246-BEBB-E6ECC6FD11B6}"/>
              </a:ext>
            </a:extLst>
          </p:cNvPr>
          <p:cNvSpPr txBox="1"/>
          <p:nvPr/>
        </p:nvSpPr>
        <p:spPr>
          <a:xfrm>
            <a:off x="16882334" y="9639300"/>
            <a:ext cx="739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  <a:latin typeface="Cera Pro" panose="00000500000000000000" pitchFamily="2" charset="0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58531" y="4169677"/>
            <a:ext cx="4452245" cy="3981926"/>
            <a:chOff x="0" y="0"/>
            <a:chExt cx="1172608" cy="104873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72608" cy="1048738"/>
            </a:xfrm>
            <a:custGeom>
              <a:avLst/>
              <a:gdLst/>
              <a:ahLst/>
              <a:cxnLst/>
              <a:rect l="l" t="t" r="r" b="b"/>
              <a:pathLst>
                <a:path w="1172608" h="1048738">
                  <a:moveTo>
                    <a:pt x="88683" y="0"/>
                  </a:moveTo>
                  <a:lnTo>
                    <a:pt x="1083925" y="0"/>
                  </a:lnTo>
                  <a:cubicBezTo>
                    <a:pt x="1132903" y="0"/>
                    <a:pt x="1172608" y="39705"/>
                    <a:pt x="1172608" y="88683"/>
                  </a:cubicBezTo>
                  <a:lnTo>
                    <a:pt x="1172608" y="960055"/>
                  </a:lnTo>
                  <a:cubicBezTo>
                    <a:pt x="1172608" y="1009033"/>
                    <a:pt x="1132903" y="1048738"/>
                    <a:pt x="1083925" y="1048738"/>
                  </a:cubicBezTo>
                  <a:lnTo>
                    <a:pt x="88683" y="1048738"/>
                  </a:lnTo>
                  <a:cubicBezTo>
                    <a:pt x="39705" y="1048738"/>
                    <a:pt x="0" y="1009033"/>
                    <a:pt x="0" y="960055"/>
                  </a:cubicBezTo>
                  <a:lnTo>
                    <a:pt x="0" y="88683"/>
                  </a:lnTo>
                  <a:cubicBezTo>
                    <a:pt x="0" y="39705"/>
                    <a:pt x="39705" y="0"/>
                    <a:pt x="88683" y="0"/>
                  </a:cubicBezTo>
                  <a:close/>
                </a:path>
              </a:pathLst>
            </a:custGeom>
            <a:solidFill>
              <a:srgbClr val="EAEAEA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920129" y="4169677"/>
            <a:ext cx="4452245" cy="3981926"/>
            <a:chOff x="0" y="0"/>
            <a:chExt cx="1172608" cy="104873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72608" cy="1048738"/>
            </a:xfrm>
            <a:custGeom>
              <a:avLst/>
              <a:gdLst/>
              <a:ahLst/>
              <a:cxnLst/>
              <a:rect l="l" t="t" r="r" b="b"/>
              <a:pathLst>
                <a:path w="1172608" h="1048738">
                  <a:moveTo>
                    <a:pt x="88683" y="0"/>
                  </a:moveTo>
                  <a:lnTo>
                    <a:pt x="1083925" y="0"/>
                  </a:lnTo>
                  <a:cubicBezTo>
                    <a:pt x="1132903" y="0"/>
                    <a:pt x="1172608" y="39705"/>
                    <a:pt x="1172608" y="88683"/>
                  </a:cubicBezTo>
                  <a:lnTo>
                    <a:pt x="1172608" y="960055"/>
                  </a:lnTo>
                  <a:cubicBezTo>
                    <a:pt x="1172608" y="1009033"/>
                    <a:pt x="1132903" y="1048738"/>
                    <a:pt x="1083925" y="1048738"/>
                  </a:cubicBezTo>
                  <a:lnTo>
                    <a:pt x="88683" y="1048738"/>
                  </a:lnTo>
                  <a:cubicBezTo>
                    <a:pt x="39705" y="1048738"/>
                    <a:pt x="0" y="1009033"/>
                    <a:pt x="0" y="960055"/>
                  </a:cubicBezTo>
                  <a:lnTo>
                    <a:pt x="0" y="88683"/>
                  </a:lnTo>
                  <a:cubicBezTo>
                    <a:pt x="0" y="39705"/>
                    <a:pt x="39705" y="0"/>
                    <a:pt x="88683" y="0"/>
                  </a:cubicBezTo>
                  <a:close/>
                </a:path>
              </a:pathLst>
            </a:custGeom>
            <a:solidFill>
              <a:srgbClr val="EAEAEA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077224" y="4169677"/>
            <a:ext cx="4452245" cy="3981926"/>
            <a:chOff x="0" y="0"/>
            <a:chExt cx="1172608" cy="104873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72608" cy="1048738"/>
            </a:xfrm>
            <a:custGeom>
              <a:avLst/>
              <a:gdLst/>
              <a:ahLst/>
              <a:cxnLst/>
              <a:rect l="l" t="t" r="r" b="b"/>
              <a:pathLst>
                <a:path w="1172608" h="1048738">
                  <a:moveTo>
                    <a:pt x="88683" y="0"/>
                  </a:moveTo>
                  <a:lnTo>
                    <a:pt x="1083925" y="0"/>
                  </a:lnTo>
                  <a:cubicBezTo>
                    <a:pt x="1132903" y="0"/>
                    <a:pt x="1172608" y="39705"/>
                    <a:pt x="1172608" y="88683"/>
                  </a:cubicBezTo>
                  <a:lnTo>
                    <a:pt x="1172608" y="960055"/>
                  </a:lnTo>
                  <a:cubicBezTo>
                    <a:pt x="1172608" y="1009033"/>
                    <a:pt x="1132903" y="1048738"/>
                    <a:pt x="1083925" y="1048738"/>
                  </a:cubicBezTo>
                  <a:lnTo>
                    <a:pt x="88683" y="1048738"/>
                  </a:lnTo>
                  <a:cubicBezTo>
                    <a:pt x="39705" y="1048738"/>
                    <a:pt x="0" y="1009033"/>
                    <a:pt x="0" y="960055"/>
                  </a:cubicBezTo>
                  <a:lnTo>
                    <a:pt x="0" y="88683"/>
                  </a:lnTo>
                  <a:cubicBezTo>
                    <a:pt x="0" y="39705"/>
                    <a:pt x="39705" y="0"/>
                    <a:pt x="88683" y="0"/>
                  </a:cubicBezTo>
                  <a:close/>
                </a:path>
              </a:pathLst>
            </a:custGeom>
            <a:solidFill>
              <a:srgbClr val="EAEAEA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991856" y="3410708"/>
            <a:ext cx="1985594" cy="1985594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D60F0F">
                    <a:alpha val="100000"/>
                  </a:srgbClr>
                </a:gs>
                <a:gs pos="100000">
                  <a:srgbClr val="390202">
                    <a:alpha val="100000"/>
                  </a:srgbClr>
                </a:gs>
              </a:gsLst>
              <a:lin ang="210000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153454" y="3410708"/>
            <a:ext cx="1985594" cy="1985594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D60F0F">
                    <a:alpha val="100000"/>
                  </a:srgbClr>
                </a:gs>
                <a:gs pos="100000">
                  <a:srgbClr val="390202">
                    <a:alpha val="100000"/>
                  </a:srgbClr>
                </a:gs>
              </a:gsLst>
              <a:lin ang="2100000"/>
            </a:gra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3310549" y="3410708"/>
            <a:ext cx="1985594" cy="1985594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D60F0F">
                    <a:alpha val="100000"/>
                  </a:srgbClr>
                </a:gs>
                <a:gs pos="100000">
                  <a:srgbClr val="390202">
                    <a:alpha val="100000"/>
                  </a:srgbClr>
                </a:gs>
              </a:gsLst>
              <a:lin ang="2100000"/>
            </a:gra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3410390" y="3982865"/>
            <a:ext cx="1026388" cy="992797"/>
          </a:xfrm>
          <a:custGeom>
            <a:avLst/>
            <a:gdLst/>
            <a:ahLst/>
            <a:cxnLst/>
            <a:rect l="l" t="t" r="r" b="b"/>
            <a:pathLst>
              <a:path w="1026388" h="992797">
                <a:moveTo>
                  <a:pt x="0" y="0"/>
                </a:moveTo>
                <a:lnTo>
                  <a:pt x="1026388" y="0"/>
                </a:lnTo>
                <a:lnTo>
                  <a:pt x="1026388" y="992797"/>
                </a:lnTo>
                <a:lnTo>
                  <a:pt x="0" y="9927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8653258" y="3889442"/>
            <a:ext cx="985988" cy="951926"/>
          </a:xfrm>
          <a:custGeom>
            <a:avLst/>
            <a:gdLst/>
            <a:ahLst/>
            <a:cxnLst/>
            <a:rect l="l" t="t" r="r" b="b"/>
            <a:pathLst>
              <a:path w="985988" h="951926">
                <a:moveTo>
                  <a:pt x="0" y="0"/>
                </a:moveTo>
                <a:lnTo>
                  <a:pt x="985987" y="0"/>
                </a:lnTo>
                <a:lnTo>
                  <a:pt x="985987" y="951926"/>
                </a:lnTo>
                <a:lnTo>
                  <a:pt x="0" y="9519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3513003" y="3889442"/>
            <a:ext cx="1313986" cy="1397857"/>
          </a:xfrm>
          <a:custGeom>
            <a:avLst/>
            <a:gdLst/>
            <a:ahLst/>
            <a:cxnLst/>
            <a:rect l="l" t="t" r="r" b="b"/>
            <a:pathLst>
              <a:path w="1313986" h="1397857">
                <a:moveTo>
                  <a:pt x="0" y="0"/>
                </a:moveTo>
                <a:lnTo>
                  <a:pt x="1313986" y="0"/>
                </a:lnTo>
                <a:lnTo>
                  <a:pt x="1313986" y="1397857"/>
                </a:lnTo>
                <a:lnTo>
                  <a:pt x="0" y="13978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2363033" y="1166420"/>
            <a:ext cx="13561934" cy="758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  <a:spcBef>
                <a:spcPct val="0"/>
              </a:spcBef>
            </a:pPr>
            <a:r>
              <a:rPr lang="en-US" sz="3900">
                <a:solidFill>
                  <a:srgbClr val="970A0A"/>
                </a:solidFill>
                <a:latin typeface="Cera Pro 1"/>
              </a:rPr>
              <a:t>ВАРИАНТЫ УЧАСТИЯ ШКОЛЫ В ПРОЕКТЕ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363033" y="5930705"/>
            <a:ext cx="3298854" cy="1088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 dirty="0" err="1">
                <a:solidFill>
                  <a:srgbClr val="000000"/>
                </a:solidFill>
                <a:latin typeface="Cera Pro Medium" panose="00000600000000000000" pitchFamily="2" charset="0"/>
              </a:rPr>
              <a:t>Показ</a:t>
            </a:r>
            <a:r>
              <a:rPr lang="en-US" sz="2100" dirty="0">
                <a:solidFill>
                  <a:srgbClr val="000000"/>
                </a:solidFill>
                <a:latin typeface="Cera Pro Medium" panose="00000600000000000000" pitchFamily="2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Cera Pro Medium" panose="00000600000000000000" pitchFamily="2" charset="0"/>
              </a:rPr>
              <a:t>театральной</a:t>
            </a:r>
            <a:r>
              <a:rPr lang="en-US" sz="2100" dirty="0">
                <a:solidFill>
                  <a:srgbClr val="000000"/>
                </a:solidFill>
                <a:latin typeface="Cera Pro Medium" panose="00000600000000000000" pitchFamily="2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Cera Pro Medium" panose="00000600000000000000" pitchFamily="2" charset="0"/>
              </a:rPr>
              <a:t>постановки</a:t>
            </a:r>
            <a:r>
              <a:rPr lang="en-US" sz="2100" dirty="0">
                <a:solidFill>
                  <a:srgbClr val="000000"/>
                </a:solidFill>
                <a:latin typeface="Cera Pro Medium" panose="00000600000000000000" pitchFamily="2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Cera Pro Medium" panose="00000600000000000000" pitchFamily="2" charset="0"/>
              </a:rPr>
              <a:t>школьным</a:t>
            </a:r>
            <a:r>
              <a:rPr lang="en-US" sz="2100" dirty="0">
                <a:solidFill>
                  <a:srgbClr val="000000"/>
                </a:solidFill>
                <a:latin typeface="Cera Pro Medium" panose="00000600000000000000" pitchFamily="2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Cera Pro Medium" panose="00000600000000000000" pitchFamily="2" charset="0"/>
              </a:rPr>
              <a:t>театром</a:t>
            </a:r>
            <a:endParaRPr lang="en-US" sz="2100" dirty="0">
              <a:solidFill>
                <a:srgbClr val="000000"/>
              </a:solidFill>
              <a:latin typeface="Cera Pro Medium" panose="00000600000000000000" pitchFamily="2" charset="0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7287275" y="5930705"/>
            <a:ext cx="3717954" cy="1460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Cera Pro Medium" panose="00000600000000000000" pitchFamily="2" charset="0"/>
              </a:rPr>
              <a:t>Просмотр обучающимися театральной постановки и участие в обсуждении спектакля, мастер-классах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2653919" y="5930705"/>
            <a:ext cx="3298854" cy="1088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Cera Pro Medium" panose="00000600000000000000" pitchFamily="2" charset="0"/>
              </a:rPr>
              <a:t>Участие руководителя театра в качестве эксперта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EE59902D-0566-4ECF-A1CB-30EA54A01902}"/>
              </a:ext>
            </a:extLst>
          </p:cNvPr>
          <p:cNvSpPr txBox="1"/>
          <p:nvPr/>
        </p:nvSpPr>
        <p:spPr>
          <a:xfrm>
            <a:off x="16882334" y="9639300"/>
            <a:ext cx="739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latin typeface="Cera Pro" panose="00000500000000000000" pitchFamily="2" charset="0"/>
              </a:rPr>
              <a:t>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-235689"/>
            <a:ext cx="18288000" cy="10522689"/>
          </a:xfrm>
          <a:custGeom>
            <a:avLst/>
            <a:gdLst/>
            <a:ahLst/>
            <a:cxnLst/>
            <a:rect l="l" t="t" r="r" b="b"/>
            <a:pathLst>
              <a:path w="18288000" h="10522689">
                <a:moveTo>
                  <a:pt x="0" y="0"/>
                </a:moveTo>
                <a:lnTo>
                  <a:pt x="18288000" y="0"/>
                </a:lnTo>
                <a:lnTo>
                  <a:pt x="18288000" y="10522689"/>
                </a:lnTo>
                <a:lnTo>
                  <a:pt x="0" y="105226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1999"/>
            </a:blip>
            <a:stretch>
              <a:fillRect l="-15366" r="-11790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244370" y="-1575528"/>
            <a:ext cx="3720030" cy="3736703"/>
          </a:xfrm>
          <a:custGeom>
            <a:avLst/>
            <a:gdLst/>
            <a:ahLst/>
            <a:cxnLst/>
            <a:rect l="l" t="t" r="r" b="b"/>
            <a:pathLst>
              <a:path w="809173" h="812800">
                <a:moveTo>
                  <a:pt x="404586" y="0"/>
                </a:moveTo>
                <a:cubicBezTo>
                  <a:pt x="628325" y="1001"/>
                  <a:pt x="809173" y="182659"/>
                  <a:pt x="809173" y="406400"/>
                </a:cubicBezTo>
                <a:cubicBezTo>
                  <a:pt x="809173" y="630141"/>
                  <a:pt x="628325" y="811799"/>
                  <a:pt x="404586" y="812800"/>
                </a:cubicBezTo>
                <a:cubicBezTo>
                  <a:pt x="180847" y="811799"/>
                  <a:pt x="0" y="630141"/>
                  <a:pt x="0" y="406400"/>
                </a:cubicBezTo>
                <a:cubicBezTo>
                  <a:pt x="0" y="182659"/>
                  <a:pt x="180847" y="1001"/>
                  <a:pt x="404586" y="0"/>
                </a:cubicBezTo>
                <a:close/>
              </a:path>
            </a:pathLst>
          </a:custGeom>
          <a:gradFill rotWithShape="1">
            <a:gsLst>
              <a:gs pos="0">
                <a:srgbClr val="D60F0F">
                  <a:alpha val="100000"/>
                </a:srgbClr>
              </a:gs>
              <a:gs pos="100000">
                <a:srgbClr val="390202">
                  <a:alpha val="100000"/>
                </a:srgbClr>
              </a:gs>
            </a:gsLst>
            <a:lin ang="2100000"/>
          </a:gradFill>
          <a:ln>
            <a:solidFill>
              <a:srgbClr val="AB0C0C"/>
            </a:solidFill>
          </a:ln>
        </p:spPr>
      </p:sp>
      <p:sp>
        <p:nvSpPr>
          <p:cNvPr id="7" name="Freeform 7"/>
          <p:cNvSpPr/>
          <p:nvPr/>
        </p:nvSpPr>
        <p:spPr>
          <a:xfrm>
            <a:off x="1028700" y="8774430"/>
            <a:ext cx="293522" cy="407670"/>
          </a:xfrm>
          <a:custGeom>
            <a:avLst/>
            <a:gdLst/>
            <a:ahLst/>
            <a:cxnLst/>
            <a:rect l="l" t="t" r="r" b="b"/>
            <a:pathLst>
              <a:path w="293522" h="407670">
                <a:moveTo>
                  <a:pt x="0" y="0"/>
                </a:moveTo>
                <a:lnTo>
                  <a:pt x="293522" y="0"/>
                </a:lnTo>
                <a:lnTo>
                  <a:pt x="293522" y="407670"/>
                </a:lnTo>
                <a:lnTo>
                  <a:pt x="0" y="4076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427524" y="3122401"/>
            <a:ext cx="779037" cy="1098525"/>
          </a:xfrm>
          <a:custGeom>
            <a:avLst/>
            <a:gdLst/>
            <a:ahLst/>
            <a:cxnLst/>
            <a:rect l="l" t="t" r="r" b="b"/>
            <a:pathLst>
              <a:path w="779037" h="1098525">
                <a:moveTo>
                  <a:pt x="0" y="0"/>
                </a:moveTo>
                <a:lnTo>
                  <a:pt x="779038" y="0"/>
                </a:lnTo>
                <a:lnTo>
                  <a:pt x="779038" y="1098525"/>
                </a:lnTo>
                <a:lnTo>
                  <a:pt x="0" y="10985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8700" y="3122401"/>
            <a:ext cx="1184926" cy="1098525"/>
          </a:xfrm>
          <a:custGeom>
            <a:avLst/>
            <a:gdLst/>
            <a:ahLst/>
            <a:cxnLst/>
            <a:rect l="l" t="t" r="r" b="b"/>
            <a:pathLst>
              <a:path w="1184926" h="1098525">
                <a:moveTo>
                  <a:pt x="0" y="0"/>
                </a:moveTo>
                <a:lnTo>
                  <a:pt x="1184926" y="0"/>
                </a:lnTo>
                <a:lnTo>
                  <a:pt x="1184926" y="1098525"/>
                </a:lnTo>
                <a:lnTo>
                  <a:pt x="0" y="10985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28700" y="5414896"/>
            <a:ext cx="1184926" cy="840310"/>
          </a:xfrm>
          <a:custGeom>
            <a:avLst/>
            <a:gdLst/>
            <a:ahLst/>
            <a:cxnLst/>
            <a:rect l="l" t="t" r="r" b="b"/>
            <a:pathLst>
              <a:path w="1184926" h="840310">
                <a:moveTo>
                  <a:pt x="0" y="0"/>
                </a:moveTo>
                <a:lnTo>
                  <a:pt x="1184926" y="0"/>
                </a:lnTo>
                <a:lnTo>
                  <a:pt x="1184926" y="840310"/>
                </a:lnTo>
                <a:lnTo>
                  <a:pt x="0" y="84031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028700" y="1403985"/>
            <a:ext cx="7347263" cy="651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59"/>
              </a:lnSpc>
              <a:spcBef>
                <a:spcPct val="0"/>
              </a:spcBef>
            </a:pPr>
            <a:r>
              <a:rPr lang="en-US" sz="3899" b="1">
                <a:solidFill>
                  <a:srgbClr val="970A0A"/>
                </a:solidFill>
                <a:latin typeface="Cera Pro"/>
              </a:rPr>
              <a:t>ПЛОЩАДКА ПРОЕКТА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472493" y="3156794"/>
            <a:ext cx="4631128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15"/>
              </a:lnSpc>
            </a:pPr>
            <a:r>
              <a:rPr lang="en-US" sz="3599" dirty="0" err="1">
                <a:solidFill>
                  <a:srgbClr val="000000"/>
                </a:solidFill>
                <a:latin typeface="Cera Pro Medium" panose="00000600000000000000" pitchFamily="2" charset="0"/>
              </a:rPr>
              <a:t>Профессиональная</a:t>
            </a:r>
            <a:r>
              <a:rPr lang="en-US" sz="3599" dirty="0">
                <a:solidFill>
                  <a:srgbClr val="000000"/>
                </a:solidFill>
                <a:latin typeface="Cera Pro Medium" panose="00000600000000000000" pitchFamily="2" charset="0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Cera Pro Medium" panose="00000600000000000000" pitchFamily="2" charset="0"/>
              </a:rPr>
              <a:t>сцена</a:t>
            </a:r>
            <a:endParaRPr lang="en-US" sz="3599" dirty="0">
              <a:solidFill>
                <a:srgbClr val="000000"/>
              </a:solidFill>
              <a:latin typeface="Cera Pro Medium" panose="00000600000000000000" pitchFamily="2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4267200" y="5441421"/>
            <a:ext cx="1519382" cy="831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3"/>
              </a:lnSpc>
            </a:pPr>
            <a:r>
              <a:rPr lang="en-US" sz="3599" dirty="0" err="1">
                <a:solidFill>
                  <a:srgbClr val="000000"/>
                </a:solidFill>
                <a:latin typeface="Cera Pro Medium" panose="00000600000000000000" pitchFamily="2" charset="0"/>
              </a:rPr>
              <a:t>мест</a:t>
            </a:r>
            <a:r>
              <a:rPr lang="en-US" sz="3599" dirty="0">
                <a:solidFill>
                  <a:srgbClr val="000000"/>
                </a:solidFill>
                <a:latin typeface="Cera Pro Medium" panose="00000600000000000000" pitchFamily="2" charset="0"/>
              </a:rPr>
              <a:t> </a:t>
            </a:r>
          </a:p>
          <a:p>
            <a:pPr>
              <a:lnSpc>
                <a:spcPts val="3203"/>
              </a:lnSpc>
            </a:pPr>
            <a:r>
              <a:rPr lang="en-US" sz="3599" dirty="0">
                <a:solidFill>
                  <a:srgbClr val="000000"/>
                </a:solidFill>
                <a:latin typeface="Cera Pro Medium" panose="00000600000000000000" pitchFamily="2" charset="0"/>
              </a:rPr>
              <a:t>в </a:t>
            </a:r>
            <a:r>
              <a:rPr lang="en-US" sz="3599" dirty="0" err="1">
                <a:solidFill>
                  <a:srgbClr val="000000"/>
                </a:solidFill>
                <a:latin typeface="Cera Pro Medium" panose="00000600000000000000" pitchFamily="2" charset="0"/>
              </a:rPr>
              <a:t>зале</a:t>
            </a:r>
            <a:endParaRPr lang="en-US" sz="3599" dirty="0">
              <a:solidFill>
                <a:srgbClr val="000000"/>
              </a:solidFill>
              <a:latin typeface="Cera Pro Medium" panose="00000600000000000000" pitchFamily="2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2472493" y="5025655"/>
            <a:ext cx="2315564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2043"/>
              </a:lnSpc>
              <a:spcBef>
                <a:spcPct val="0"/>
              </a:spcBef>
            </a:pPr>
            <a:r>
              <a:rPr lang="ru-RU" sz="8602" dirty="0" smtClean="0">
                <a:solidFill>
                  <a:srgbClr val="000000"/>
                </a:solidFill>
                <a:latin typeface="Cera Pro Medium" panose="00000600000000000000" pitchFamily="2" charset="0"/>
              </a:rPr>
              <a:t>10</a:t>
            </a:r>
            <a:r>
              <a:rPr lang="en-US" sz="8602" dirty="0" smtClean="0">
                <a:solidFill>
                  <a:srgbClr val="000000"/>
                </a:solidFill>
                <a:latin typeface="Cera Pro Medium" panose="00000600000000000000" pitchFamily="2" charset="0"/>
              </a:rPr>
              <a:t>8</a:t>
            </a:r>
            <a:endParaRPr lang="en-US" sz="8602" dirty="0">
              <a:solidFill>
                <a:srgbClr val="000000"/>
              </a:solidFill>
              <a:latin typeface="Cera Pro Medium" panose="00000600000000000000" pitchFamily="2" charset="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9463737" y="3156794"/>
            <a:ext cx="3568218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15"/>
              </a:lnSpc>
            </a:pPr>
            <a:r>
              <a:rPr lang="en-US" sz="3599" dirty="0" err="1">
                <a:solidFill>
                  <a:srgbClr val="000000"/>
                </a:solidFill>
                <a:latin typeface="Cera Pro Medium" panose="00000600000000000000" pitchFamily="2" charset="0"/>
              </a:rPr>
              <a:t>Специальное</a:t>
            </a:r>
            <a:endParaRPr lang="en-US" sz="3599" dirty="0">
              <a:solidFill>
                <a:srgbClr val="000000"/>
              </a:solidFill>
              <a:latin typeface="Cera Pro Medium" panose="00000600000000000000" pitchFamily="2" charset="0"/>
            </a:endParaRPr>
          </a:p>
          <a:p>
            <a:pPr>
              <a:lnSpc>
                <a:spcPts val="3815"/>
              </a:lnSpc>
            </a:pPr>
            <a:r>
              <a:rPr lang="en-US" sz="3599" dirty="0" err="1">
                <a:solidFill>
                  <a:srgbClr val="000000"/>
                </a:solidFill>
                <a:latin typeface="Cera Pro Medium" panose="00000600000000000000" pitchFamily="2" charset="0"/>
              </a:rPr>
              <a:t>оборудование</a:t>
            </a:r>
            <a:r>
              <a:rPr lang="en-US" sz="3599" dirty="0">
                <a:solidFill>
                  <a:srgbClr val="000000"/>
                </a:solidFill>
                <a:latin typeface="Cera Pro Medium" panose="00000600000000000000" pitchFamily="2" charset="0"/>
              </a:rPr>
              <a:t>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614127" y="8736330"/>
            <a:ext cx="11728810" cy="450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  <a:spcBef>
                <a:spcPct val="0"/>
              </a:spcBef>
            </a:pPr>
            <a:r>
              <a:rPr lang="en-US" sz="2700" dirty="0">
                <a:solidFill>
                  <a:srgbClr val="000000"/>
                </a:solidFill>
                <a:latin typeface="Cera Pro Medium" panose="00000600000000000000" pitchFamily="2" charset="0"/>
              </a:rPr>
              <a:t>ГБУ ДО КО «ОЦДОД </a:t>
            </a:r>
            <a:r>
              <a:rPr lang="en-US" sz="2700" dirty="0" err="1">
                <a:solidFill>
                  <a:srgbClr val="000000"/>
                </a:solidFill>
                <a:latin typeface="Cera Pro Medium" panose="00000600000000000000" pitchFamily="2" charset="0"/>
              </a:rPr>
              <a:t>им</a:t>
            </a:r>
            <a:r>
              <a:rPr lang="en-US" sz="2700" dirty="0">
                <a:solidFill>
                  <a:srgbClr val="000000"/>
                </a:solidFill>
                <a:latin typeface="Cera Pro Medium" panose="00000600000000000000" pitchFamily="2" charset="0"/>
              </a:rPr>
              <a:t>. Ю.А. </a:t>
            </a:r>
            <a:r>
              <a:rPr lang="en-US" sz="2700" dirty="0" err="1">
                <a:solidFill>
                  <a:srgbClr val="000000"/>
                </a:solidFill>
                <a:latin typeface="Cera Pro Medium" panose="00000600000000000000" pitchFamily="2" charset="0"/>
              </a:rPr>
              <a:t>Гагарина</a:t>
            </a:r>
            <a:r>
              <a:rPr lang="en-US" sz="2700" dirty="0">
                <a:solidFill>
                  <a:srgbClr val="000000"/>
                </a:solidFill>
                <a:latin typeface="Cera Pro Medium" panose="00000600000000000000" pitchFamily="2" charset="0"/>
              </a:rPr>
              <a:t>» - г. </a:t>
            </a:r>
            <a:r>
              <a:rPr lang="en-US" sz="2700" dirty="0" err="1">
                <a:solidFill>
                  <a:srgbClr val="000000"/>
                </a:solidFill>
                <a:latin typeface="Cera Pro Medium" panose="00000600000000000000" pitchFamily="2" charset="0"/>
              </a:rPr>
              <a:t>Калуга</a:t>
            </a:r>
            <a:r>
              <a:rPr lang="en-US" sz="2700" dirty="0">
                <a:solidFill>
                  <a:srgbClr val="000000"/>
                </a:solidFill>
                <a:latin typeface="Cera Pro Medium" panose="00000600000000000000" pitchFamily="2" charset="0"/>
              </a:rPr>
              <a:t>, </a:t>
            </a:r>
            <a:r>
              <a:rPr lang="en-US" sz="2700" dirty="0" err="1">
                <a:solidFill>
                  <a:srgbClr val="000000"/>
                </a:solidFill>
                <a:latin typeface="Cera Pro Medium" panose="00000600000000000000" pitchFamily="2" charset="0"/>
              </a:rPr>
              <a:t>ул</a:t>
            </a:r>
            <a:r>
              <a:rPr lang="en-US" sz="2700" dirty="0">
                <a:solidFill>
                  <a:srgbClr val="000000"/>
                </a:solidFill>
                <a:latin typeface="Cera Pro Medium" panose="00000600000000000000" pitchFamily="2" charset="0"/>
              </a:rPr>
              <a:t>. </a:t>
            </a:r>
            <a:r>
              <a:rPr lang="en-US" sz="2700" dirty="0" err="1">
                <a:solidFill>
                  <a:srgbClr val="000000"/>
                </a:solidFill>
                <a:latin typeface="Cera Pro Medium" panose="00000600000000000000" pitchFamily="2" charset="0"/>
              </a:rPr>
              <a:t>К.Маркса</a:t>
            </a:r>
            <a:r>
              <a:rPr lang="en-US" sz="2700" dirty="0">
                <a:solidFill>
                  <a:srgbClr val="000000"/>
                </a:solidFill>
                <a:latin typeface="Cera Pro Medium" panose="00000600000000000000" pitchFamily="2" charset="0"/>
              </a:rPr>
              <a:t>, д.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96916D4-1537-44A7-98AF-2457437C5AB0}"/>
              </a:ext>
            </a:extLst>
          </p:cNvPr>
          <p:cNvSpPr txBox="1"/>
          <p:nvPr/>
        </p:nvSpPr>
        <p:spPr>
          <a:xfrm>
            <a:off x="16882334" y="9639300"/>
            <a:ext cx="739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latin typeface="Cera Pro" panose="00000500000000000000" pitchFamily="2" charset="0"/>
              </a:rPr>
              <a:t>5</a:t>
            </a:r>
          </a:p>
        </p:txBody>
      </p:sp>
      <p:sp>
        <p:nvSpPr>
          <p:cNvPr id="18" name="Freeform 23"/>
          <p:cNvSpPr/>
          <p:nvPr/>
        </p:nvSpPr>
        <p:spPr>
          <a:xfrm>
            <a:off x="8189325" y="5143500"/>
            <a:ext cx="1255433" cy="1238927"/>
          </a:xfrm>
          <a:custGeom>
            <a:avLst/>
            <a:gdLst/>
            <a:ahLst/>
            <a:cxnLst/>
            <a:rect l="l" t="t" r="r" b="b"/>
            <a:pathLst>
              <a:path w="2358798" h="2477854">
                <a:moveTo>
                  <a:pt x="0" y="0"/>
                </a:moveTo>
                <a:lnTo>
                  <a:pt x="2358798" y="0"/>
                </a:lnTo>
                <a:lnTo>
                  <a:pt x="2358798" y="2477854"/>
                </a:lnTo>
                <a:lnTo>
                  <a:pt x="0" y="247785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9" name="TextBox 15"/>
          <p:cNvSpPr txBox="1"/>
          <p:nvPr/>
        </p:nvSpPr>
        <p:spPr>
          <a:xfrm>
            <a:off x="9772572" y="4838700"/>
            <a:ext cx="8056081" cy="24365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15"/>
              </a:lnSpc>
            </a:pPr>
            <a:r>
              <a:rPr lang="ru-RU" sz="3599" dirty="0" smtClean="0">
                <a:solidFill>
                  <a:srgbClr val="000000"/>
                </a:solidFill>
                <a:latin typeface="Cera Pro Medium" panose="00000600000000000000" pitchFamily="2" charset="0"/>
              </a:rPr>
              <a:t>Специалисты: методисты, педагоги-организаторы, педагоги </a:t>
            </a:r>
            <a:r>
              <a:rPr lang="ru-RU" sz="3599" dirty="0" err="1" smtClean="0">
                <a:solidFill>
                  <a:srgbClr val="000000"/>
                </a:solidFill>
                <a:latin typeface="Cera Pro Medium" panose="00000600000000000000" pitchFamily="2" charset="0"/>
              </a:rPr>
              <a:t>доп.образования</a:t>
            </a:r>
            <a:r>
              <a:rPr lang="ru-RU" sz="3599" dirty="0" smtClean="0">
                <a:solidFill>
                  <a:srgbClr val="000000"/>
                </a:solidFill>
                <a:latin typeface="Cera Pro Medium" panose="00000600000000000000" pitchFamily="2" charset="0"/>
              </a:rPr>
              <a:t> по театральному творчеству,  звукооператор и осветитель, дизайнер.</a:t>
            </a:r>
            <a:endParaRPr lang="en-US" sz="3599" dirty="0">
              <a:solidFill>
                <a:srgbClr val="000000"/>
              </a:solidFill>
              <a:latin typeface="Cera Pro Medium" panose="000006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026913" y="8743950"/>
            <a:ext cx="4053826" cy="3086100"/>
            <a:chOff x="0" y="0"/>
            <a:chExt cx="1067674" cy="812800"/>
          </a:xfrm>
        </p:grpSpPr>
        <p:sp>
          <p:nvSpPr>
            <p:cNvPr id="4" name="Freeform 4"/>
            <p:cNvSpPr/>
            <p:nvPr/>
          </p:nvSpPr>
          <p:spPr>
            <a:xfrm>
              <a:off x="129251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6" y="0"/>
                  </a:moveTo>
                  <a:cubicBezTo>
                    <a:pt x="628325" y="1001"/>
                    <a:pt x="809173" y="182659"/>
                    <a:pt x="809173" y="406400"/>
                  </a:cubicBezTo>
                  <a:cubicBezTo>
                    <a:pt x="809173" y="630141"/>
                    <a:pt x="628325" y="811799"/>
                    <a:pt x="404586" y="812800"/>
                  </a:cubicBezTo>
                  <a:cubicBezTo>
                    <a:pt x="180847" y="811799"/>
                    <a:pt x="0" y="630141"/>
                    <a:pt x="0" y="406400"/>
                  </a:cubicBezTo>
                  <a:cubicBezTo>
                    <a:pt x="0" y="182659"/>
                    <a:pt x="180847" y="1001"/>
                    <a:pt x="40458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D60F0F">
                    <a:alpha val="100000"/>
                  </a:srgbClr>
                </a:gs>
                <a:gs pos="100000">
                  <a:srgbClr val="390202">
                    <a:alpha val="100000"/>
                  </a:srgbClr>
                </a:gs>
              </a:gsLst>
              <a:lin ang="21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825081" y="-1510665"/>
            <a:ext cx="4053826" cy="3086100"/>
            <a:chOff x="0" y="0"/>
            <a:chExt cx="1067674" cy="812800"/>
          </a:xfrm>
        </p:grpSpPr>
        <p:sp>
          <p:nvSpPr>
            <p:cNvPr id="7" name="Freeform 7"/>
            <p:cNvSpPr/>
            <p:nvPr/>
          </p:nvSpPr>
          <p:spPr>
            <a:xfrm>
              <a:off x="129251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6" y="0"/>
                  </a:moveTo>
                  <a:cubicBezTo>
                    <a:pt x="628325" y="1001"/>
                    <a:pt x="809173" y="182659"/>
                    <a:pt x="809173" y="406400"/>
                  </a:cubicBezTo>
                  <a:cubicBezTo>
                    <a:pt x="809173" y="630141"/>
                    <a:pt x="628325" y="811799"/>
                    <a:pt x="404586" y="812800"/>
                  </a:cubicBezTo>
                  <a:cubicBezTo>
                    <a:pt x="180847" y="811799"/>
                    <a:pt x="0" y="630141"/>
                    <a:pt x="0" y="406400"/>
                  </a:cubicBezTo>
                  <a:cubicBezTo>
                    <a:pt x="0" y="182659"/>
                    <a:pt x="180847" y="1001"/>
                    <a:pt x="40458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D60F0F">
                    <a:alpha val="100000"/>
                  </a:srgbClr>
                </a:gs>
                <a:gs pos="100000">
                  <a:srgbClr val="390202">
                    <a:alpha val="100000"/>
                  </a:srgbClr>
                </a:gs>
              </a:gsLst>
              <a:lin ang="210000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2626764" y="2409825"/>
            <a:ext cx="2705233" cy="2705233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171836" y="527923"/>
            <a:ext cx="12696564" cy="705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59"/>
              </a:lnSpc>
              <a:spcBef>
                <a:spcPct val="0"/>
              </a:spcBef>
            </a:pPr>
            <a:r>
              <a:rPr lang="ru-RU" sz="3899" dirty="0" smtClean="0">
                <a:solidFill>
                  <a:srgbClr val="970A0A"/>
                </a:solidFill>
                <a:latin typeface="Cera Pro 1"/>
              </a:rPr>
              <a:t>МЕТОДИЧЕСКОЕ СОПРОВОЖДЕНИЕ ПРОЕКТА</a:t>
            </a:r>
            <a:endParaRPr lang="en-US" sz="3899" dirty="0">
              <a:solidFill>
                <a:srgbClr val="970A0A"/>
              </a:solidFill>
              <a:latin typeface="Cera Pro 1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006B5B96-7F23-415B-A161-DDE7D3755335}"/>
              </a:ext>
            </a:extLst>
          </p:cNvPr>
          <p:cNvSpPr txBox="1"/>
          <p:nvPr/>
        </p:nvSpPr>
        <p:spPr>
          <a:xfrm>
            <a:off x="16882334" y="9639300"/>
            <a:ext cx="739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latin typeface="Cera Pro" panose="00000500000000000000" pitchFamily="2" charset="0"/>
              </a:rPr>
              <a:t>2</a:t>
            </a:r>
          </a:p>
        </p:txBody>
      </p:sp>
      <p:sp>
        <p:nvSpPr>
          <p:cNvPr id="29" name="TextBox 12"/>
          <p:cNvSpPr txBox="1"/>
          <p:nvPr/>
        </p:nvSpPr>
        <p:spPr>
          <a:xfrm>
            <a:off x="2285999" y="1539647"/>
            <a:ext cx="13453425" cy="69762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60"/>
              </a:lnSpc>
            </a:pPr>
            <a:r>
              <a:rPr lang="ru-RU" sz="2400" dirty="0" smtClean="0"/>
              <a:t>Подготовка </a:t>
            </a:r>
            <a:r>
              <a:rPr lang="ru-RU" sz="2400" dirty="0"/>
              <a:t>документов (соглашения о сотрудничестве со школами, информационные письма, согласование даты и времени проведения мероприятия с театральным коллективом</a:t>
            </a:r>
            <a:r>
              <a:rPr lang="ru-RU" sz="2400" dirty="0" smtClean="0"/>
              <a:t>)</a:t>
            </a:r>
          </a:p>
          <a:p>
            <a:pPr>
              <a:lnSpc>
                <a:spcPts val="3360"/>
              </a:lnSpc>
            </a:pPr>
            <a:endParaRPr lang="ru-RU" sz="2400" dirty="0"/>
          </a:p>
          <a:p>
            <a:pPr>
              <a:lnSpc>
                <a:spcPts val="3360"/>
              </a:lnSpc>
            </a:pPr>
            <a:r>
              <a:rPr lang="ru-RU" sz="2400" dirty="0"/>
              <a:t>информационная рассылка о проведении мероприятия в образовательные организации Калужской </a:t>
            </a:r>
            <a:r>
              <a:rPr lang="ru-RU" sz="2400" dirty="0" smtClean="0"/>
              <a:t>области</a:t>
            </a:r>
          </a:p>
          <a:p>
            <a:pPr>
              <a:lnSpc>
                <a:spcPts val="3360"/>
              </a:lnSpc>
            </a:pPr>
            <a:endParaRPr lang="ru-RU" sz="2400" dirty="0"/>
          </a:p>
          <a:p>
            <a:pPr>
              <a:lnSpc>
                <a:spcPts val="3360"/>
              </a:lnSpc>
            </a:pPr>
            <a:r>
              <a:rPr lang="ru-RU" sz="2400" dirty="0"/>
              <a:t>медиасопровождение мероприятий Проекта: публикации </a:t>
            </a:r>
            <a:r>
              <a:rPr lang="ru-RU" sz="2400" dirty="0" smtClean="0"/>
              <a:t>афиш и информации в </a:t>
            </a:r>
            <a:r>
              <a:rPr lang="ru-RU" sz="2400" dirty="0"/>
              <a:t>социальных сетях (официальное сообщества регионального модельного центра Калужской области </a:t>
            </a:r>
            <a:r>
              <a:rPr lang="ru-RU" sz="2400" dirty="0" err="1"/>
              <a:t>Вконтакте</a:t>
            </a:r>
            <a:r>
              <a:rPr lang="ru-RU" sz="2400" dirty="0" smtClean="0"/>
              <a:t>);</a:t>
            </a:r>
          </a:p>
          <a:p>
            <a:pPr>
              <a:lnSpc>
                <a:spcPts val="3360"/>
              </a:lnSpc>
            </a:pPr>
            <a:endParaRPr lang="en-US" sz="2400" dirty="0">
              <a:solidFill>
                <a:srgbClr val="000000"/>
              </a:solidFill>
              <a:latin typeface="Cera Pro" panose="00000500000000000000" pitchFamily="2" charset="0"/>
            </a:endParaRPr>
          </a:p>
          <a:p>
            <a:pPr>
              <a:lnSpc>
                <a:spcPts val="3360"/>
              </a:lnSpc>
            </a:pPr>
            <a:r>
              <a:rPr lang="ru-RU" sz="2400" dirty="0"/>
              <a:t>сбор заявок образовательных организаций на просмотр </a:t>
            </a:r>
            <a:r>
              <a:rPr lang="ru-RU" sz="2400" dirty="0" smtClean="0"/>
              <a:t>спектакля;</a:t>
            </a:r>
          </a:p>
          <a:p>
            <a:pPr>
              <a:lnSpc>
                <a:spcPts val="3360"/>
              </a:lnSpc>
            </a:pPr>
            <a:endParaRPr lang="ru-RU" sz="2400" dirty="0">
              <a:solidFill>
                <a:srgbClr val="000000"/>
              </a:solidFill>
              <a:latin typeface="Cera Pro" panose="00000500000000000000" pitchFamily="2" charset="0"/>
            </a:endParaRPr>
          </a:p>
          <a:p>
            <a:pPr>
              <a:lnSpc>
                <a:spcPts val="3360"/>
              </a:lnSpc>
            </a:pPr>
            <a:r>
              <a:rPr lang="ru-RU" sz="2400" dirty="0"/>
              <a:t>сопровождение и работа с театральным коллективом, осуществляющим показ спектакля</a:t>
            </a:r>
            <a:r>
              <a:rPr lang="ru-RU" sz="2400" dirty="0" smtClean="0"/>
              <a:t>;</a:t>
            </a:r>
          </a:p>
          <a:p>
            <a:pPr>
              <a:lnSpc>
                <a:spcPts val="3360"/>
              </a:lnSpc>
            </a:pPr>
            <a:endParaRPr lang="ru-RU" sz="2400" dirty="0">
              <a:solidFill>
                <a:srgbClr val="000000"/>
              </a:solidFill>
              <a:latin typeface="Cera Pro" panose="00000500000000000000" pitchFamily="2" charset="0"/>
            </a:endParaRPr>
          </a:p>
          <a:p>
            <a:pPr>
              <a:lnSpc>
                <a:spcPts val="3360"/>
              </a:lnSpc>
            </a:pPr>
            <a:r>
              <a:rPr lang="ru-RU" sz="2400" dirty="0"/>
              <a:t>подготовка помещения для проведения мероприятия; </a:t>
            </a:r>
            <a:endParaRPr lang="ru-RU" sz="2400" dirty="0" smtClean="0"/>
          </a:p>
          <a:p>
            <a:pPr>
              <a:lnSpc>
                <a:spcPts val="3360"/>
              </a:lnSpc>
            </a:pPr>
            <a:endParaRPr lang="ru-RU" sz="2400" dirty="0">
              <a:solidFill>
                <a:srgbClr val="000000"/>
              </a:solidFill>
              <a:latin typeface="Cera Pro" panose="00000500000000000000" pitchFamily="2" charset="0"/>
            </a:endParaRPr>
          </a:p>
          <a:p>
            <a:pPr>
              <a:lnSpc>
                <a:spcPts val="3360"/>
              </a:lnSpc>
            </a:pPr>
            <a:r>
              <a:rPr lang="ru-RU" sz="2400" dirty="0"/>
              <a:t>составление сценария (конспекта) мероприятия.</a:t>
            </a:r>
            <a:endParaRPr lang="en-US" sz="2400" dirty="0" err="1">
              <a:solidFill>
                <a:srgbClr val="000000"/>
              </a:solidFill>
              <a:latin typeface="Cera Pro" panose="00000500000000000000" pitchFamily="2" charset="0"/>
            </a:endParaRPr>
          </a:p>
        </p:txBody>
      </p:sp>
      <p:sp>
        <p:nvSpPr>
          <p:cNvPr id="30" name="Freeform 13"/>
          <p:cNvSpPr/>
          <p:nvPr/>
        </p:nvSpPr>
        <p:spPr>
          <a:xfrm>
            <a:off x="1171836" y="1485900"/>
            <a:ext cx="745276" cy="762000"/>
          </a:xfrm>
          <a:custGeom>
            <a:avLst/>
            <a:gdLst/>
            <a:ahLst/>
            <a:cxnLst/>
            <a:rect l="l" t="t" r="r" b="b"/>
            <a:pathLst>
              <a:path w="394971" h="408767">
                <a:moveTo>
                  <a:pt x="0" y="0"/>
                </a:moveTo>
                <a:lnTo>
                  <a:pt x="394971" y="0"/>
                </a:lnTo>
                <a:lnTo>
                  <a:pt x="394971" y="408767"/>
                </a:lnTo>
                <a:lnTo>
                  <a:pt x="0" y="4087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13"/>
          <p:cNvSpPr/>
          <p:nvPr/>
        </p:nvSpPr>
        <p:spPr>
          <a:xfrm>
            <a:off x="1171836" y="2914211"/>
            <a:ext cx="745276" cy="762000"/>
          </a:xfrm>
          <a:custGeom>
            <a:avLst/>
            <a:gdLst/>
            <a:ahLst/>
            <a:cxnLst/>
            <a:rect l="l" t="t" r="r" b="b"/>
            <a:pathLst>
              <a:path w="394971" h="408767">
                <a:moveTo>
                  <a:pt x="0" y="0"/>
                </a:moveTo>
                <a:lnTo>
                  <a:pt x="394971" y="0"/>
                </a:lnTo>
                <a:lnTo>
                  <a:pt x="394971" y="408767"/>
                </a:lnTo>
                <a:lnTo>
                  <a:pt x="0" y="4087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13"/>
          <p:cNvSpPr/>
          <p:nvPr/>
        </p:nvSpPr>
        <p:spPr>
          <a:xfrm>
            <a:off x="1171836" y="4221242"/>
            <a:ext cx="745276" cy="762000"/>
          </a:xfrm>
          <a:custGeom>
            <a:avLst/>
            <a:gdLst/>
            <a:ahLst/>
            <a:cxnLst/>
            <a:rect l="l" t="t" r="r" b="b"/>
            <a:pathLst>
              <a:path w="394971" h="408767">
                <a:moveTo>
                  <a:pt x="0" y="0"/>
                </a:moveTo>
                <a:lnTo>
                  <a:pt x="394971" y="0"/>
                </a:lnTo>
                <a:lnTo>
                  <a:pt x="394971" y="408767"/>
                </a:lnTo>
                <a:lnTo>
                  <a:pt x="0" y="4087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13"/>
          <p:cNvSpPr/>
          <p:nvPr/>
        </p:nvSpPr>
        <p:spPr>
          <a:xfrm>
            <a:off x="1171836" y="5227749"/>
            <a:ext cx="745276" cy="762000"/>
          </a:xfrm>
          <a:custGeom>
            <a:avLst/>
            <a:gdLst/>
            <a:ahLst/>
            <a:cxnLst/>
            <a:rect l="l" t="t" r="r" b="b"/>
            <a:pathLst>
              <a:path w="394971" h="408767">
                <a:moveTo>
                  <a:pt x="0" y="0"/>
                </a:moveTo>
                <a:lnTo>
                  <a:pt x="394971" y="0"/>
                </a:lnTo>
                <a:lnTo>
                  <a:pt x="394971" y="408767"/>
                </a:lnTo>
                <a:lnTo>
                  <a:pt x="0" y="4087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13"/>
          <p:cNvSpPr/>
          <p:nvPr/>
        </p:nvSpPr>
        <p:spPr>
          <a:xfrm>
            <a:off x="1171836" y="6134100"/>
            <a:ext cx="745276" cy="762000"/>
          </a:xfrm>
          <a:custGeom>
            <a:avLst/>
            <a:gdLst/>
            <a:ahLst/>
            <a:cxnLst/>
            <a:rect l="l" t="t" r="r" b="b"/>
            <a:pathLst>
              <a:path w="394971" h="408767">
                <a:moveTo>
                  <a:pt x="0" y="0"/>
                </a:moveTo>
                <a:lnTo>
                  <a:pt x="394971" y="0"/>
                </a:lnTo>
                <a:lnTo>
                  <a:pt x="394971" y="408767"/>
                </a:lnTo>
                <a:lnTo>
                  <a:pt x="0" y="4087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13"/>
          <p:cNvSpPr/>
          <p:nvPr/>
        </p:nvSpPr>
        <p:spPr>
          <a:xfrm>
            <a:off x="1171836" y="6980349"/>
            <a:ext cx="745276" cy="762000"/>
          </a:xfrm>
          <a:custGeom>
            <a:avLst/>
            <a:gdLst/>
            <a:ahLst/>
            <a:cxnLst/>
            <a:rect l="l" t="t" r="r" b="b"/>
            <a:pathLst>
              <a:path w="394971" h="408767">
                <a:moveTo>
                  <a:pt x="0" y="0"/>
                </a:moveTo>
                <a:lnTo>
                  <a:pt x="394971" y="0"/>
                </a:lnTo>
                <a:lnTo>
                  <a:pt x="394971" y="408767"/>
                </a:lnTo>
                <a:lnTo>
                  <a:pt x="0" y="4087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13"/>
          <p:cNvSpPr/>
          <p:nvPr/>
        </p:nvSpPr>
        <p:spPr>
          <a:xfrm>
            <a:off x="1171836" y="7799529"/>
            <a:ext cx="745276" cy="762000"/>
          </a:xfrm>
          <a:custGeom>
            <a:avLst/>
            <a:gdLst/>
            <a:ahLst/>
            <a:cxnLst/>
            <a:rect l="l" t="t" r="r" b="b"/>
            <a:pathLst>
              <a:path w="394971" h="408767">
                <a:moveTo>
                  <a:pt x="0" y="0"/>
                </a:moveTo>
                <a:lnTo>
                  <a:pt x="394971" y="0"/>
                </a:lnTo>
                <a:lnTo>
                  <a:pt x="394971" y="408767"/>
                </a:lnTo>
                <a:lnTo>
                  <a:pt x="0" y="4087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047780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58531" y="4169677"/>
            <a:ext cx="4452245" cy="3981926"/>
            <a:chOff x="0" y="0"/>
            <a:chExt cx="1172608" cy="104873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72608" cy="1048738"/>
            </a:xfrm>
            <a:custGeom>
              <a:avLst/>
              <a:gdLst/>
              <a:ahLst/>
              <a:cxnLst/>
              <a:rect l="l" t="t" r="r" b="b"/>
              <a:pathLst>
                <a:path w="1172608" h="1048738">
                  <a:moveTo>
                    <a:pt x="88683" y="0"/>
                  </a:moveTo>
                  <a:lnTo>
                    <a:pt x="1083925" y="0"/>
                  </a:lnTo>
                  <a:cubicBezTo>
                    <a:pt x="1132903" y="0"/>
                    <a:pt x="1172608" y="39705"/>
                    <a:pt x="1172608" y="88683"/>
                  </a:cubicBezTo>
                  <a:lnTo>
                    <a:pt x="1172608" y="960055"/>
                  </a:lnTo>
                  <a:cubicBezTo>
                    <a:pt x="1172608" y="1009033"/>
                    <a:pt x="1132903" y="1048738"/>
                    <a:pt x="1083925" y="1048738"/>
                  </a:cubicBezTo>
                  <a:lnTo>
                    <a:pt x="88683" y="1048738"/>
                  </a:lnTo>
                  <a:cubicBezTo>
                    <a:pt x="39705" y="1048738"/>
                    <a:pt x="0" y="1009033"/>
                    <a:pt x="0" y="960055"/>
                  </a:cubicBezTo>
                  <a:lnTo>
                    <a:pt x="0" y="88683"/>
                  </a:lnTo>
                  <a:cubicBezTo>
                    <a:pt x="0" y="39705"/>
                    <a:pt x="39705" y="0"/>
                    <a:pt x="88683" y="0"/>
                  </a:cubicBezTo>
                  <a:close/>
                </a:path>
              </a:pathLst>
            </a:custGeom>
            <a:solidFill>
              <a:srgbClr val="EAEAEA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920129" y="4169677"/>
            <a:ext cx="4452245" cy="3981926"/>
            <a:chOff x="0" y="0"/>
            <a:chExt cx="1172608" cy="104873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72608" cy="1048738"/>
            </a:xfrm>
            <a:custGeom>
              <a:avLst/>
              <a:gdLst/>
              <a:ahLst/>
              <a:cxnLst/>
              <a:rect l="l" t="t" r="r" b="b"/>
              <a:pathLst>
                <a:path w="1172608" h="1048738">
                  <a:moveTo>
                    <a:pt x="88683" y="0"/>
                  </a:moveTo>
                  <a:lnTo>
                    <a:pt x="1083925" y="0"/>
                  </a:lnTo>
                  <a:cubicBezTo>
                    <a:pt x="1132903" y="0"/>
                    <a:pt x="1172608" y="39705"/>
                    <a:pt x="1172608" y="88683"/>
                  </a:cubicBezTo>
                  <a:lnTo>
                    <a:pt x="1172608" y="960055"/>
                  </a:lnTo>
                  <a:cubicBezTo>
                    <a:pt x="1172608" y="1009033"/>
                    <a:pt x="1132903" y="1048738"/>
                    <a:pt x="1083925" y="1048738"/>
                  </a:cubicBezTo>
                  <a:lnTo>
                    <a:pt x="88683" y="1048738"/>
                  </a:lnTo>
                  <a:cubicBezTo>
                    <a:pt x="39705" y="1048738"/>
                    <a:pt x="0" y="1009033"/>
                    <a:pt x="0" y="960055"/>
                  </a:cubicBezTo>
                  <a:lnTo>
                    <a:pt x="0" y="88683"/>
                  </a:lnTo>
                  <a:cubicBezTo>
                    <a:pt x="0" y="39705"/>
                    <a:pt x="39705" y="0"/>
                    <a:pt x="88683" y="0"/>
                  </a:cubicBezTo>
                  <a:close/>
                </a:path>
              </a:pathLst>
            </a:custGeom>
            <a:solidFill>
              <a:srgbClr val="EAEAEA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077224" y="4169677"/>
            <a:ext cx="4452245" cy="3981926"/>
            <a:chOff x="0" y="0"/>
            <a:chExt cx="1172608" cy="104873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72608" cy="1048738"/>
            </a:xfrm>
            <a:custGeom>
              <a:avLst/>
              <a:gdLst/>
              <a:ahLst/>
              <a:cxnLst/>
              <a:rect l="l" t="t" r="r" b="b"/>
              <a:pathLst>
                <a:path w="1172608" h="1048738">
                  <a:moveTo>
                    <a:pt x="88683" y="0"/>
                  </a:moveTo>
                  <a:lnTo>
                    <a:pt x="1083925" y="0"/>
                  </a:lnTo>
                  <a:cubicBezTo>
                    <a:pt x="1132903" y="0"/>
                    <a:pt x="1172608" y="39705"/>
                    <a:pt x="1172608" y="88683"/>
                  </a:cubicBezTo>
                  <a:lnTo>
                    <a:pt x="1172608" y="960055"/>
                  </a:lnTo>
                  <a:cubicBezTo>
                    <a:pt x="1172608" y="1009033"/>
                    <a:pt x="1132903" y="1048738"/>
                    <a:pt x="1083925" y="1048738"/>
                  </a:cubicBezTo>
                  <a:lnTo>
                    <a:pt x="88683" y="1048738"/>
                  </a:lnTo>
                  <a:cubicBezTo>
                    <a:pt x="39705" y="1048738"/>
                    <a:pt x="0" y="1009033"/>
                    <a:pt x="0" y="960055"/>
                  </a:cubicBezTo>
                  <a:lnTo>
                    <a:pt x="0" y="88683"/>
                  </a:lnTo>
                  <a:cubicBezTo>
                    <a:pt x="0" y="39705"/>
                    <a:pt x="39705" y="0"/>
                    <a:pt x="88683" y="0"/>
                  </a:cubicBezTo>
                  <a:close/>
                </a:path>
              </a:pathLst>
            </a:custGeom>
            <a:solidFill>
              <a:srgbClr val="EAEAEA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991856" y="3410708"/>
            <a:ext cx="1985594" cy="1985594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D60F0F">
                    <a:alpha val="100000"/>
                  </a:srgbClr>
                </a:gs>
                <a:gs pos="100000">
                  <a:srgbClr val="390202">
                    <a:alpha val="100000"/>
                  </a:srgbClr>
                </a:gs>
              </a:gsLst>
              <a:lin ang="210000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153454" y="3410708"/>
            <a:ext cx="1985594" cy="1985594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D60F0F">
                    <a:alpha val="100000"/>
                  </a:srgbClr>
                </a:gs>
                <a:gs pos="100000">
                  <a:srgbClr val="390202">
                    <a:alpha val="100000"/>
                  </a:srgbClr>
                </a:gs>
              </a:gsLst>
              <a:lin ang="2100000"/>
            </a:gra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3310549" y="3410708"/>
            <a:ext cx="1985594" cy="1985594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D60F0F">
                    <a:alpha val="100000"/>
                  </a:srgbClr>
                </a:gs>
                <a:gs pos="100000">
                  <a:srgbClr val="390202">
                    <a:alpha val="100000"/>
                  </a:srgbClr>
                </a:gs>
              </a:gsLst>
              <a:lin ang="2100000"/>
            </a:gra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3410390" y="3982865"/>
            <a:ext cx="1026388" cy="992797"/>
          </a:xfrm>
          <a:custGeom>
            <a:avLst/>
            <a:gdLst/>
            <a:ahLst/>
            <a:cxnLst/>
            <a:rect l="l" t="t" r="r" b="b"/>
            <a:pathLst>
              <a:path w="1026388" h="992797">
                <a:moveTo>
                  <a:pt x="0" y="0"/>
                </a:moveTo>
                <a:lnTo>
                  <a:pt x="1026388" y="0"/>
                </a:lnTo>
                <a:lnTo>
                  <a:pt x="1026388" y="992797"/>
                </a:lnTo>
                <a:lnTo>
                  <a:pt x="0" y="9927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8653258" y="3889442"/>
            <a:ext cx="985988" cy="951926"/>
          </a:xfrm>
          <a:custGeom>
            <a:avLst/>
            <a:gdLst/>
            <a:ahLst/>
            <a:cxnLst/>
            <a:rect l="l" t="t" r="r" b="b"/>
            <a:pathLst>
              <a:path w="985988" h="951926">
                <a:moveTo>
                  <a:pt x="0" y="0"/>
                </a:moveTo>
                <a:lnTo>
                  <a:pt x="985987" y="0"/>
                </a:lnTo>
                <a:lnTo>
                  <a:pt x="985987" y="951926"/>
                </a:lnTo>
                <a:lnTo>
                  <a:pt x="0" y="9519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3513003" y="3889442"/>
            <a:ext cx="1313986" cy="1397857"/>
          </a:xfrm>
          <a:custGeom>
            <a:avLst/>
            <a:gdLst/>
            <a:ahLst/>
            <a:cxnLst/>
            <a:rect l="l" t="t" r="r" b="b"/>
            <a:pathLst>
              <a:path w="1313986" h="1397857">
                <a:moveTo>
                  <a:pt x="0" y="0"/>
                </a:moveTo>
                <a:lnTo>
                  <a:pt x="1313986" y="0"/>
                </a:lnTo>
                <a:lnTo>
                  <a:pt x="1313986" y="1397857"/>
                </a:lnTo>
                <a:lnTo>
                  <a:pt x="0" y="13978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2363033" y="1166420"/>
            <a:ext cx="13561934" cy="651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  <a:spcBef>
                <a:spcPct val="0"/>
              </a:spcBef>
            </a:pPr>
            <a:r>
              <a:rPr lang="ru-RU" sz="3900" dirty="0" smtClean="0">
                <a:solidFill>
                  <a:srgbClr val="970A0A"/>
                </a:solidFill>
                <a:latin typeface="Cera Pro 1"/>
              </a:rPr>
              <a:t>СОДЕРЖАНИЕ МЕРОПРИЯТИЙ ПРОЕКТА</a:t>
            </a:r>
            <a:endParaRPr lang="en-US" sz="3900" dirty="0">
              <a:solidFill>
                <a:srgbClr val="970A0A"/>
              </a:solidFill>
              <a:latin typeface="Cera Pro 1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2363033" y="5930705"/>
            <a:ext cx="3298854" cy="3449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ru-RU" sz="2100" dirty="0" smtClean="0">
                <a:solidFill>
                  <a:srgbClr val="000000"/>
                </a:solidFill>
                <a:latin typeface="Cera Pro Medium" panose="00000600000000000000" pitchFamily="2" charset="0"/>
              </a:rPr>
              <a:t>Показ спектаклей</a:t>
            </a:r>
            <a:endParaRPr lang="en-US" sz="2100" dirty="0">
              <a:solidFill>
                <a:srgbClr val="000000"/>
              </a:solidFill>
              <a:latin typeface="Cera Pro Medium" panose="00000600000000000000" pitchFamily="2" charset="0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7287275" y="5930705"/>
            <a:ext cx="3717954" cy="1115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ru-RU" sz="2100" dirty="0">
                <a:solidFill>
                  <a:srgbClr val="000000"/>
                </a:solidFill>
                <a:latin typeface="Cera Pro Medium" panose="00000600000000000000" pitchFamily="2" charset="0"/>
              </a:rPr>
              <a:t>О</a:t>
            </a:r>
            <a:r>
              <a:rPr lang="ru-RU" sz="2100" dirty="0" smtClean="0">
                <a:solidFill>
                  <a:srgbClr val="000000"/>
                </a:solidFill>
                <a:latin typeface="Cera Pro Medium" panose="00000600000000000000" pitchFamily="2" charset="0"/>
              </a:rPr>
              <a:t>бсуждение спектаклей по методике безоценочного интервью</a:t>
            </a:r>
            <a:endParaRPr lang="en-US" sz="2100" dirty="0">
              <a:solidFill>
                <a:srgbClr val="000000"/>
              </a:solidFill>
              <a:latin typeface="Cera Pro Medium" panose="00000600000000000000" pitchFamily="2" charset="0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2653919" y="5930705"/>
            <a:ext cx="3298854" cy="1487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ru-RU" sz="2100" dirty="0" smtClean="0">
                <a:solidFill>
                  <a:srgbClr val="000000"/>
                </a:solidFill>
                <a:latin typeface="Cera Pro Medium" panose="00000600000000000000" pitchFamily="2" charset="0"/>
              </a:rPr>
              <a:t>Мастер-классы по актерскому мастерству, показы спектаклей учебными театрами</a:t>
            </a:r>
            <a:endParaRPr lang="en-US" sz="2100" dirty="0">
              <a:solidFill>
                <a:srgbClr val="000000"/>
              </a:solidFill>
              <a:latin typeface="Cera Pro Medium" panose="00000600000000000000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EE59902D-0566-4ECF-A1CB-30EA54A01902}"/>
              </a:ext>
            </a:extLst>
          </p:cNvPr>
          <p:cNvSpPr txBox="1"/>
          <p:nvPr/>
        </p:nvSpPr>
        <p:spPr>
          <a:xfrm>
            <a:off x="16882334" y="9639300"/>
            <a:ext cx="739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latin typeface="Cera Pro" panose="00000500000000000000" pitchFamily="2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548844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школьный театр\Проект НА СЦЕНЕ\2022-2023\школы\1 сош Таруса\Спектакль бременские музыканты\IMG_899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16"/>
          <a:stretch/>
        </p:blipFill>
        <p:spPr bwMode="auto">
          <a:xfrm>
            <a:off x="-111016" y="0"/>
            <a:ext cx="18399016" cy="1032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70144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424</Words>
  <Application>Microsoft Office PowerPoint</Application>
  <PresentationFormat>Произвольный</PresentationFormat>
  <Paragraphs>90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Cera Pro</vt:lpstr>
      <vt:lpstr>Cera Pro Medium</vt:lpstr>
      <vt:lpstr>Cera Pro 1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Gradient Company Business Profile Presentation</dc:title>
  <dc:creator>Ситникова Валерия Евгеньевна</dc:creator>
  <cp:lastModifiedBy>User</cp:lastModifiedBy>
  <cp:revision>19</cp:revision>
  <dcterms:created xsi:type="dcterms:W3CDTF">2006-08-16T00:00:00Z</dcterms:created>
  <dcterms:modified xsi:type="dcterms:W3CDTF">2023-09-12T08:50:50Z</dcterms:modified>
  <dc:identifier>DAFmFbS2-wQ</dc:identifier>
</cp:coreProperties>
</file>