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67" r:id="rId5"/>
    <p:sldId id="269" r:id="rId6"/>
    <p:sldId id="268" r:id="rId7"/>
    <p:sldId id="271" r:id="rId8"/>
    <p:sldId id="265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31314"/>
    <a:srgbClr val="FF9999"/>
    <a:srgbClr val="FF7171"/>
    <a:srgbClr val="FFFFFF"/>
    <a:srgbClr val="FFCCCC"/>
    <a:srgbClr val="E511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282757-2FB0-4FA3-83F2-CED6002BFEDC}" type="doc">
      <dgm:prSet loTypeId="urn:microsoft.com/office/officeart/2005/8/layout/default#1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A048DB2D-4E33-4649-85AB-BF36E4183F1E}">
      <dgm:prSet/>
      <dgm:spPr>
        <a:ln>
          <a:solidFill>
            <a:srgbClr val="C31314"/>
          </a:solidFill>
        </a:ln>
      </dgm:spPr>
      <dgm:t>
        <a:bodyPr/>
        <a:lstStyle/>
        <a:p>
          <a:pPr rtl="0"/>
          <a:r>
            <a:rPr lang="ru-RU" dirty="0"/>
            <a:t>Федеральный закон от 29 декабря 2012 г. № 273-ФЗ «Об образовании в Российской Федерации»</a:t>
          </a:r>
        </a:p>
        <a:p>
          <a:pPr rtl="0"/>
          <a:r>
            <a:rPr lang="ru-RU" dirty="0">
              <a:solidFill>
                <a:schemeClr val="tx1"/>
              </a:solidFill>
            </a:rPr>
            <a:t>Статьи №: 2,12-18,21,23,25,28,29,30-32,44,48,55,58,75,83,86,91,95;</a:t>
          </a:r>
        </a:p>
      </dgm:t>
    </dgm:pt>
    <dgm:pt modelId="{FA6D9068-FB8E-49D7-A0E6-FF4BEEBE4691}" type="parTrans" cxnId="{54E5D8DD-3876-40A9-A3C5-5E4AB14E7696}">
      <dgm:prSet/>
      <dgm:spPr/>
      <dgm:t>
        <a:bodyPr/>
        <a:lstStyle/>
        <a:p>
          <a:endParaRPr lang="ru-RU"/>
        </a:p>
      </dgm:t>
    </dgm:pt>
    <dgm:pt modelId="{86048414-DBAC-4B1F-9EC1-A542BBE15F28}" type="sibTrans" cxnId="{54E5D8DD-3876-40A9-A3C5-5E4AB14E7696}">
      <dgm:prSet/>
      <dgm:spPr/>
      <dgm:t>
        <a:bodyPr/>
        <a:lstStyle/>
        <a:p>
          <a:endParaRPr lang="ru-RU"/>
        </a:p>
      </dgm:t>
    </dgm:pt>
    <dgm:pt modelId="{B93A9992-F636-426A-A7D7-6B1DEB5F42B8}">
      <dgm:prSet/>
      <dgm:spPr>
        <a:ln>
          <a:solidFill>
            <a:srgbClr val="C31314"/>
          </a:solidFill>
        </a:ln>
      </dgm:spPr>
      <dgm:t>
        <a:bodyPr/>
        <a:lstStyle/>
        <a:p>
          <a:pPr rtl="0"/>
          <a:r>
            <a:rPr lang="ru-RU" dirty="0"/>
            <a:t>приказ Министерства просвещения Российской Федерации от 09.11. 2018 г. № 196 «Об утверждении Порядка организации и осуществления образовательной деятельности по дополнительным общеобразовательным программам»;</a:t>
          </a:r>
        </a:p>
      </dgm:t>
    </dgm:pt>
    <dgm:pt modelId="{FE775589-7615-4473-BFE6-FF589D6CFA2D}" type="parTrans" cxnId="{1DE973D2-1625-4A58-9AC7-82152B8EB2B1}">
      <dgm:prSet/>
      <dgm:spPr/>
      <dgm:t>
        <a:bodyPr/>
        <a:lstStyle/>
        <a:p>
          <a:endParaRPr lang="ru-RU"/>
        </a:p>
      </dgm:t>
    </dgm:pt>
    <dgm:pt modelId="{745B8152-E759-4D8E-A242-353DF8F328C2}" type="sibTrans" cxnId="{1DE973D2-1625-4A58-9AC7-82152B8EB2B1}">
      <dgm:prSet/>
      <dgm:spPr/>
      <dgm:t>
        <a:bodyPr/>
        <a:lstStyle/>
        <a:p>
          <a:endParaRPr lang="ru-RU"/>
        </a:p>
      </dgm:t>
    </dgm:pt>
    <dgm:pt modelId="{5927F6B1-7348-4CEE-ADC9-E4295B950981}" type="pres">
      <dgm:prSet presAssocID="{79282757-2FB0-4FA3-83F2-CED6002BFEDC}" presName="diagram" presStyleCnt="0">
        <dgm:presLayoutVars>
          <dgm:dir/>
          <dgm:resizeHandles val="exact"/>
        </dgm:presLayoutVars>
      </dgm:prSet>
      <dgm:spPr/>
    </dgm:pt>
    <dgm:pt modelId="{C4B0334F-F3D4-4367-A9BA-574ADD82653F}" type="pres">
      <dgm:prSet presAssocID="{A048DB2D-4E33-4649-85AB-BF36E4183F1E}" presName="node" presStyleLbl="node1" presStyleIdx="0" presStyleCnt="2">
        <dgm:presLayoutVars>
          <dgm:bulletEnabled val="1"/>
        </dgm:presLayoutVars>
      </dgm:prSet>
      <dgm:spPr/>
    </dgm:pt>
    <dgm:pt modelId="{410D9E4E-CC25-4DA0-A614-15962086ED20}" type="pres">
      <dgm:prSet presAssocID="{86048414-DBAC-4B1F-9EC1-A542BBE15F28}" presName="sibTrans" presStyleCnt="0"/>
      <dgm:spPr/>
    </dgm:pt>
    <dgm:pt modelId="{89C5ACDE-3DA7-45BD-B841-15125F3C0BB9}" type="pres">
      <dgm:prSet presAssocID="{B93A9992-F636-426A-A7D7-6B1DEB5F42B8}" presName="node" presStyleLbl="node1" presStyleIdx="1" presStyleCnt="2">
        <dgm:presLayoutVars>
          <dgm:bulletEnabled val="1"/>
        </dgm:presLayoutVars>
      </dgm:prSet>
      <dgm:spPr/>
    </dgm:pt>
  </dgm:ptLst>
  <dgm:cxnLst>
    <dgm:cxn modelId="{DEB5C34C-2D86-4B69-9575-F0A2A8087CA9}" type="presOf" srcId="{79282757-2FB0-4FA3-83F2-CED6002BFEDC}" destId="{5927F6B1-7348-4CEE-ADC9-E4295B950981}" srcOrd="0" destOrd="0" presId="urn:microsoft.com/office/officeart/2005/8/layout/default#1"/>
    <dgm:cxn modelId="{DE841B82-67B7-42D6-AF8D-5B2E9D29920A}" type="presOf" srcId="{B93A9992-F636-426A-A7D7-6B1DEB5F42B8}" destId="{89C5ACDE-3DA7-45BD-B841-15125F3C0BB9}" srcOrd="0" destOrd="0" presId="urn:microsoft.com/office/officeart/2005/8/layout/default#1"/>
    <dgm:cxn modelId="{0F170C89-D259-4BF4-988C-9122C33EB264}" type="presOf" srcId="{A048DB2D-4E33-4649-85AB-BF36E4183F1E}" destId="{C4B0334F-F3D4-4367-A9BA-574ADD82653F}" srcOrd="0" destOrd="0" presId="urn:microsoft.com/office/officeart/2005/8/layout/default#1"/>
    <dgm:cxn modelId="{1DE973D2-1625-4A58-9AC7-82152B8EB2B1}" srcId="{79282757-2FB0-4FA3-83F2-CED6002BFEDC}" destId="{B93A9992-F636-426A-A7D7-6B1DEB5F42B8}" srcOrd="1" destOrd="0" parTransId="{FE775589-7615-4473-BFE6-FF589D6CFA2D}" sibTransId="{745B8152-E759-4D8E-A242-353DF8F328C2}"/>
    <dgm:cxn modelId="{54E5D8DD-3876-40A9-A3C5-5E4AB14E7696}" srcId="{79282757-2FB0-4FA3-83F2-CED6002BFEDC}" destId="{A048DB2D-4E33-4649-85AB-BF36E4183F1E}" srcOrd="0" destOrd="0" parTransId="{FA6D9068-FB8E-49D7-A0E6-FF4BEEBE4691}" sibTransId="{86048414-DBAC-4B1F-9EC1-A542BBE15F28}"/>
    <dgm:cxn modelId="{C358CE03-8656-4552-9266-730FB5B8DE3C}" type="presParOf" srcId="{5927F6B1-7348-4CEE-ADC9-E4295B950981}" destId="{C4B0334F-F3D4-4367-A9BA-574ADD82653F}" srcOrd="0" destOrd="0" presId="urn:microsoft.com/office/officeart/2005/8/layout/default#1"/>
    <dgm:cxn modelId="{78126390-EF03-4A26-A3C5-0166D744A5BC}" type="presParOf" srcId="{5927F6B1-7348-4CEE-ADC9-E4295B950981}" destId="{410D9E4E-CC25-4DA0-A614-15962086ED20}" srcOrd="1" destOrd="0" presId="urn:microsoft.com/office/officeart/2005/8/layout/default#1"/>
    <dgm:cxn modelId="{87DA8690-CA51-4773-977E-E8EE6175FD60}" type="presParOf" srcId="{5927F6B1-7348-4CEE-ADC9-E4295B950981}" destId="{89C5ACDE-3DA7-45BD-B841-15125F3C0BB9}" srcOrd="2" destOrd="0" presId="urn:microsoft.com/office/officeart/2005/8/layout/default#1"/>
  </dgm:cxnLst>
  <dgm:bg/>
  <dgm:whole>
    <a:ln>
      <a:solidFill>
        <a:srgbClr val="C00000"/>
      </a:solidFill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0FB022-DC81-462A-83DD-2C8881ACC3D7}" type="doc">
      <dgm:prSet loTypeId="urn:microsoft.com/office/officeart/2005/8/layout/process4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7F9D3FB-70A0-4739-A97B-8B7593ECC846}">
      <dgm:prSet custT="1"/>
      <dgm:spPr>
        <a:solidFill>
          <a:srgbClr val="C31314"/>
        </a:solidFill>
        <a:ln>
          <a:solidFill>
            <a:srgbClr val="C31314"/>
          </a:solidFill>
        </a:ln>
      </dgm:spPr>
      <dgm:t>
        <a:bodyPr/>
        <a:lstStyle/>
        <a:p>
          <a:r>
            <a:rPr lang="ru-RU" sz="2400" b="1" dirty="0">
              <a:solidFill>
                <a:schemeClr val="bg1"/>
              </a:solidFill>
            </a:rPr>
            <a:t>Задачи</a:t>
          </a:r>
          <a:endParaRPr lang="ru-RU" sz="1500" b="1" dirty="0">
            <a:solidFill>
              <a:schemeClr val="bg1"/>
            </a:solidFill>
          </a:endParaRPr>
        </a:p>
      </dgm:t>
    </dgm:pt>
    <dgm:pt modelId="{81D49BD0-5B59-4116-B615-1F228956DD24}" type="parTrans" cxnId="{175630B0-64C2-42F8-8155-4F6D1F6C227C}">
      <dgm:prSet/>
      <dgm:spPr/>
      <dgm:t>
        <a:bodyPr/>
        <a:lstStyle/>
        <a:p>
          <a:endParaRPr lang="ru-RU"/>
        </a:p>
      </dgm:t>
    </dgm:pt>
    <dgm:pt modelId="{CF769BEA-8A38-4BD4-A9C7-C03ED79488D5}" type="sibTrans" cxnId="{175630B0-64C2-42F8-8155-4F6D1F6C227C}">
      <dgm:prSet/>
      <dgm:spPr/>
      <dgm:t>
        <a:bodyPr/>
        <a:lstStyle/>
        <a:p>
          <a:endParaRPr lang="ru-RU"/>
        </a:p>
      </dgm:t>
    </dgm:pt>
    <dgm:pt modelId="{0E382763-9B46-43A4-BDD7-A7FD4624E092}">
      <dgm:prSet custT="1"/>
      <dgm:spPr>
        <a:solidFill>
          <a:srgbClr val="C00000"/>
        </a:solidFill>
        <a:ln>
          <a:solidFill>
            <a:srgbClr val="C31314"/>
          </a:solidFill>
        </a:ln>
      </dgm:spPr>
      <dgm:t>
        <a:bodyPr/>
        <a:lstStyle/>
        <a:p>
          <a:r>
            <a:rPr lang="ru-RU" sz="2000" b="1" dirty="0">
              <a:solidFill>
                <a:schemeClr val="bg1"/>
              </a:solidFill>
            </a:rPr>
            <a:t>Формы, методы обучения</a:t>
          </a:r>
        </a:p>
      </dgm:t>
    </dgm:pt>
    <dgm:pt modelId="{1E576949-CFB5-4D49-8872-999950FB5B6C}" type="parTrans" cxnId="{94D2D47E-1ED6-45EE-8CCF-29A081631318}">
      <dgm:prSet/>
      <dgm:spPr/>
      <dgm:t>
        <a:bodyPr/>
        <a:lstStyle/>
        <a:p>
          <a:endParaRPr lang="ru-RU"/>
        </a:p>
      </dgm:t>
    </dgm:pt>
    <dgm:pt modelId="{8A9445D8-B3FF-4981-B2D4-1B7E1F0AEF37}" type="sibTrans" cxnId="{94D2D47E-1ED6-45EE-8CCF-29A081631318}">
      <dgm:prSet/>
      <dgm:spPr/>
      <dgm:t>
        <a:bodyPr/>
        <a:lstStyle/>
        <a:p>
          <a:endParaRPr lang="ru-RU"/>
        </a:p>
      </dgm:t>
    </dgm:pt>
    <dgm:pt modelId="{9A66DB62-D80D-4531-B02B-0B098EACD7AE}">
      <dgm:prSet custT="1"/>
      <dgm:spPr>
        <a:solidFill>
          <a:srgbClr val="C31314"/>
        </a:solidFill>
        <a:ln>
          <a:solidFill>
            <a:srgbClr val="C31314"/>
          </a:solidFill>
        </a:ln>
      </dgm:spPr>
      <dgm:t>
        <a:bodyPr/>
        <a:lstStyle/>
        <a:p>
          <a:r>
            <a:rPr lang="ru-RU" sz="2000" b="1" dirty="0">
              <a:solidFill>
                <a:schemeClr val="bg1"/>
              </a:solidFill>
            </a:rPr>
            <a:t>Оценочные материалы и процедуры</a:t>
          </a:r>
        </a:p>
      </dgm:t>
    </dgm:pt>
    <dgm:pt modelId="{4F3C4651-D34B-44C9-B725-EB9AB8486A69}" type="parTrans" cxnId="{1491CD97-3555-4E79-810E-91835F093F88}">
      <dgm:prSet/>
      <dgm:spPr/>
      <dgm:t>
        <a:bodyPr/>
        <a:lstStyle/>
        <a:p>
          <a:endParaRPr lang="ru-RU"/>
        </a:p>
      </dgm:t>
    </dgm:pt>
    <dgm:pt modelId="{97480E81-3BB3-4C85-98EC-258DDC835403}" type="sibTrans" cxnId="{1491CD97-3555-4E79-810E-91835F093F88}">
      <dgm:prSet/>
      <dgm:spPr/>
      <dgm:t>
        <a:bodyPr/>
        <a:lstStyle/>
        <a:p>
          <a:endParaRPr lang="ru-RU"/>
        </a:p>
      </dgm:t>
    </dgm:pt>
    <dgm:pt modelId="{C3C6918B-F701-4974-8D83-6C968A92EF44}">
      <dgm:prSet custT="1"/>
      <dgm:spPr>
        <a:solidFill>
          <a:srgbClr val="C31314"/>
        </a:solidFill>
        <a:ln>
          <a:solidFill>
            <a:srgbClr val="C31314"/>
          </a:solidFill>
        </a:ln>
      </dgm:spPr>
      <dgm:t>
        <a:bodyPr/>
        <a:lstStyle/>
        <a:p>
          <a:r>
            <a:rPr lang="ru-RU" sz="2000" b="1" dirty="0">
              <a:solidFill>
                <a:schemeClr val="bg1"/>
              </a:solidFill>
            </a:rPr>
            <a:t>Степень достижения планируемых результатов</a:t>
          </a:r>
        </a:p>
      </dgm:t>
    </dgm:pt>
    <dgm:pt modelId="{72A091E3-317A-48A8-A3F1-BF9E2F41E834}" type="parTrans" cxnId="{F5544938-90A3-4E87-A0EE-9C1A11001C11}">
      <dgm:prSet/>
      <dgm:spPr/>
      <dgm:t>
        <a:bodyPr/>
        <a:lstStyle/>
        <a:p>
          <a:endParaRPr lang="ru-RU"/>
        </a:p>
      </dgm:t>
    </dgm:pt>
    <dgm:pt modelId="{D0B17C57-30B6-41B4-B65D-466F4F607818}" type="sibTrans" cxnId="{F5544938-90A3-4E87-A0EE-9C1A11001C11}">
      <dgm:prSet/>
      <dgm:spPr/>
      <dgm:t>
        <a:bodyPr/>
        <a:lstStyle/>
        <a:p>
          <a:endParaRPr lang="ru-RU"/>
        </a:p>
      </dgm:t>
    </dgm:pt>
    <dgm:pt modelId="{392F4976-BCB5-45E7-BFFF-7A117EEF9CAD}">
      <dgm:prSet custT="1"/>
      <dgm:spPr>
        <a:ln>
          <a:solidFill>
            <a:srgbClr val="C31314"/>
          </a:solidFill>
        </a:ln>
      </dgm:spPr>
      <dgm:t>
        <a:bodyPr/>
        <a:lstStyle/>
        <a:p>
          <a:r>
            <a:rPr lang="ru-RU" sz="1600" dirty="0"/>
            <a:t>обучения </a:t>
          </a:r>
        </a:p>
      </dgm:t>
    </dgm:pt>
    <dgm:pt modelId="{6374FDBB-DDD9-4EF5-B22E-55D254C6C324}" type="parTrans" cxnId="{A3FFE35A-1B7A-4BB2-B730-19C31FB1B916}">
      <dgm:prSet/>
      <dgm:spPr/>
      <dgm:t>
        <a:bodyPr/>
        <a:lstStyle/>
        <a:p>
          <a:endParaRPr lang="ru-RU"/>
        </a:p>
      </dgm:t>
    </dgm:pt>
    <dgm:pt modelId="{7FE94F97-5DDE-460C-8F3D-734B7461A907}" type="sibTrans" cxnId="{A3FFE35A-1B7A-4BB2-B730-19C31FB1B916}">
      <dgm:prSet/>
      <dgm:spPr/>
      <dgm:t>
        <a:bodyPr/>
        <a:lstStyle/>
        <a:p>
          <a:endParaRPr lang="ru-RU"/>
        </a:p>
      </dgm:t>
    </dgm:pt>
    <dgm:pt modelId="{DE2D279E-AE36-4DD2-B78F-D65422597C5E}">
      <dgm:prSet custT="1"/>
      <dgm:spPr>
        <a:ln>
          <a:solidFill>
            <a:srgbClr val="C31314"/>
          </a:solidFill>
        </a:ln>
      </dgm:spPr>
      <dgm:t>
        <a:bodyPr/>
        <a:lstStyle/>
        <a:p>
          <a:r>
            <a:rPr lang="ru-RU" sz="1600" dirty="0"/>
            <a:t>развития</a:t>
          </a:r>
        </a:p>
      </dgm:t>
    </dgm:pt>
    <dgm:pt modelId="{CD354EBB-BE38-41E4-940A-DC0CB74576D9}" type="parTrans" cxnId="{92DDB287-4A7E-4456-915B-503DDBF98DCA}">
      <dgm:prSet/>
      <dgm:spPr/>
      <dgm:t>
        <a:bodyPr/>
        <a:lstStyle/>
        <a:p>
          <a:endParaRPr lang="ru-RU"/>
        </a:p>
      </dgm:t>
    </dgm:pt>
    <dgm:pt modelId="{D127A2E6-7424-42EB-9F60-7C416468A9D2}" type="sibTrans" cxnId="{92DDB287-4A7E-4456-915B-503DDBF98DCA}">
      <dgm:prSet/>
      <dgm:spPr/>
      <dgm:t>
        <a:bodyPr/>
        <a:lstStyle/>
        <a:p>
          <a:endParaRPr lang="ru-RU"/>
        </a:p>
      </dgm:t>
    </dgm:pt>
    <dgm:pt modelId="{18740E3B-0ED0-4EE5-9C3A-F503286F922E}">
      <dgm:prSet custT="1"/>
      <dgm:spPr>
        <a:ln>
          <a:solidFill>
            <a:srgbClr val="C31314"/>
          </a:solidFill>
        </a:ln>
      </dgm:spPr>
      <dgm:t>
        <a:bodyPr/>
        <a:lstStyle/>
        <a:p>
          <a:r>
            <a:rPr lang="ru-RU" sz="1600" dirty="0"/>
            <a:t> воспитания</a:t>
          </a:r>
        </a:p>
      </dgm:t>
    </dgm:pt>
    <dgm:pt modelId="{F656BE5B-0285-4185-B357-32B86B5082BF}" type="parTrans" cxnId="{695514D8-9FF2-44A9-9721-89FC5BF59550}">
      <dgm:prSet/>
      <dgm:spPr/>
      <dgm:t>
        <a:bodyPr/>
        <a:lstStyle/>
        <a:p>
          <a:endParaRPr lang="ru-RU"/>
        </a:p>
      </dgm:t>
    </dgm:pt>
    <dgm:pt modelId="{CD927145-48AC-43CB-A603-4E5FEDC87A7E}" type="sibTrans" cxnId="{695514D8-9FF2-44A9-9721-89FC5BF59550}">
      <dgm:prSet/>
      <dgm:spPr/>
      <dgm:t>
        <a:bodyPr/>
        <a:lstStyle/>
        <a:p>
          <a:endParaRPr lang="ru-RU"/>
        </a:p>
      </dgm:t>
    </dgm:pt>
    <dgm:pt modelId="{02341486-CDE9-46F8-BDD3-1E0D65FF130B}">
      <dgm:prSet custT="1"/>
      <dgm:spPr>
        <a:ln>
          <a:solidFill>
            <a:srgbClr val="C31314"/>
          </a:solidFill>
        </a:ln>
      </dgm:spPr>
      <dgm:t>
        <a:bodyPr/>
        <a:lstStyle/>
        <a:p>
          <a:r>
            <a:rPr lang="ru-RU" sz="1400" dirty="0"/>
            <a:t>текущий контроль </a:t>
          </a:r>
        </a:p>
      </dgm:t>
    </dgm:pt>
    <dgm:pt modelId="{23A7C26E-F70F-4CFE-85C8-612EF8CACAE1}" type="parTrans" cxnId="{B33A124D-7306-488B-84FD-69A6D71AF4C3}">
      <dgm:prSet/>
      <dgm:spPr/>
      <dgm:t>
        <a:bodyPr/>
        <a:lstStyle/>
        <a:p>
          <a:endParaRPr lang="ru-RU"/>
        </a:p>
      </dgm:t>
    </dgm:pt>
    <dgm:pt modelId="{0A93F886-0729-4B7A-B648-CA28436EA3D4}" type="sibTrans" cxnId="{B33A124D-7306-488B-84FD-69A6D71AF4C3}">
      <dgm:prSet/>
      <dgm:spPr/>
      <dgm:t>
        <a:bodyPr/>
        <a:lstStyle/>
        <a:p>
          <a:endParaRPr lang="ru-RU"/>
        </a:p>
      </dgm:t>
    </dgm:pt>
    <dgm:pt modelId="{0E39F76D-AB32-4F1C-AD3E-CF9C79A54EAA}">
      <dgm:prSet custT="1"/>
      <dgm:spPr>
        <a:ln>
          <a:solidFill>
            <a:srgbClr val="C31314"/>
          </a:solidFill>
        </a:ln>
      </dgm:spPr>
      <dgm:t>
        <a:bodyPr/>
        <a:lstStyle/>
        <a:p>
          <a:r>
            <a:rPr lang="ru-RU" sz="1400" dirty="0"/>
            <a:t>промежуточная аттестация </a:t>
          </a:r>
        </a:p>
      </dgm:t>
    </dgm:pt>
    <dgm:pt modelId="{FDA5A3BE-94D1-48B4-AA19-FED910AE3A8D}" type="parTrans" cxnId="{77F70E7E-C6D3-4CF4-BA8F-24A2FF98F746}">
      <dgm:prSet/>
      <dgm:spPr/>
      <dgm:t>
        <a:bodyPr/>
        <a:lstStyle/>
        <a:p>
          <a:endParaRPr lang="ru-RU"/>
        </a:p>
      </dgm:t>
    </dgm:pt>
    <dgm:pt modelId="{D8B9EC3A-06E3-4158-A2C1-8626AE85274B}" type="sibTrans" cxnId="{77F70E7E-C6D3-4CF4-BA8F-24A2FF98F746}">
      <dgm:prSet/>
      <dgm:spPr/>
      <dgm:t>
        <a:bodyPr/>
        <a:lstStyle/>
        <a:p>
          <a:endParaRPr lang="ru-RU"/>
        </a:p>
      </dgm:t>
    </dgm:pt>
    <dgm:pt modelId="{0321447A-4975-44FD-97D7-2198D48067BC}">
      <dgm:prSet custT="1"/>
      <dgm:spPr>
        <a:ln>
          <a:solidFill>
            <a:srgbClr val="C31314"/>
          </a:solidFill>
        </a:ln>
      </dgm:spPr>
      <dgm:t>
        <a:bodyPr/>
        <a:lstStyle/>
        <a:p>
          <a:r>
            <a:rPr lang="ru-RU" sz="1400" dirty="0"/>
            <a:t>аттестация по итогам освоения программы</a:t>
          </a:r>
        </a:p>
      </dgm:t>
    </dgm:pt>
    <dgm:pt modelId="{0892459A-1F64-4D73-8895-B2989D3BF58E}" type="parTrans" cxnId="{2C340862-D2BD-4B4A-A0F2-414C7A4D1C71}">
      <dgm:prSet/>
      <dgm:spPr/>
      <dgm:t>
        <a:bodyPr/>
        <a:lstStyle/>
        <a:p>
          <a:endParaRPr lang="ru-RU"/>
        </a:p>
      </dgm:t>
    </dgm:pt>
    <dgm:pt modelId="{25CD238C-DA48-46D6-8A99-C576F0A90298}" type="sibTrans" cxnId="{2C340862-D2BD-4B4A-A0F2-414C7A4D1C71}">
      <dgm:prSet/>
      <dgm:spPr/>
      <dgm:t>
        <a:bodyPr/>
        <a:lstStyle/>
        <a:p>
          <a:endParaRPr lang="ru-RU"/>
        </a:p>
      </dgm:t>
    </dgm:pt>
    <dgm:pt modelId="{65FD7717-1A1E-4B6D-AC3D-442DB210A049}">
      <dgm:prSet custT="1"/>
      <dgm:spPr>
        <a:ln>
          <a:solidFill>
            <a:srgbClr val="C31314"/>
          </a:solidFill>
        </a:ln>
      </dgm:spPr>
      <dgm:t>
        <a:bodyPr/>
        <a:lstStyle/>
        <a:p>
          <a:r>
            <a:rPr lang="ru-RU" sz="1600" dirty="0"/>
            <a:t>обучения </a:t>
          </a:r>
        </a:p>
      </dgm:t>
    </dgm:pt>
    <dgm:pt modelId="{0091D2A3-AE9D-4834-BED2-6A6EE4C7F303}" type="parTrans" cxnId="{51DA7006-5D98-4B34-B48B-F2C732B952E1}">
      <dgm:prSet/>
      <dgm:spPr/>
      <dgm:t>
        <a:bodyPr/>
        <a:lstStyle/>
        <a:p>
          <a:endParaRPr lang="ru-RU"/>
        </a:p>
      </dgm:t>
    </dgm:pt>
    <dgm:pt modelId="{DCCC8F5C-7F68-42C1-B94D-E92C9E69710C}" type="sibTrans" cxnId="{51DA7006-5D98-4B34-B48B-F2C732B952E1}">
      <dgm:prSet/>
      <dgm:spPr/>
      <dgm:t>
        <a:bodyPr/>
        <a:lstStyle/>
        <a:p>
          <a:endParaRPr lang="ru-RU"/>
        </a:p>
      </dgm:t>
    </dgm:pt>
    <dgm:pt modelId="{94987E04-B5E3-47BA-B138-2A6BD93E0A0F}">
      <dgm:prSet custT="1"/>
      <dgm:spPr>
        <a:ln>
          <a:solidFill>
            <a:srgbClr val="C31314"/>
          </a:solidFill>
        </a:ln>
      </dgm:spPr>
      <dgm:t>
        <a:bodyPr/>
        <a:lstStyle/>
        <a:p>
          <a:r>
            <a:rPr lang="ru-RU" sz="1600" dirty="0"/>
            <a:t>развития</a:t>
          </a:r>
        </a:p>
      </dgm:t>
    </dgm:pt>
    <dgm:pt modelId="{FEF1CD82-80B1-475D-B62F-118570328B8A}" type="parTrans" cxnId="{5427ADC4-BF60-42FC-8B10-CEB661C4261A}">
      <dgm:prSet/>
      <dgm:spPr/>
      <dgm:t>
        <a:bodyPr/>
        <a:lstStyle/>
        <a:p>
          <a:endParaRPr lang="ru-RU"/>
        </a:p>
      </dgm:t>
    </dgm:pt>
    <dgm:pt modelId="{D3D0EA41-7957-48D8-A007-38225D576C5B}" type="sibTrans" cxnId="{5427ADC4-BF60-42FC-8B10-CEB661C4261A}">
      <dgm:prSet/>
      <dgm:spPr/>
      <dgm:t>
        <a:bodyPr/>
        <a:lstStyle/>
        <a:p>
          <a:endParaRPr lang="ru-RU"/>
        </a:p>
      </dgm:t>
    </dgm:pt>
    <dgm:pt modelId="{20B0F758-63A6-4C42-9B70-50C3E22642DD}">
      <dgm:prSet custT="1"/>
      <dgm:spPr>
        <a:ln>
          <a:solidFill>
            <a:srgbClr val="C31314"/>
          </a:solidFill>
        </a:ln>
      </dgm:spPr>
      <dgm:t>
        <a:bodyPr/>
        <a:lstStyle/>
        <a:p>
          <a:r>
            <a:rPr lang="ru-RU" sz="1600" dirty="0"/>
            <a:t> воспитания</a:t>
          </a:r>
        </a:p>
      </dgm:t>
    </dgm:pt>
    <dgm:pt modelId="{245C1BCC-7E85-4011-860F-D284D7BFA2E7}" type="parTrans" cxnId="{837D42B2-8CCA-49F4-9B10-6F40EFAA094F}">
      <dgm:prSet/>
      <dgm:spPr/>
      <dgm:t>
        <a:bodyPr/>
        <a:lstStyle/>
        <a:p>
          <a:endParaRPr lang="ru-RU"/>
        </a:p>
      </dgm:t>
    </dgm:pt>
    <dgm:pt modelId="{44918D18-5F6C-447A-9737-238B3B82A864}" type="sibTrans" cxnId="{837D42B2-8CCA-49F4-9B10-6F40EFAA094F}">
      <dgm:prSet/>
      <dgm:spPr/>
      <dgm:t>
        <a:bodyPr/>
        <a:lstStyle/>
        <a:p>
          <a:endParaRPr lang="ru-RU"/>
        </a:p>
      </dgm:t>
    </dgm:pt>
    <dgm:pt modelId="{ECF53E6F-564F-426A-BF15-9C683C988627}">
      <dgm:prSet/>
      <dgm:spPr>
        <a:ln>
          <a:solidFill>
            <a:srgbClr val="C31314"/>
          </a:solidFill>
        </a:ln>
      </dgm:spPr>
      <dgm:t>
        <a:bodyPr/>
        <a:lstStyle/>
        <a:p>
          <a:r>
            <a:rPr lang="ru-RU" dirty="0"/>
            <a:t>степень удовлетворенности учащихся и родителей (законных представителей)</a:t>
          </a:r>
        </a:p>
      </dgm:t>
    </dgm:pt>
    <dgm:pt modelId="{08471BB3-1D5E-4E5D-9154-2502ECA6B37C}" type="parTrans" cxnId="{58CB511C-54DE-46B2-B260-05082473C2EB}">
      <dgm:prSet/>
      <dgm:spPr/>
      <dgm:t>
        <a:bodyPr/>
        <a:lstStyle/>
        <a:p>
          <a:endParaRPr lang="ru-RU"/>
        </a:p>
      </dgm:t>
    </dgm:pt>
    <dgm:pt modelId="{22B19CAA-F4A4-4BD3-9E2B-151CCDD08854}" type="sibTrans" cxnId="{58CB511C-54DE-46B2-B260-05082473C2EB}">
      <dgm:prSet/>
      <dgm:spPr/>
      <dgm:t>
        <a:bodyPr/>
        <a:lstStyle/>
        <a:p>
          <a:endParaRPr lang="ru-RU"/>
        </a:p>
      </dgm:t>
    </dgm:pt>
    <dgm:pt modelId="{537ECFE5-2E40-45C6-B9B4-C7009D6E083C}" type="pres">
      <dgm:prSet presAssocID="{930FB022-DC81-462A-83DD-2C8881ACC3D7}" presName="Name0" presStyleCnt="0">
        <dgm:presLayoutVars>
          <dgm:dir/>
          <dgm:animLvl val="lvl"/>
          <dgm:resizeHandles val="exact"/>
        </dgm:presLayoutVars>
      </dgm:prSet>
      <dgm:spPr/>
    </dgm:pt>
    <dgm:pt modelId="{0D81A9B7-4A58-4EDF-8397-EF5124920300}" type="pres">
      <dgm:prSet presAssocID="{C3C6918B-F701-4974-8D83-6C968A92EF44}" presName="boxAndChildren" presStyleCnt="0"/>
      <dgm:spPr/>
    </dgm:pt>
    <dgm:pt modelId="{53AA7BED-5E42-430D-91E2-2D581AE2CAC3}" type="pres">
      <dgm:prSet presAssocID="{C3C6918B-F701-4974-8D83-6C968A92EF44}" presName="parentTextBox" presStyleLbl="node1" presStyleIdx="0" presStyleCnt="4"/>
      <dgm:spPr/>
    </dgm:pt>
    <dgm:pt modelId="{E950663B-CBD5-4C53-8F3F-8FD165604AF1}" type="pres">
      <dgm:prSet presAssocID="{C3C6918B-F701-4974-8D83-6C968A92EF44}" presName="entireBox" presStyleLbl="node1" presStyleIdx="0" presStyleCnt="4"/>
      <dgm:spPr/>
    </dgm:pt>
    <dgm:pt modelId="{ABFDF7D8-E72C-48B8-B382-3488F45E80EB}" type="pres">
      <dgm:prSet presAssocID="{C3C6918B-F701-4974-8D83-6C968A92EF44}" presName="descendantBox" presStyleCnt="0"/>
      <dgm:spPr/>
    </dgm:pt>
    <dgm:pt modelId="{0B080DC3-670A-4D31-BF02-2791E1CD5818}" type="pres">
      <dgm:prSet presAssocID="{65FD7717-1A1E-4B6D-AC3D-442DB210A049}" presName="childTextBox" presStyleLbl="fgAccFollowNode1" presStyleIdx="0" presStyleCnt="10">
        <dgm:presLayoutVars>
          <dgm:bulletEnabled val="1"/>
        </dgm:presLayoutVars>
      </dgm:prSet>
      <dgm:spPr/>
    </dgm:pt>
    <dgm:pt modelId="{05D3E2EB-93EC-4A98-AC14-1D58FD72A69A}" type="pres">
      <dgm:prSet presAssocID="{94987E04-B5E3-47BA-B138-2A6BD93E0A0F}" presName="childTextBox" presStyleLbl="fgAccFollowNode1" presStyleIdx="1" presStyleCnt="10">
        <dgm:presLayoutVars>
          <dgm:bulletEnabled val="1"/>
        </dgm:presLayoutVars>
      </dgm:prSet>
      <dgm:spPr/>
    </dgm:pt>
    <dgm:pt modelId="{E28F12AB-34C6-42B4-A59D-85B7CEB74543}" type="pres">
      <dgm:prSet presAssocID="{20B0F758-63A6-4C42-9B70-50C3E22642DD}" presName="childTextBox" presStyleLbl="fgAccFollowNode1" presStyleIdx="2" presStyleCnt="10">
        <dgm:presLayoutVars>
          <dgm:bulletEnabled val="1"/>
        </dgm:presLayoutVars>
      </dgm:prSet>
      <dgm:spPr/>
    </dgm:pt>
    <dgm:pt modelId="{426AD45E-52EB-4930-B3C6-463E306279C8}" type="pres">
      <dgm:prSet presAssocID="{ECF53E6F-564F-426A-BF15-9C683C988627}" presName="childTextBox" presStyleLbl="fgAccFollowNode1" presStyleIdx="3" presStyleCnt="10">
        <dgm:presLayoutVars>
          <dgm:bulletEnabled val="1"/>
        </dgm:presLayoutVars>
      </dgm:prSet>
      <dgm:spPr/>
    </dgm:pt>
    <dgm:pt modelId="{D530B19F-DDE3-4E7D-881B-B58F8376D674}" type="pres">
      <dgm:prSet presAssocID="{97480E81-3BB3-4C85-98EC-258DDC835403}" presName="sp" presStyleCnt="0"/>
      <dgm:spPr/>
    </dgm:pt>
    <dgm:pt modelId="{CBEA2D9D-BC53-486E-A98A-671A3BA995FA}" type="pres">
      <dgm:prSet presAssocID="{9A66DB62-D80D-4531-B02B-0B098EACD7AE}" presName="arrowAndChildren" presStyleCnt="0"/>
      <dgm:spPr/>
    </dgm:pt>
    <dgm:pt modelId="{0EBBCF18-8ECB-414D-8D1A-AE7A3911C7EF}" type="pres">
      <dgm:prSet presAssocID="{9A66DB62-D80D-4531-B02B-0B098EACD7AE}" presName="parentTextArrow" presStyleLbl="node1" presStyleIdx="0" presStyleCnt="4"/>
      <dgm:spPr/>
    </dgm:pt>
    <dgm:pt modelId="{CD85FD3B-E047-43EC-888A-BA0AA3DA9F3D}" type="pres">
      <dgm:prSet presAssocID="{9A66DB62-D80D-4531-B02B-0B098EACD7AE}" presName="arrow" presStyleLbl="node1" presStyleIdx="1" presStyleCnt="4"/>
      <dgm:spPr/>
    </dgm:pt>
    <dgm:pt modelId="{2571A7D3-BAFE-4073-A7B4-0BF33AD59A85}" type="pres">
      <dgm:prSet presAssocID="{9A66DB62-D80D-4531-B02B-0B098EACD7AE}" presName="descendantArrow" presStyleCnt="0"/>
      <dgm:spPr/>
    </dgm:pt>
    <dgm:pt modelId="{B74A91CE-9CE0-4DB3-A80F-6C89AA1C60A6}" type="pres">
      <dgm:prSet presAssocID="{02341486-CDE9-46F8-BDD3-1E0D65FF130B}" presName="childTextArrow" presStyleLbl="fgAccFollowNode1" presStyleIdx="4" presStyleCnt="10">
        <dgm:presLayoutVars>
          <dgm:bulletEnabled val="1"/>
        </dgm:presLayoutVars>
      </dgm:prSet>
      <dgm:spPr/>
    </dgm:pt>
    <dgm:pt modelId="{4CA4FAEF-4B03-471B-839A-9DA2C81AE1BF}" type="pres">
      <dgm:prSet presAssocID="{0E39F76D-AB32-4F1C-AD3E-CF9C79A54EAA}" presName="childTextArrow" presStyleLbl="fgAccFollowNode1" presStyleIdx="5" presStyleCnt="10">
        <dgm:presLayoutVars>
          <dgm:bulletEnabled val="1"/>
        </dgm:presLayoutVars>
      </dgm:prSet>
      <dgm:spPr/>
    </dgm:pt>
    <dgm:pt modelId="{E2665298-CD38-4891-B72F-86DF41642160}" type="pres">
      <dgm:prSet presAssocID="{0321447A-4975-44FD-97D7-2198D48067BC}" presName="childTextArrow" presStyleLbl="fgAccFollowNode1" presStyleIdx="6" presStyleCnt="10">
        <dgm:presLayoutVars>
          <dgm:bulletEnabled val="1"/>
        </dgm:presLayoutVars>
      </dgm:prSet>
      <dgm:spPr/>
    </dgm:pt>
    <dgm:pt modelId="{E007CDF1-23A1-489E-BA7B-DB1524322F4A}" type="pres">
      <dgm:prSet presAssocID="{8A9445D8-B3FF-4981-B2D4-1B7E1F0AEF37}" presName="sp" presStyleCnt="0"/>
      <dgm:spPr/>
    </dgm:pt>
    <dgm:pt modelId="{7428B9C3-1521-45BD-B114-DE67676E6AFF}" type="pres">
      <dgm:prSet presAssocID="{0E382763-9B46-43A4-BDD7-A7FD4624E092}" presName="arrowAndChildren" presStyleCnt="0"/>
      <dgm:spPr/>
    </dgm:pt>
    <dgm:pt modelId="{184AA903-5A1B-4BD0-B33A-EE332EFBB4A5}" type="pres">
      <dgm:prSet presAssocID="{0E382763-9B46-43A4-BDD7-A7FD4624E092}" presName="parentTextArrow" presStyleLbl="node1" presStyleIdx="2" presStyleCnt="4"/>
      <dgm:spPr/>
    </dgm:pt>
    <dgm:pt modelId="{0EB82665-5DB1-4BC4-93DE-6EC5B0D930E3}" type="pres">
      <dgm:prSet presAssocID="{CF769BEA-8A38-4BD4-A9C7-C03ED79488D5}" presName="sp" presStyleCnt="0"/>
      <dgm:spPr/>
    </dgm:pt>
    <dgm:pt modelId="{00D5A086-7D85-448A-B63D-E975DF84AAAD}" type="pres">
      <dgm:prSet presAssocID="{D7F9D3FB-70A0-4739-A97B-8B7593ECC846}" presName="arrowAndChildren" presStyleCnt="0"/>
      <dgm:spPr/>
    </dgm:pt>
    <dgm:pt modelId="{20DC0FF3-8087-491E-BCBE-865D6FDFC020}" type="pres">
      <dgm:prSet presAssocID="{D7F9D3FB-70A0-4739-A97B-8B7593ECC846}" presName="parentTextArrow" presStyleLbl="node1" presStyleIdx="2" presStyleCnt="4"/>
      <dgm:spPr/>
    </dgm:pt>
    <dgm:pt modelId="{3B83901E-EB07-488D-93EE-5605428090A6}" type="pres">
      <dgm:prSet presAssocID="{D7F9D3FB-70A0-4739-A97B-8B7593ECC846}" presName="arrow" presStyleLbl="node1" presStyleIdx="3" presStyleCnt="4"/>
      <dgm:spPr/>
    </dgm:pt>
    <dgm:pt modelId="{E3B8FEBA-94F7-4391-9448-60C95BA5F239}" type="pres">
      <dgm:prSet presAssocID="{D7F9D3FB-70A0-4739-A97B-8B7593ECC846}" presName="descendantArrow" presStyleCnt="0"/>
      <dgm:spPr/>
    </dgm:pt>
    <dgm:pt modelId="{91DB2868-6C98-4D8E-A1BE-9AE1199D8E87}" type="pres">
      <dgm:prSet presAssocID="{392F4976-BCB5-45E7-BFFF-7A117EEF9CAD}" presName="childTextArrow" presStyleLbl="fgAccFollowNode1" presStyleIdx="7" presStyleCnt="10">
        <dgm:presLayoutVars>
          <dgm:bulletEnabled val="1"/>
        </dgm:presLayoutVars>
      </dgm:prSet>
      <dgm:spPr/>
    </dgm:pt>
    <dgm:pt modelId="{BB44A415-6FFA-40FC-AB42-FDCEB43EAF2A}" type="pres">
      <dgm:prSet presAssocID="{DE2D279E-AE36-4DD2-B78F-D65422597C5E}" presName="childTextArrow" presStyleLbl="fgAccFollowNode1" presStyleIdx="8" presStyleCnt="10">
        <dgm:presLayoutVars>
          <dgm:bulletEnabled val="1"/>
        </dgm:presLayoutVars>
      </dgm:prSet>
      <dgm:spPr/>
    </dgm:pt>
    <dgm:pt modelId="{4B0C55F6-0AE2-450D-A3E1-C1A93CACCBD2}" type="pres">
      <dgm:prSet presAssocID="{18740E3B-0ED0-4EE5-9C3A-F503286F922E}" presName="childTextArrow" presStyleLbl="fgAccFollowNode1" presStyleIdx="9" presStyleCnt="10">
        <dgm:presLayoutVars>
          <dgm:bulletEnabled val="1"/>
        </dgm:presLayoutVars>
      </dgm:prSet>
      <dgm:spPr/>
    </dgm:pt>
  </dgm:ptLst>
  <dgm:cxnLst>
    <dgm:cxn modelId="{51DA7006-5D98-4B34-B48B-F2C732B952E1}" srcId="{C3C6918B-F701-4974-8D83-6C968A92EF44}" destId="{65FD7717-1A1E-4B6D-AC3D-442DB210A049}" srcOrd="0" destOrd="0" parTransId="{0091D2A3-AE9D-4834-BED2-6A6EE4C7F303}" sibTransId="{DCCC8F5C-7F68-42C1-B94D-E92C9E69710C}"/>
    <dgm:cxn modelId="{81B6BD06-2082-4CDB-810D-B25E86BD6383}" type="presOf" srcId="{930FB022-DC81-462A-83DD-2C8881ACC3D7}" destId="{537ECFE5-2E40-45C6-B9B4-C7009D6E083C}" srcOrd="0" destOrd="0" presId="urn:microsoft.com/office/officeart/2005/8/layout/process4"/>
    <dgm:cxn modelId="{58CB511C-54DE-46B2-B260-05082473C2EB}" srcId="{C3C6918B-F701-4974-8D83-6C968A92EF44}" destId="{ECF53E6F-564F-426A-BF15-9C683C988627}" srcOrd="3" destOrd="0" parTransId="{08471BB3-1D5E-4E5D-9154-2502ECA6B37C}" sibTransId="{22B19CAA-F4A4-4BD3-9E2B-151CCDD08854}"/>
    <dgm:cxn modelId="{F5544938-90A3-4E87-A0EE-9C1A11001C11}" srcId="{930FB022-DC81-462A-83DD-2C8881ACC3D7}" destId="{C3C6918B-F701-4974-8D83-6C968A92EF44}" srcOrd="3" destOrd="0" parTransId="{72A091E3-317A-48A8-A3F1-BF9E2F41E834}" sibTransId="{D0B17C57-30B6-41B4-B65D-466F4F607818}"/>
    <dgm:cxn modelId="{97A5BE61-1FAE-498F-B9AC-ABA1657DF6CD}" type="presOf" srcId="{392F4976-BCB5-45E7-BFFF-7A117EEF9CAD}" destId="{91DB2868-6C98-4D8E-A1BE-9AE1199D8E87}" srcOrd="0" destOrd="0" presId="urn:microsoft.com/office/officeart/2005/8/layout/process4"/>
    <dgm:cxn modelId="{EDE60362-D793-4292-A47F-0F6D4063D3F1}" type="presOf" srcId="{D7F9D3FB-70A0-4739-A97B-8B7593ECC846}" destId="{3B83901E-EB07-488D-93EE-5605428090A6}" srcOrd="1" destOrd="0" presId="urn:microsoft.com/office/officeart/2005/8/layout/process4"/>
    <dgm:cxn modelId="{2C340862-D2BD-4B4A-A0F2-414C7A4D1C71}" srcId="{9A66DB62-D80D-4531-B02B-0B098EACD7AE}" destId="{0321447A-4975-44FD-97D7-2198D48067BC}" srcOrd="2" destOrd="0" parTransId="{0892459A-1F64-4D73-8895-B2989D3BF58E}" sibTransId="{25CD238C-DA48-46D6-8A99-C576F0A90298}"/>
    <dgm:cxn modelId="{8FFC9E43-CB29-4868-9328-F2D4D37D0C67}" type="presOf" srcId="{ECF53E6F-564F-426A-BF15-9C683C988627}" destId="{426AD45E-52EB-4930-B3C6-463E306279C8}" srcOrd="0" destOrd="0" presId="urn:microsoft.com/office/officeart/2005/8/layout/process4"/>
    <dgm:cxn modelId="{FBD8C269-5EBC-4D5A-8A1E-C04B53B0D570}" type="presOf" srcId="{0321447A-4975-44FD-97D7-2198D48067BC}" destId="{E2665298-CD38-4891-B72F-86DF41642160}" srcOrd="0" destOrd="0" presId="urn:microsoft.com/office/officeart/2005/8/layout/process4"/>
    <dgm:cxn modelId="{B33A124D-7306-488B-84FD-69A6D71AF4C3}" srcId="{9A66DB62-D80D-4531-B02B-0B098EACD7AE}" destId="{02341486-CDE9-46F8-BDD3-1E0D65FF130B}" srcOrd="0" destOrd="0" parTransId="{23A7C26E-F70F-4CFE-85C8-612EF8CACAE1}" sibTransId="{0A93F886-0729-4B7A-B648-CA28436EA3D4}"/>
    <dgm:cxn modelId="{A3FFE35A-1B7A-4BB2-B730-19C31FB1B916}" srcId="{D7F9D3FB-70A0-4739-A97B-8B7593ECC846}" destId="{392F4976-BCB5-45E7-BFFF-7A117EEF9CAD}" srcOrd="0" destOrd="0" parTransId="{6374FDBB-DDD9-4EF5-B22E-55D254C6C324}" sibTransId="{7FE94F97-5DDE-460C-8F3D-734B7461A907}"/>
    <dgm:cxn modelId="{77F70E7E-C6D3-4CF4-BA8F-24A2FF98F746}" srcId="{9A66DB62-D80D-4531-B02B-0B098EACD7AE}" destId="{0E39F76D-AB32-4F1C-AD3E-CF9C79A54EAA}" srcOrd="1" destOrd="0" parTransId="{FDA5A3BE-94D1-48B4-AA19-FED910AE3A8D}" sibTransId="{D8B9EC3A-06E3-4158-A2C1-8626AE85274B}"/>
    <dgm:cxn modelId="{94D2D47E-1ED6-45EE-8CCF-29A081631318}" srcId="{930FB022-DC81-462A-83DD-2C8881ACC3D7}" destId="{0E382763-9B46-43A4-BDD7-A7FD4624E092}" srcOrd="1" destOrd="0" parTransId="{1E576949-CFB5-4D49-8872-999950FB5B6C}" sibTransId="{8A9445D8-B3FF-4981-B2D4-1B7E1F0AEF37}"/>
    <dgm:cxn modelId="{54F36780-9F30-413B-92CE-CF1E1F9AFD9D}" type="presOf" srcId="{9A66DB62-D80D-4531-B02B-0B098EACD7AE}" destId="{CD85FD3B-E047-43EC-888A-BA0AA3DA9F3D}" srcOrd="1" destOrd="0" presId="urn:microsoft.com/office/officeart/2005/8/layout/process4"/>
    <dgm:cxn modelId="{D530F486-66F7-4629-A94F-AF040761E280}" type="presOf" srcId="{20B0F758-63A6-4C42-9B70-50C3E22642DD}" destId="{E28F12AB-34C6-42B4-A59D-85B7CEB74543}" srcOrd="0" destOrd="0" presId="urn:microsoft.com/office/officeart/2005/8/layout/process4"/>
    <dgm:cxn modelId="{92DDB287-4A7E-4456-915B-503DDBF98DCA}" srcId="{D7F9D3FB-70A0-4739-A97B-8B7593ECC846}" destId="{DE2D279E-AE36-4DD2-B78F-D65422597C5E}" srcOrd="1" destOrd="0" parTransId="{CD354EBB-BE38-41E4-940A-DC0CB74576D9}" sibTransId="{D127A2E6-7424-42EB-9F60-7C416468A9D2}"/>
    <dgm:cxn modelId="{08CD2A94-7D2E-4B2A-A160-F2C5CAB0A2A8}" type="presOf" srcId="{65FD7717-1A1E-4B6D-AC3D-442DB210A049}" destId="{0B080DC3-670A-4D31-BF02-2791E1CD5818}" srcOrd="0" destOrd="0" presId="urn:microsoft.com/office/officeart/2005/8/layout/process4"/>
    <dgm:cxn modelId="{1491CD97-3555-4E79-810E-91835F093F88}" srcId="{930FB022-DC81-462A-83DD-2C8881ACC3D7}" destId="{9A66DB62-D80D-4531-B02B-0B098EACD7AE}" srcOrd="2" destOrd="0" parTransId="{4F3C4651-D34B-44C9-B725-EB9AB8486A69}" sibTransId="{97480E81-3BB3-4C85-98EC-258DDC835403}"/>
    <dgm:cxn modelId="{1C88459D-38F1-4F5A-B3DE-778CA6B96CE7}" type="presOf" srcId="{94987E04-B5E3-47BA-B138-2A6BD93E0A0F}" destId="{05D3E2EB-93EC-4A98-AC14-1D58FD72A69A}" srcOrd="0" destOrd="0" presId="urn:microsoft.com/office/officeart/2005/8/layout/process4"/>
    <dgm:cxn modelId="{091CD7A1-0E4F-4D42-AD51-CFBCB99AB735}" type="presOf" srcId="{9A66DB62-D80D-4531-B02B-0B098EACD7AE}" destId="{0EBBCF18-8ECB-414D-8D1A-AE7A3911C7EF}" srcOrd="0" destOrd="0" presId="urn:microsoft.com/office/officeart/2005/8/layout/process4"/>
    <dgm:cxn modelId="{55EE41A2-6AC2-49E3-8B3E-D1A4F1AC0943}" type="presOf" srcId="{0E39F76D-AB32-4F1C-AD3E-CF9C79A54EAA}" destId="{4CA4FAEF-4B03-471B-839A-9DA2C81AE1BF}" srcOrd="0" destOrd="0" presId="urn:microsoft.com/office/officeart/2005/8/layout/process4"/>
    <dgm:cxn modelId="{4FEA02A3-BBC3-497C-BC96-FCE3E65FC163}" type="presOf" srcId="{0E382763-9B46-43A4-BDD7-A7FD4624E092}" destId="{184AA903-5A1B-4BD0-B33A-EE332EFBB4A5}" srcOrd="0" destOrd="0" presId="urn:microsoft.com/office/officeart/2005/8/layout/process4"/>
    <dgm:cxn modelId="{175630B0-64C2-42F8-8155-4F6D1F6C227C}" srcId="{930FB022-DC81-462A-83DD-2C8881ACC3D7}" destId="{D7F9D3FB-70A0-4739-A97B-8B7593ECC846}" srcOrd="0" destOrd="0" parTransId="{81D49BD0-5B59-4116-B615-1F228956DD24}" sibTransId="{CF769BEA-8A38-4BD4-A9C7-C03ED79488D5}"/>
    <dgm:cxn modelId="{837D42B2-8CCA-49F4-9B10-6F40EFAA094F}" srcId="{C3C6918B-F701-4974-8D83-6C968A92EF44}" destId="{20B0F758-63A6-4C42-9B70-50C3E22642DD}" srcOrd="2" destOrd="0" parTransId="{245C1BCC-7E85-4011-860F-D284D7BFA2E7}" sibTransId="{44918D18-5F6C-447A-9737-238B3B82A864}"/>
    <dgm:cxn modelId="{AD99ABBD-8FAC-4C5C-BFBE-EA4CC833CABF}" type="presOf" srcId="{C3C6918B-F701-4974-8D83-6C968A92EF44}" destId="{E950663B-CBD5-4C53-8F3F-8FD165604AF1}" srcOrd="1" destOrd="0" presId="urn:microsoft.com/office/officeart/2005/8/layout/process4"/>
    <dgm:cxn modelId="{5427ADC4-BF60-42FC-8B10-CEB661C4261A}" srcId="{C3C6918B-F701-4974-8D83-6C968A92EF44}" destId="{94987E04-B5E3-47BA-B138-2A6BD93E0A0F}" srcOrd="1" destOrd="0" parTransId="{FEF1CD82-80B1-475D-B62F-118570328B8A}" sibTransId="{D3D0EA41-7957-48D8-A007-38225D576C5B}"/>
    <dgm:cxn modelId="{1B033CD3-B688-41CA-BF02-692C92F1E87B}" type="presOf" srcId="{02341486-CDE9-46F8-BDD3-1E0D65FF130B}" destId="{B74A91CE-9CE0-4DB3-A80F-6C89AA1C60A6}" srcOrd="0" destOrd="0" presId="urn:microsoft.com/office/officeart/2005/8/layout/process4"/>
    <dgm:cxn modelId="{695514D8-9FF2-44A9-9721-89FC5BF59550}" srcId="{D7F9D3FB-70A0-4739-A97B-8B7593ECC846}" destId="{18740E3B-0ED0-4EE5-9C3A-F503286F922E}" srcOrd="2" destOrd="0" parTransId="{F656BE5B-0285-4185-B357-32B86B5082BF}" sibTransId="{CD927145-48AC-43CB-A603-4E5FEDC87A7E}"/>
    <dgm:cxn modelId="{BC7B9DE2-20B0-4E4D-9351-BD4C0B2CB4CD}" type="presOf" srcId="{DE2D279E-AE36-4DD2-B78F-D65422597C5E}" destId="{BB44A415-6FFA-40FC-AB42-FDCEB43EAF2A}" srcOrd="0" destOrd="0" presId="urn:microsoft.com/office/officeart/2005/8/layout/process4"/>
    <dgm:cxn modelId="{38231CE5-0C02-4B3A-BECE-A5E9D9B35043}" type="presOf" srcId="{D7F9D3FB-70A0-4739-A97B-8B7593ECC846}" destId="{20DC0FF3-8087-491E-BCBE-865D6FDFC020}" srcOrd="0" destOrd="0" presId="urn:microsoft.com/office/officeart/2005/8/layout/process4"/>
    <dgm:cxn modelId="{7E8733F3-EFD5-4190-B5E9-6A32C6DA1F32}" type="presOf" srcId="{C3C6918B-F701-4974-8D83-6C968A92EF44}" destId="{53AA7BED-5E42-430D-91E2-2D581AE2CAC3}" srcOrd="0" destOrd="0" presId="urn:microsoft.com/office/officeart/2005/8/layout/process4"/>
    <dgm:cxn modelId="{F3BE95F4-33AC-4B71-A056-ADDBA56DA020}" type="presOf" srcId="{18740E3B-0ED0-4EE5-9C3A-F503286F922E}" destId="{4B0C55F6-0AE2-450D-A3E1-C1A93CACCBD2}" srcOrd="0" destOrd="0" presId="urn:microsoft.com/office/officeart/2005/8/layout/process4"/>
    <dgm:cxn modelId="{043183B4-F591-4906-921B-0BFD1A8B12A3}" type="presParOf" srcId="{537ECFE5-2E40-45C6-B9B4-C7009D6E083C}" destId="{0D81A9B7-4A58-4EDF-8397-EF5124920300}" srcOrd="0" destOrd="0" presId="urn:microsoft.com/office/officeart/2005/8/layout/process4"/>
    <dgm:cxn modelId="{6E7AC8F5-0719-4165-909E-7CA7AEE7E7BA}" type="presParOf" srcId="{0D81A9B7-4A58-4EDF-8397-EF5124920300}" destId="{53AA7BED-5E42-430D-91E2-2D581AE2CAC3}" srcOrd="0" destOrd="0" presId="urn:microsoft.com/office/officeart/2005/8/layout/process4"/>
    <dgm:cxn modelId="{6C8E17CE-A1CA-4367-82B8-F71DABE9BA2A}" type="presParOf" srcId="{0D81A9B7-4A58-4EDF-8397-EF5124920300}" destId="{E950663B-CBD5-4C53-8F3F-8FD165604AF1}" srcOrd="1" destOrd="0" presId="urn:microsoft.com/office/officeart/2005/8/layout/process4"/>
    <dgm:cxn modelId="{408E327E-848F-472F-ABB0-5FCE9AB0E430}" type="presParOf" srcId="{0D81A9B7-4A58-4EDF-8397-EF5124920300}" destId="{ABFDF7D8-E72C-48B8-B382-3488F45E80EB}" srcOrd="2" destOrd="0" presId="urn:microsoft.com/office/officeart/2005/8/layout/process4"/>
    <dgm:cxn modelId="{D1813D0C-30E7-4B43-8B4A-120F887994CA}" type="presParOf" srcId="{ABFDF7D8-E72C-48B8-B382-3488F45E80EB}" destId="{0B080DC3-670A-4D31-BF02-2791E1CD5818}" srcOrd="0" destOrd="0" presId="urn:microsoft.com/office/officeart/2005/8/layout/process4"/>
    <dgm:cxn modelId="{6CA71692-4C32-40B3-8F7C-C9D76D2BAEE7}" type="presParOf" srcId="{ABFDF7D8-E72C-48B8-B382-3488F45E80EB}" destId="{05D3E2EB-93EC-4A98-AC14-1D58FD72A69A}" srcOrd="1" destOrd="0" presId="urn:microsoft.com/office/officeart/2005/8/layout/process4"/>
    <dgm:cxn modelId="{E5AFD4FD-7D54-49CE-8A1E-E73F6DA62162}" type="presParOf" srcId="{ABFDF7D8-E72C-48B8-B382-3488F45E80EB}" destId="{E28F12AB-34C6-42B4-A59D-85B7CEB74543}" srcOrd="2" destOrd="0" presId="urn:microsoft.com/office/officeart/2005/8/layout/process4"/>
    <dgm:cxn modelId="{BF49DE6C-3710-4948-A1B0-DCC3C066D103}" type="presParOf" srcId="{ABFDF7D8-E72C-48B8-B382-3488F45E80EB}" destId="{426AD45E-52EB-4930-B3C6-463E306279C8}" srcOrd="3" destOrd="0" presId="urn:microsoft.com/office/officeart/2005/8/layout/process4"/>
    <dgm:cxn modelId="{9F9E6116-6BAE-4DC2-AA32-4CFFDA6410C0}" type="presParOf" srcId="{537ECFE5-2E40-45C6-B9B4-C7009D6E083C}" destId="{D530B19F-DDE3-4E7D-881B-B58F8376D674}" srcOrd="1" destOrd="0" presId="urn:microsoft.com/office/officeart/2005/8/layout/process4"/>
    <dgm:cxn modelId="{10C6BA41-1686-42DD-9043-0C54B9D75B03}" type="presParOf" srcId="{537ECFE5-2E40-45C6-B9B4-C7009D6E083C}" destId="{CBEA2D9D-BC53-486E-A98A-671A3BA995FA}" srcOrd="2" destOrd="0" presId="urn:microsoft.com/office/officeart/2005/8/layout/process4"/>
    <dgm:cxn modelId="{630C0388-5E6F-44C2-91C0-C798B6204E27}" type="presParOf" srcId="{CBEA2D9D-BC53-486E-A98A-671A3BA995FA}" destId="{0EBBCF18-8ECB-414D-8D1A-AE7A3911C7EF}" srcOrd="0" destOrd="0" presId="urn:microsoft.com/office/officeart/2005/8/layout/process4"/>
    <dgm:cxn modelId="{B1FC1D2B-B727-492E-A1D8-048BBFE816F4}" type="presParOf" srcId="{CBEA2D9D-BC53-486E-A98A-671A3BA995FA}" destId="{CD85FD3B-E047-43EC-888A-BA0AA3DA9F3D}" srcOrd="1" destOrd="0" presId="urn:microsoft.com/office/officeart/2005/8/layout/process4"/>
    <dgm:cxn modelId="{6CB97812-AA50-4C13-8653-39A45218B71C}" type="presParOf" srcId="{CBEA2D9D-BC53-486E-A98A-671A3BA995FA}" destId="{2571A7D3-BAFE-4073-A7B4-0BF33AD59A85}" srcOrd="2" destOrd="0" presId="urn:microsoft.com/office/officeart/2005/8/layout/process4"/>
    <dgm:cxn modelId="{C924B3A4-4430-4A04-83C2-47D332D83B9D}" type="presParOf" srcId="{2571A7D3-BAFE-4073-A7B4-0BF33AD59A85}" destId="{B74A91CE-9CE0-4DB3-A80F-6C89AA1C60A6}" srcOrd="0" destOrd="0" presId="urn:microsoft.com/office/officeart/2005/8/layout/process4"/>
    <dgm:cxn modelId="{E7DB4341-1AB8-46ED-8CC0-5E29EF09FD33}" type="presParOf" srcId="{2571A7D3-BAFE-4073-A7B4-0BF33AD59A85}" destId="{4CA4FAEF-4B03-471B-839A-9DA2C81AE1BF}" srcOrd="1" destOrd="0" presId="urn:microsoft.com/office/officeart/2005/8/layout/process4"/>
    <dgm:cxn modelId="{D66AAB54-947B-4429-B954-C1DBDE366262}" type="presParOf" srcId="{2571A7D3-BAFE-4073-A7B4-0BF33AD59A85}" destId="{E2665298-CD38-4891-B72F-86DF41642160}" srcOrd="2" destOrd="0" presId="urn:microsoft.com/office/officeart/2005/8/layout/process4"/>
    <dgm:cxn modelId="{EB76F336-7CC8-4810-9EC5-947A4C5EC916}" type="presParOf" srcId="{537ECFE5-2E40-45C6-B9B4-C7009D6E083C}" destId="{E007CDF1-23A1-489E-BA7B-DB1524322F4A}" srcOrd="3" destOrd="0" presId="urn:microsoft.com/office/officeart/2005/8/layout/process4"/>
    <dgm:cxn modelId="{C9DF49C8-DB54-4F39-8747-FA9236F49C16}" type="presParOf" srcId="{537ECFE5-2E40-45C6-B9B4-C7009D6E083C}" destId="{7428B9C3-1521-45BD-B114-DE67676E6AFF}" srcOrd="4" destOrd="0" presId="urn:microsoft.com/office/officeart/2005/8/layout/process4"/>
    <dgm:cxn modelId="{7600B3C1-C43A-4D95-A997-C1A2557BBA49}" type="presParOf" srcId="{7428B9C3-1521-45BD-B114-DE67676E6AFF}" destId="{184AA903-5A1B-4BD0-B33A-EE332EFBB4A5}" srcOrd="0" destOrd="0" presId="urn:microsoft.com/office/officeart/2005/8/layout/process4"/>
    <dgm:cxn modelId="{503E1419-D4DA-4950-B88B-42645CD297D9}" type="presParOf" srcId="{537ECFE5-2E40-45C6-B9B4-C7009D6E083C}" destId="{0EB82665-5DB1-4BC4-93DE-6EC5B0D930E3}" srcOrd="5" destOrd="0" presId="urn:microsoft.com/office/officeart/2005/8/layout/process4"/>
    <dgm:cxn modelId="{7451EED7-8B09-432E-88BC-C68AF0271A81}" type="presParOf" srcId="{537ECFE5-2E40-45C6-B9B4-C7009D6E083C}" destId="{00D5A086-7D85-448A-B63D-E975DF84AAAD}" srcOrd="6" destOrd="0" presId="urn:microsoft.com/office/officeart/2005/8/layout/process4"/>
    <dgm:cxn modelId="{69ACB0E4-ADBA-4BE9-BB6B-3EB696188839}" type="presParOf" srcId="{00D5A086-7D85-448A-B63D-E975DF84AAAD}" destId="{20DC0FF3-8087-491E-BCBE-865D6FDFC020}" srcOrd="0" destOrd="0" presId="urn:microsoft.com/office/officeart/2005/8/layout/process4"/>
    <dgm:cxn modelId="{1D2F6DF4-46C2-4115-ABA1-C47DD154C186}" type="presParOf" srcId="{00D5A086-7D85-448A-B63D-E975DF84AAAD}" destId="{3B83901E-EB07-488D-93EE-5605428090A6}" srcOrd="1" destOrd="0" presId="urn:microsoft.com/office/officeart/2005/8/layout/process4"/>
    <dgm:cxn modelId="{0D64A0FC-2D25-4610-87E8-715CBB3C1604}" type="presParOf" srcId="{00D5A086-7D85-448A-B63D-E975DF84AAAD}" destId="{E3B8FEBA-94F7-4391-9448-60C95BA5F239}" srcOrd="2" destOrd="0" presId="urn:microsoft.com/office/officeart/2005/8/layout/process4"/>
    <dgm:cxn modelId="{492181B0-6431-47C6-B9B3-67B86B862050}" type="presParOf" srcId="{E3B8FEBA-94F7-4391-9448-60C95BA5F239}" destId="{91DB2868-6C98-4D8E-A1BE-9AE1199D8E87}" srcOrd="0" destOrd="0" presId="urn:microsoft.com/office/officeart/2005/8/layout/process4"/>
    <dgm:cxn modelId="{66A3FBEC-F588-4AAB-8CBF-144454E660B7}" type="presParOf" srcId="{E3B8FEBA-94F7-4391-9448-60C95BA5F239}" destId="{BB44A415-6FFA-40FC-AB42-FDCEB43EAF2A}" srcOrd="1" destOrd="0" presId="urn:microsoft.com/office/officeart/2005/8/layout/process4"/>
    <dgm:cxn modelId="{417BA12C-E859-4082-9ABC-CEA7EEF16C67}" type="presParOf" srcId="{E3B8FEBA-94F7-4391-9448-60C95BA5F239}" destId="{4B0C55F6-0AE2-450D-A3E1-C1A93CACCBD2}" srcOrd="2" destOrd="0" presId="urn:microsoft.com/office/officeart/2005/8/layout/process4"/>
  </dgm:cxnLst>
  <dgm:bg/>
  <dgm:whole>
    <a:ln>
      <a:solidFill>
        <a:srgbClr val="C00000"/>
      </a:solidFill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B0334F-F3D4-4367-A9BA-574ADD82653F}">
      <dsp:nvSpPr>
        <dsp:cNvPr id="0" name=""/>
        <dsp:cNvSpPr/>
      </dsp:nvSpPr>
      <dsp:spPr>
        <a:xfrm>
          <a:off x="160758" y="1185"/>
          <a:ext cx="4626719" cy="27760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31314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Федеральный закон от 29 декабря 2012 г. № 273-ФЗ «Об образовании в Российской Федерации»</a:t>
          </a:r>
        </a:p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>
              <a:solidFill>
                <a:schemeClr val="tx1"/>
              </a:solidFill>
            </a:rPr>
            <a:t>Статьи №: 2,12-18,21,23,25,28,29,30-32,44,48,55,58,75,83,86,91,95;</a:t>
          </a:r>
        </a:p>
      </dsp:txBody>
      <dsp:txXfrm>
        <a:off x="160758" y="1185"/>
        <a:ext cx="4626719" cy="2776031"/>
      </dsp:txXfrm>
    </dsp:sp>
    <dsp:sp modelId="{89C5ACDE-3DA7-45BD-B841-15125F3C0BB9}">
      <dsp:nvSpPr>
        <dsp:cNvPr id="0" name=""/>
        <dsp:cNvSpPr/>
      </dsp:nvSpPr>
      <dsp:spPr>
        <a:xfrm>
          <a:off x="5250150" y="1185"/>
          <a:ext cx="4626719" cy="27760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31314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приказ Министерства просвещения Российской Федерации от 09.11. 2018 г. № 196 «Об утверждении Порядка организации и осуществления образовательной деятельности по дополнительным общеобразовательным программам»;</a:t>
          </a:r>
        </a:p>
      </dsp:txBody>
      <dsp:txXfrm>
        <a:off x="5250150" y="1185"/>
        <a:ext cx="4626719" cy="27760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50663B-CBD5-4C53-8F3F-8FD165604AF1}">
      <dsp:nvSpPr>
        <dsp:cNvPr id="0" name=""/>
        <dsp:cNvSpPr/>
      </dsp:nvSpPr>
      <dsp:spPr>
        <a:xfrm>
          <a:off x="0" y="3731903"/>
          <a:ext cx="11619346" cy="816449"/>
        </a:xfrm>
        <a:prstGeom prst="rect">
          <a:avLst/>
        </a:prstGeom>
        <a:solidFill>
          <a:srgbClr val="C31314"/>
        </a:solidFill>
        <a:ln w="12700" cap="flat" cmpd="sng" algn="ctr">
          <a:solidFill>
            <a:srgbClr val="C3131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bg1"/>
              </a:solidFill>
            </a:rPr>
            <a:t>Степень достижения планируемых результатов</a:t>
          </a:r>
        </a:p>
      </dsp:txBody>
      <dsp:txXfrm>
        <a:off x="0" y="3731903"/>
        <a:ext cx="11619346" cy="440882"/>
      </dsp:txXfrm>
    </dsp:sp>
    <dsp:sp modelId="{0B080DC3-670A-4D31-BF02-2791E1CD5818}">
      <dsp:nvSpPr>
        <dsp:cNvPr id="0" name=""/>
        <dsp:cNvSpPr/>
      </dsp:nvSpPr>
      <dsp:spPr>
        <a:xfrm>
          <a:off x="0" y="4156457"/>
          <a:ext cx="2904836" cy="37556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3131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обучения </a:t>
          </a:r>
        </a:p>
      </dsp:txBody>
      <dsp:txXfrm>
        <a:off x="0" y="4156457"/>
        <a:ext cx="2904836" cy="375566"/>
      </dsp:txXfrm>
    </dsp:sp>
    <dsp:sp modelId="{05D3E2EB-93EC-4A98-AC14-1D58FD72A69A}">
      <dsp:nvSpPr>
        <dsp:cNvPr id="0" name=""/>
        <dsp:cNvSpPr/>
      </dsp:nvSpPr>
      <dsp:spPr>
        <a:xfrm>
          <a:off x="2904836" y="4156457"/>
          <a:ext cx="2904836" cy="37556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3131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развития</a:t>
          </a:r>
        </a:p>
      </dsp:txBody>
      <dsp:txXfrm>
        <a:off x="2904836" y="4156457"/>
        <a:ext cx="2904836" cy="375566"/>
      </dsp:txXfrm>
    </dsp:sp>
    <dsp:sp modelId="{E28F12AB-34C6-42B4-A59D-85B7CEB74543}">
      <dsp:nvSpPr>
        <dsp:cNvPr id="0" name=""/>
        <dsp:cNvSpPr/>
      </dsp:nvSpPr>
      <dsp:spPr>
        <a:xfrm>
          <a:off x="5809673" y="4156457"/>
          <a:ext cx="2904836" cy="37556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3131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 воспитания</a:t>
          </a:r>
        </a:p>
      </dsp:txBody>
      <dsp:txXfrm>
        <a:off x="5809673" y="4156457"/>
        <a:ext cx="2904836" cy="375566"/>
      </dsp:txXfrm>
    </dsp:sp>
    <dsp:sp modelId="{426AD45E-52EB-4930-B3C6-463E306279C8}">
      <dsp:nvSpPr>
        <dsp:cNvPr id="0" name=""/>
        <dsp:cNvSpPr/>
      </dsp:nvSpPr>
      <dsp:spPr>
        <a:xfrm>
          <a:off x="8714509" y="4156457"/>
          <a:ext cx="2904836" cy="37556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3131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степень удовлетворенности учащихся и родителей (законных представителей)</a:t>
          </a:r>
        </a:p>
      </dsp:txBody>
      <dsp:txXfrm>
        <a:off x="8714509" y="4156457"/>
        <a:ext cx="2904836" cy="375566"/>
      </dsp:txXfrm>
    </dsp:sp>
    <dsp:sp modelId="{CD85FD3B-E047-43EC-888A-BA0AA3DA9F3D}">
      <dsp:nvSpPr>
        <dsp:cNvPr id="0" name=""/>
        <dsp:cNvSpPr/>
      </dsp:nvSpPr>
      <dsp:spPr>
        <a:xfrm rot="10800000">
          <a:off x="0" y="2488451"/>
          <a:ext cx="11619346" cy="1255699"/>
        </a:xfrm>
        <a:prstGeom prst="upArrowCallout">
          <a:avLst/>
        </a:prstGeom>
        <a:solidFill>
          <a:srgbClr val="C31314"/>
        </a:solidFill>
        <a:ln w="12700" cap="flat" cmpd="sng" algn="ctr">
          <a:solidFill>
            <a:srgbClr val="C3131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bg1"/>
              </a:solidFill>
            </a:rPr>
            <a:t>Оценочные материалы и процедуры</a:t>
          </a:r>
        </a:p>
      </dsp:txBody>
      <dsp:txXfrm rot="-10800000">
        <a:off x="0" y="2488451"/>
        <a:ext cx="11619346" cy="440750"/>
      </dsp:txXfrm>
    </dsp:sp>
    <dsp:sp modelId="{B74A91CE-9CE0-4DB3-A80F-6C89AA1C60A6}">
      <dsp:nvSpPr>
        <dsp:cNvPr id="0" name=""/>
        <dsp:cNvSpPr/>
      </dsp:nvSpPr>
      <dsp:spPr>
        <a:xfrm>
          <a:off x="5673" y="2929201"/>
          <a:ext cx="3869332" cy="37545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3131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текущий контроль </a:t>
          </a:r>
        </a:p>
      </dsp:txBody>
      <dsp:txXfrm>
        <a:off x="5673" y="2929201"/>
        <a:ext cx="3869332" cy="375454"/>
      </dsp:txXfrm>
    </dsp:sp>
    <dsp:sp modelId="{4CA4FAEF-4B03-471B-839A-9DA2C81AE1BF}">
      <dsp:nvSpPr>
        <dsp:cNvPr id="0" name=""/>
        <dsp:cNvSpPr/>
      </dsp:nvSpPr>
      <dsp:spPr>
        <a:xfrm>
          <a:off x="3875006" y="2929201"/>
          <a:ext cx="3869332" cy="37545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3131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промежуточная аттестация </a:t>
          </a:r>
        </a:p>
      </dsp:txBody>
      <dsp:txXfrm>
        <a:off x="3875006" y="2929201"/>
        <a:ext cx="3869332" cy="375454"/>
      </dsp:txXfrm>
    </dsp:sp>
    <dsp:sp modelId="{E2665298-CD38-4891-B72F-86DF41642160}">
      <dsp:nvSpPr>
        <dsp:cNvPr id="0" name=""/>
        <dsp:cNvSpPr/>
      </dsp:nvSpPr>
      <dsp:spPr>
        <a:xfrm>
          <a:off x="7744339" y="2929201"/>
          <a:ext cx="3869332" cy="37545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3131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аттестация по итогам освоения программы</a:t>
          </a:r>
        </a:p>
      </dsp:txBody>
      <dsp:txXfrm>
        <a:off x="7744339" y="2929201"/>
        <a:ext cx="3869332" cy="375454"/>
      </dsp:txXfrm>
    </dsp:sp>
    <dsp:sp modelId="{184AA903-5A1B-4BD0-B33A-EE332EFBB4A5}">
      <dsp:nvSpPr>
        <dsp:cNvPr id="0" name=""/>
        <dsp:cNvSpPr/>
      </dsp:nvSpPr>
      <dsp:spPr>
        <a:xfrm rot="10800000">
          <a:off x="0" y="1244999"/>
          <a:ext cx="11619346" cy="1255699"/>
        </a:xfrm>
        <a:prstGeom prst="upArrowCallout">
          <a:avLst/>
        </a:prstGeom>
        <a:solidFill>
          <a:srgbClr val="C00000"/>
        </a:solidFill>
        <a:ln w="12700" cap="flat" cmpd="sng" algn="ctr">
          <a:solidFill>
            <a:srgbClr val="C3131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bg1"/>
              </a:solidFill>
            </a:rPr>
            <a:t>Формы, методы обучения</a:t>
          </a:r>
        </a:p>
      </dsp:txBody>
      <dsp:txXfrm rot="10800000">
        <a:off x="0" y="1244999"/>
        <a:ext cx="11619346" cy="815916"/>
      </dsp:txXfrm>
    </dsp:sp>
    <dsp:sp modelId="{3B83901E-EB07-488D-93EE-5605428090A6}">
      <dsp:nvSpPr>
        <dsp:cNvPr id="0" name=""/>
        <dsp:cNvSpPr/>
      </dsp:nvSpPr>
      <dsp:spPr>
        <a:xfrm rot="10800000">
          <a:off x="0" y="1546"/>
          <a:ext cx="11619346" cy="1255699"/>
        </a:xfrm>
        <a:prstGeom prst="upArrowCallout">
          <a:avLst/>
        </a:prstGeom>
        <a:solidFill>
          <a:srgbClr val="C31314"/>
        </a:solidFill>
        <a:ln w="12700" cap="flat" cmpd="sng" algn="ctr">
          <a:solidFill>
            <a:srgbClr val="C3131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bg1"/>
              </a:solidFill>
            </a:rPr>
            <a:t>Задачи</a:t>
          </a:r>
          <a:endParaRPr lang="ru-RU" sz="1500" b="1" kern="1200" dirty="0">
            <a:solidFill>
              <a:schemeClr val="bg1"/>
            </a:solidFill>
          </a:endParaRPr>
        </a:p>
      </dsp:txBody>
      <dsp:txXfrm rot="-10800000">
        <a:off x="0" y="1546"/>
        <a:ext cx="11619346" cy="440750"/>
      </dsp:txXfrm>
    </dsp:sp>
    <dsp:sp modelId="{91DB2868-6C98-4D8E-A1BE-9AE1199D8E87}">
      <dsp:nvSpPr>
        <dsp:cNvPr id="0" name=""/>
        <dsp:cNvSpPr/>
      </dsp:nvSpPr>
      <dsp:spPr>
        <a:xfrm>
          <a:off x="5673" y="442297"/>
          <a:ext cx="3869332" cy="37545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3131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обучения </a:t>
          </a:r>
        </a:p>
      </dsp:txBody>
      <dsp:txXfrm>
        <a:off x="5673" y="442297"/>
        <a:ext cx="3869332" cy="375454"/>
      </dsp:txXfrm>
    </dsp:sp>
    <dsp:sp modelId="{BB44A415-6FFA-40FC-AB42-FDCEB43EAF2A}">
      <dsp:nvSpPr>
        <dsp:cNvPr id="0" name=""/>
        <dsp:cNvSpPr/>
      </dsp:nvSpPr>
      <dsp:spPr>
        <a:xfrm>
          <a:off x="3875006" y="442297"/>
          <a:ext cx="3869332" cy="37545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3131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развития</a:t>
          </a:r>
        </a:p>
      </dsp:txBody>
      <dsp:txXfrm>
        <a:off x="3875006" y="442297"/>
        <a:ext cx="3869332" cy="375454"/>
      </dsp:txXfrm>
    </dsp:sp>
    <dsp:sp modelId="{4B0C55F6-0AE2-450D-A3E1-C1A93CACCBD2}">
      <dsp:nvSpPr>
        <dsp:cNvPr id="0" name=""/>
        <dsp:cNvSpPr/>
      </dsp:nvSpPr>
      <dsp:spPr>
        <a:xfrm>
          <a:off x="7744339" y="442297"/>
          <a:ext cx="3869332" cy="37545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3131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 воспитания</a:t>
          </a:r>
        </a:p>
      </dsp:txBody>
      <dsp:txXfrm>
        <a:off x="7744339" y="442297"/>
        <a:ext cx="3869332" cy="375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C32053-F877-4FB1-A549-CC18CA4980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DB30D8-C0DE-485F-8CB4-B9FF03422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3BAF89-60E9-4AB9-B763-8D073AEFE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A209F0-D0D2-4A5D-8133-09BFD902B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00729E-5668-4FE2-853B-27714F014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08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A56990-57B5-48C9-8C33-60DE15B99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46348F-DFFF-4FBA-A59E-474F66473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19B745-D4F0-4E2A-83E4-A88220D96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EA1BFD-CC19-4703-B053-79860C3B1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E00AEC-8BB5-40F4-AB64-D2D86588D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94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19FB683-66D3-4C78-9699-4C99FA280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757418D-9697-4AD9-BFDE-20360C9583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6EB276-836A-4C1D-8229-37449D304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A1B377-F193-42C0-AE1B-5EF6D19D7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C91E37-6BC4-4C36-9989-D5852C77C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75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71EC97-685A-4947-BC2E-90087F1A9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6969C4-2590-4F60-9F67-4DAB545BE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C13C2B-C555-46B0-8507-C1082A8B9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097575-74D9-4D92-BC63-C9A65ECB6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35EF6F-BD12-49B0-B0D9-67188C99B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46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83BE90-8243-4261-83E7-3B19B22B2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1276E1E-60B6-4B64-AA2B-A23E64BA5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8DB96C-AAA5-4C89-988F-84F9E6BEF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B1182C-C468-4667-BB17-8AE40DB2A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47B0FB-EB28-470C-9C39-D0E286B2D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115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2EE224-F9D9-40BB-80CF-0563D74AC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349D4A-3E58-4D43-B4DF-F1B4526404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6C31592-B56C-47DC-AB4B-DA57BEA07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B2258B-B04E-4208-A3D2-743912571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7F269D-5817-4602-9BBF-2E404C841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FF98AE-3C00-47FD-9FBE-A925F480D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25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1A7E96-A75E-4DD4-90C2-D3D050C4B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D60A8B-9ED2-455E-B3E5-67E24C98E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4775BE-2830-4773-8678-87AB05613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36E94C3-6021-45CA-80B4-CEE1CB8DF3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3B68CF8-EA5A-4B8D-B73D-FF5EEAFB21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CB583E5-6643-46C1-AE5A-21CADD694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A6C77CB-95D6-42E7-A9C7-4B5806D76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9FB41C5-4D28-46E5-A4C7-7F2C4AB35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65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B992C2-7A17-4A23-909F-915B34B23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009DAEE-05B9-44BA-9375-658BD41DB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4464ECE-4AC3-4C47-A435-DEFBA2EDB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E929F8-7F4A-4948-9F68-3599F1BB7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33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FE601DB-B0F1-400E-960B-3D30AA391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7397552-D5A0-4DC7-9C01-82A327C55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C07A1E2-4C45-4392-ACA7-A2D234BCB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36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0B244D-69E4-4AF0-B1AD-955D21025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025FB5-D9CA-4BB1-9779-B02E2036E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86DCFC8-BEA7-4D7E-8461-70499A64F4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A3AEA7A-E19E-4F1C-A5B9-817670A3C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CC2991-C195-4EAF-ACBE-6FBBB993F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90DD17-4772-4CBA-A901-A4A564CDD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02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DEF3BA-7CFA-4F28-B3E1-874ADACD8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1EA6ACE-898A-4077-8EA1-E32581E4C1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7FF3A48-64FB-4015-BBDA-249857CEFB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6A8D8A-65E9-48D4-B221-807D9FCF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E557-E61E-43AE-BD17-D5C918E054EE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CFBD68-8990-4756-8281-56BC06621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8631F4-2928-48FC-B718-CE6F63ECD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63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B45E0A-6971-47A5-8FFE-89538613D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4B85BE-8C22-45A3-A1C8-3C89F56F6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B85AEB-F618-4FE6-B1A3-16957C148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E557-E61E-43AE-BD17-D5C918E054EE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2ADB6B-7ABF-4FC6-A0F7-A291F4D44E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BDA427-DE9C-459F-A105-4ED36EDDC4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00AEF-2AA7-4824-BAED-970F0C7D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6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ocs.cntd.ru/document/565780511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vcht.center/events/serdtse-otdayu-detyam/" TargetMode="External"/><Relationship Id="rId7" Type="http://schemas.openxmlformats.org/officeDocument/2006/relationships/image" Target="../media/image4.png"/><Relationship Id="rId2" Type="http://schemas.openxmlformats.org/officeDocument/2006/relationships/hyperlink" Target="mailto:serdtsedetyam@vcht.center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21">
            <a:extLst>
              <a:ext uri="{FF2B5EF4-FFF2-40B4-BE49-F238E27FC236}">
                <a16:creationId xmlns:a16="http://schemas.microsoft.com/office/drawing/2014/main" id="{B7FB43F3-1EBB-472E-A5AE-88AC2EC8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0" y="5914257"/>
            <a:ext cx="9652000" cy="80843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фициальный</a:t>
            </a:r>
            <a:r>
              <a:rPr lang="ru-RU" sz="18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оператор мероприятия – ФГБУК «Всероссийский центр развития художественного творчества и гуманитарных технологий»</a:t>
            </a:r>
            <a:endParaRPr lang="ru-RU" b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C74843A-700C-40B5-8955-3C8DC2806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443" y="2126589"/>
            <a:ext cx="4056557" cy="3499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0CDDAD4-E2BF-4DF6-93C7-5720CACD8C8B}"/>
              </a:ext>
            </a:extLst>
          </p:cNvPr>
          <p:cNvSpPr txBox="1"/>
          <p:nvPr/>
        </p:nvSpPr>
        <p:spPr>
          <a:xfrm>
            <a:off x="6266506" y="2056346"/>
            <a:ext cx="398137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Всероссийский конкурс 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профессионального мастерства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работников сферы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дополнительного образования</a:t>
            </a:r>
          </a:p>
          <a:p>
            <a:r>
              <a:rPr lang="ru-RU" sz="54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СЕРДЦЕ</a:t>
            </a:r>
          </a:p>
          <a:p>
            <a:r>
              <a:rPr lang="ru-RU" sz="54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ОТДАЮ </a:t>
            </a:r>
          </a:p>
          <a:p>
            <a:r>
              <a:rPr lang="ru-RU" sz="54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ДЕТЯМ-2022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09EF2B5-004A-AE66-E112-D4C657A1FD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2300" y="0"/>
            <a:ext cx="1358562" cy="1650059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669D8836-CCC1-31B5-C176-5C7296D2C3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529" y="135312"/>
            <a:ext cx="696942" cy="77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6FD543B-3878-727F-5088-0A55F0982824}"/>
              </a:ext>
            </a:extLst>
          </p:cNvPr>
          <p:cNvSpPr txBox="1"/>
          <p:nvPr/>
        </p:nvSpPr>
        <p:spPr>
          <a:xfrm>
            <a:off x="5115503" y="1021052"/>
            <a:ext cx="2152477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 РАБОТНИКОВ НАРОДНОГО ОБРАЗОВАНИЯ И НАУКИ </a:t>
            </a:r>
            <a:b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</a:t>
            </a:r>
            <a:endParaRPr lang="ru-RU" sz="700" dirty="0">
              <a:latin typeface="Times New Roman" panose="02020603050405020304" pitchFamily="18" charset="0"/>
              <a:ea typeface="Yu Gothic UI Light" panose="020B0300000000000000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5B479DC-BBC8-2C98-1543-556EBBB877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33" y="0"/>
            <a:ext cx="1931150" cy="163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540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21">
            <a:extLst>
              <a:ext uri="{FF2B5EF4-FFF2-40B4-BE49-F238E27FC236}">
                <a16:creationId xmlns:a16="http://schemas.microsoft.com/office/drawing/2014/main" id="{3A3A7112-CFE6-460A-8B36-F837F3EF0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640" y="1460891"/>
            <a:ext cx="8107594" cy="515762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8" name="Скругленный прямоугольник 21">
            <a:extLst>
              <a:ext uri="{FF2B5EF4-FFF2-40B4-BE49-F238E27FC236}">
                <a16:creationId xmlns:a16="http://schemas.microsoft.com/office/drawing/2014/main" id="{B7FB43F3-1EBB-472E-A5AE-88AC2EC8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8609" y="384830"/>
            <a:ext cx="7661429" cy="8200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C74843A-700C-40B5-8955-3C8DC2806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73" y="210068"/>
            <a:ext cx="1247185" cy="107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0CDDAD4-E2BF-4DF6-93C7-5720CACD8C8B}"/>
              </a:ext>
            </a:extLst>
          </p:cNvPr>
          <p:cNvSpPr txBox="1"/>
          <p:nvPr/>
        </p:nvSpPr>
        <p:spPr>
          <a:xfrm>
            <a:off x="1626583" y="210068"/>
            <a:ext cx="13597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Всероссийский конкурс 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профессионального мастерства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работников сферы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дополнительного образования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СЕРДЦЕ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ОТДАЮ 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ДЕТЯМ</a:t>
            </a:r>
            <a:endParaRPr lang="ru-RU" sz="4800" dirty="0">
              <a:solidFill>
                <a:srgbClr val="C00000"/>
              </a:solidFill>
              <a:latin typeface="Bahnschrift SemiLight SemiConde" panose="020B0502040204020203" pitchFamily="34" charset="0"/>
              <a:ea typeface="Yu Gothic UI Light" panose="020B0300000000000000" pitchFamily="34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4516D7-FCD0-49EC-93ED-8F21C5EF5D51}"/>
              </a:ext>
            </a:extLst>
          </p:cNvPr>
          <p:cNvSpPr txBox="1"/>
          <p:nvPr/>
        </p:nvSpPr>
        <p:spPr>
          <a:xfrm>
            <a:off x="2483042" y="384830"/>
            <a:ext cx="8540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Дополнительная общеобразовательная</a:t>
            </a:r>
          </a:p>
          <a:p>
            <a:pPr algn="ctr"/>
            <a:r>
              <a:rPr lang="ru-RU" sz="2400" b="1" dirty="0"/>
              <a:t>программа участника</a:t>
            </a:r>
            <a:endParaRPr lang="ru-RU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44CCB6-5261-42D2-AFAD-92A8112286DD}"/>
              </a:ext>
            </a:extLst>
          </p:cNvPr>
          <p:cNvSpPr txBox="1"/>
          <p:nvPr/>
        </p:nvSpPr>
        <p:spPr>
          <a:xfrm>
            <a:off x="734724" y="1926016"/>
            <a:ext cx="5781485" cy="1153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dirty="0">
              <a:effectLst/>
              <a:highlight>
                <a:srgbClr val="FFFFFF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029" y="22358"/>
            <a:ext cx="1126789" cy="136855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34724" y="2065256"/>
            <a:ext cx="757697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dirty="0"/>
              <a:t>8.1.3. После получения логина и пароля Региональный оператор в срок до 20 июня 2022 г. в личном кабинете размещает следующие документы: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dirty="0"/>
              <a:t>решение (заключение) регионального оргкомитета о выдвижении педагогов – победителей регионального этапа, для участия в федеральном заочном этапе Конкурса;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dirty="0"/>
              <a:t>материалы «Профессиональное портфолио участника Конкурса 2022 года по номинации» (с указанием номинации), включающие в себя: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dirty="0"/>
              <a:t>анкету участника Конкурса (электронная форма анкеты заполняется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dirty="0"/>
              <a:t>на официальном сайте Конкурса в соответствии со сведениями, представленными в Приложении 2);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dirty="0"/>
              <a:t>согласие участника Конкурса на обработку персональных данных;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dirty="0"/>
              <a:t>цветную портретную фотографию участника в формате JPEG;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dirty="0"/>
              <a:t>видеоматериалы «Визитная карточка» участника заочного этапа в формате .mp4 (продолжительность видеоролика – не более 5 минут; видеоролик должен иметь качественное изображение и звучание);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rgbClr val="C31314"/>
                </a:solidFill>
              </a:rPr>
              <a:t>дополнительную общеобразовательную программу участника (далее – Программа) в виде ссылки на соответствующую страницу на официальном сайте образовательной организации, в которой работает участник и реализуется Программа; ссылка должна быть активной, и выходить на сайт организации, отражать содержание Программы в соответствии с требованиями к содержанию и структуре дополнительных общеобразовательных программ согласно п. 5 приказа </a:t>
            </a:r>
            <a:r>
              <a:rPr lang="ru-RU" sz="1300" b="1" dirty="0" err="1">
                <a:solidFill>
                  <a:srgbClr val="C31314"/>
                </a:solidFill>
              </a:rPr>
              <a:t>Минпросвещения</a:t>
            </a:r>
            <a:r>
              <a:rPr lang="ru-RU" sz="1300" b="1" dirty="0">
                <a:solidFill>
                  <a:srgbClr val="C31314"/>
                </a:solidFill>
              </a:rPr>
              <a:t> России от 9 ноября 2018 г. № 196;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dirty="0"/>
              <a:t>сведения о качестве реализации Программы в наглядных формах представления анализа результативности за сопоставимые периоды реализации Программы (с учетом требований п. 5 настоящего Положения) в виде ссылки на соответствующую страницу на официальном сайте образовательной организации, в которой реализуется Программа.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635177" y="2502873"/>
            <a:ext cx="345449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31314"/>
                </a:solidFill>
              </a:rPr>
              <a:t>8.1.4. Дополнительные общеобразовательные предпрофессиональные программы в области искусств или в области физической культуры и спорта рассматриваются в рамках номинаций по направленностям «художественная» или «физкультурно-спортивная».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01145" y="1531193"/>
            <a:ext cx="704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Порядок проведения федерального заочного этапа Конкурса</a:t>
            </a:r>
          </a:p>
        </p:txBody>
      </p:sp>
    </p:spTree>
    <p:extLst>
      <p:ext uri="{BB962C8B-B14F-4D97-AF65-F5344CB8AC3E}">
        <p14:creationId xmlns:p14="http://schemas.microsoft.com/office/powerpoint/2010/main" val="3563566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21">
            <a:extLst>
              <a:ext uri="{FF2B5EF4-FFF2-40B4-BE49-F238E27FC236}">
                <a16:creationId xmlns:a16="http://schemas.microsoft.com/office/drawing/2014/main" id="{3A3A7112-CFE6-460A-8B36-F837F3EF0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747" y="1460891"/>
            <a:ext cx="11239217" cy="501329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8" name="Скругленный прямоугольник 21">
            <a:extLst>
              <a:ext uri="{FF2B5EF4-FFF2-40B4-BE49-F238E27FC236}">
                <a16:creationId xmlns:a16="http://schemas.microsoft.com/office/drawing/2014/main" id="{B7FB43F3-1EBB-472E-A5AE-88AC2EC8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8609" y="384830"/>
            <a:ext cx="7661429" cy="8200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C74843A-700C-40B5-8955-3C8DC2806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73" y="210068"/>
            <a:ext cx="1247185" cy="107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0CDDAD4-E2BF-4DF6-93C7-5720CACD8C8B}"/>
              </a:ext>
            </a:extLst>
          </p:cNvPr>
          <p:cNvSpPr txBox="1"/>
          <p:nvPr/>
        </p:nvSpPr>
        <p:spPr>
          <a:xfrm>
            <a:off x="1626583" y="210068"/>
            <a:ext cx="13597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Всероссийский конкурс 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профессионального мастерства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работников сферы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дополнительного образования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СЕРДЦЕ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ОТДАЮ 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ДЕТЯМ</a:t>
            </a:r>
            <a:endParaRPr lang="ru-RU" sz="4800" dirty="0">
              <a:solidFill>
                <a:srgbClr val="C00000"/>
              </a:solidFill>
              <a:latin typeface="Bahnschrift SemiLight SemiConde" panose="020B0502040204020203" pitchFamily="34" charset="0"/>
              <a:ea typeface="Yu Gothic UI Light" panose="020B0300000000000000" pitchFamily="34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4516D7-FCD0-49EC-93ED-8F21C5EF5D51}"/>
              </a:ext>
            </a:extLst>
          </p:cNvPr>
          <p:cNvSpPr txBox="1"/>
          <p:nvPr/>
        </p:nvSpPr>
        <p:spPr>
          <a:xfrm>
            <a:off x="2483042" y="384830"/>
            <a:ext cx="8540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Дополнительная общеобразовательная</a:t>
            </a:r>
          </a:p>
          <a:p>
            <a:pPr algn="ctr"/>
            <a:r>
              <a:rPr lang="ru-RU" sz="2400" b="1" dirty="0"/>
              <a:t>программа участника</a:t>
            </a:r>
            <a:endParaRPr lang="ru-RU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44CCB6-5261-42D2-AFAD-92A8112286DD}"/>
              </a:ext>
            </a:extLst>
          </p:cNvPr>
          <p:cNvSpPr txBox="1"/>
          <p:nvPr/>
        </p:nvSpPr>
        <p:spPr>
          <a:xfrm>
            <a:off x="638747" y="2130444"/>
            <a:ext cx="5781485" cy="1153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dirty="0">
              <a:effectLst/>
              <a:highlight>
                <a:srgbClr val="FFFFFF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029" y="22358"/>
            <a:ext cx="1126789" cy="136855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20979" y="2262995"/>
            <a:ext cx="1073227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К участию в первом туре федерального заочного этапа допускаются  50% от прошедших общественную экспертизу Участников-самовыдвиженцев из каждой номинации, набравших наибольшее количество голосов общественного голосования (но не менее 15 участников), которые в срок до 5 июля 2022 г. размещают в личном кабинете на официальном </a:t>
            </a:r>
            <a:r>
              <a:rPr lang="ru-RU" sz="1600" b="1" dirty="0" err="1"/>
              <a:t>интернет-ресурсе</a:t>
            </a:r>
            <a:r>
              <a:rPr lang="ru-RU" sz="1600" b="1" dirty="0"/>
              <a:t> Конкурса http://serdtsedetyam.ru/lk/: </a:t>
            </a:r>
          </a:p>
          <a:p>
            <a:pPr algn="just"/>
            <a:endParaRPr lang="ru-RU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C31314"/>
                </a:solidFill>
              </a:rPr>
              <a:t>дополнительную общеобразовательную программу участника (далее – Программа) в виде ссылки на соответствующую страницу на официальном сайте образовательной организации, в которой работает участник и реализуется Программа; ссылка должна быть активной, выходить на сайт организации, отражать содержание Программы в соответствии с требованиями к содержанию и структуре дополнительных общеобразовательных программ согласно п. 5 приказа </a:t>
            </a:r>
            <a:r>
              <a:rPr lang="ru-RU" sz="1600" b="1" dirty="0" err="1">
                <a:solidFill>
                  <a:srgbClr val="C31314"/>
                </a:solidFill>
              </a:rPr>
              <a:t>Минпросвещения</a:t>
            </a:r>
            <a:r>
              <a:rPr lang="ru-RU" sz="1600" b="1" dirty="0">
                <a:solidFill>
                  <a:srgbClr val="C31314"/>
                </a:solidFill>
              </a:rPr>
              <a:t> России от 9 ноября 2018 г. № 196;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сведения о качестве реализации Программы в наглядных формах представления анализа результативности за сопоставимые периоды реализации Программы (с учетом требований п. 5 настоящего Положения) в виде ссылки на соответствующую страницу на официальном сайте образовательной организации, в которой реализуется Программа.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Оператор в период с 2 по 5 июля 2022 г. обеспечивает Участникам-самовыдвиженцам открытие личного кабинета; по электронному адресу, указанному им при регистрации, направляется логин, пароль и инструкция о порядке входа в личный кабинет и работы с ним.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31133" y="1677277"/>
            <a:ext cx="704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Порядок проведения федерального заочного этапа Конкурса</a:t>
            </a:r>
          </a:p>
        </p:txBody>
      </p:sp>
    </p:spTree>
    <p:extLst>
      <p:ext uri="{BB962C8B-B14F-4D97-AF65-F5344CB8AC3E}">
        <p14:creationId xmlns:p14="http://schemas.microsoft.com/office/powerpoint/2010/main" val="1214953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21">
            <a:extLst>
              <a:ext uri="{FF2B5EF4-FFF2-40B4-BE49-F238E27FC236}">
                <a16:creationId xmlns:a16="http://schemas.microsoft.com/office/drawing/2014/main" id="{B7FB43F3-1EBB-472E-A5AE-88AC2EC8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91" y="129764"/>
            <a:ext cx="7790481" cy="141472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C74843A-700C-40B5-8955-3C8DC2806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73" y="210068"/>
            <a:ext cx="1247185" cy="107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0CDDAD4-E2BF-4DF6-93C7-5720CACD8C8B}"/>
              </a:ext>
            </a:extLst>
          </p:cNvPr>
          <p:cNvSpPr txBox="1"/>
          <p:nvPr/>
        </p:nvSpPr>
        <p:spPr>
          <a:xfrm>
            <a:off x="1626583" y="210068"/>
            <a:ext cx="13597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Всероссийский конкурс 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профессионального мастерства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работников сферы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дополнительного образования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СЕРДЦЕ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ОТДАЮ 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ДЕТЯМ</a:t>
            </a:r>
            <a:endParaRPr lang="ru-RU" sz="4800" dirty="0">
              <a:solidFill>
                <a:srgbClr val="C00000"/>
              </a:solidFill>
              <a:latin typeface="Bahnschrift SemiLight SemiConde" panose="020B0502040204020203" pitchFamily="34" charset="0"/>
              <a:ea typeface="Yu Gothic UI Light" panose="020B0300000000000000" pitchFamily="34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4516D7-FCD0-49EC-93ED-8F21C5EF5D51}"/>
              </a:ext>
            </a:extLst>
          </p:cNvPr>
          <p:cNvSpPr txBox="1"/>
          <p:nvPr/>
        </p:nvSpPr>
        <p:spPr>
          <a:xfrm>
            <a:off x="2986364" y="236962"/>
            <a:ext cx="7450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/>
              <a:t>Требования к дополнительной общеобразовательной программе и сведениям о результативности ее реализации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029" y="22358"/>
            <a:ext cx="1126789" cy="1368556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486522" y="1886819"/>
            <a:ext cx="2947348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300" b="1" dirty="0">
                <a:ea typeface="Times New Roman" panose="02020603050405020304" pitchFamily="18" charset="0"/>
              </a:rPr>
              <a:t>Требования </a:t>
            </a:r>
          </a:p>
          <a:p>
            <a:pPr algn="ctr"/>
            <a:r>
              <a:rPr lang="ru-RU" sz="1300" b="1" dirty="0">
                <a:ea typeface="Times New Roman" panose="02020603050405020304" pitchFamily="18" charset="0"/>
              </a:rPr>
              <a:t>к оформлению ссылки на программу</a:t>
            </a:r>
          </a:p>
          <a:p>
            <a:pPr algn="ctr"/>
            <a:endParaRPr lang="ru-RU" sz="1300" b="1" dirty="0"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/>
              <a:t>Дополнительная общеобразовательная программа (далее – Программа) должна быть размещена на официальном сайте образовательной организации, в порядке, </a:t>
            </a:r>
            <a:r>
              <a:rPr lang="ru-RU" sz="1300" dirty="0">
                <a:hlinkClick r:id="rId4"/>
              </a:rPr>
              <a:t>установленном приказом </a:t>
            </a:r>
            <a:r>
              <a:rPr lang="ru-RU" sz="1300" dirty="0" err="1">
                <a:hlinkClick r:id="rId4"/>
              </a:rPr>
              <a:t>Рособрнадзора</a:t>
            </a:r>
            <a:r>
              <a:rPr lang="ru-RU" sz="1300" dirty="0">
                <a:hlinkClick r:id="rId4"/>
              </a:rPr>
              <a:t> от 14 августа .2020 г. № 831 (ред. от 9 августа 2021 года) «Об утверждении Требований к структуре официального сайта образовательной организации в информационно-телекоммуникационной сети «Интернет» и формату представления информации»</a:t>
            </a:r>
            <a:r>
              <a:rPr lang="ru-RU" sz="1300" dirty="0"/>
              <a:t>. Ссылка размещается в соответствующей строке в личном кабинете участника. </a:t>
            </a:r>
            <a:r>
              <a:rPr lang="ru-RU" sz="1300" b="1" dirty="0">
                <a:solidFill>
                  <a:srgbClr val="C31314"/>
                </a:solidFill>
              </a:rPr>
              <a:t>Ссылка должна быть активной.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599332" y="1999635"/>
            <a:ext cx="26126" cy="374468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3790920" y="1886819"/>
            <a:ext cx="4188823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dirty="0"/>
              <a:t>Требования </a:t>
            </a:r>
          </a:p>
          <a:p>
            <a:pPr algn="ctr"/>
            <a:r>
              <a:rPr lang="ru-RU" sz="1300" b="1" dirty="0"/>
              <a:t>к дополнительной общеобразовательной программе участника</a:t>
            </a:r>
            <a:endParaRPr lang="ru-RU" sz="1300" b="1" dirty="0">
              <a:ea typeface="Times New Roman" panose="02020603050405020304" pitchFamily="18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300" dirty="0"/>
              <a:t>Структура и содержание Программы представляется в соответствии с требованиями к содержанию и структуре дополнительных общеобразовательных программ согласно п. 5 приказа </a:t>
            </a:r>
            <a:r>
              <a:rPr lang="ru-RU" sz="1300" dirty="0" err="1"/>
              <a:t>Минпросвещения</a:t>
            </a:r>
            <a:r>
              <a:rPr lang="ru-RU" sz="1300" dirty="0"/>
              <a:t> России от 9 ноября 2018 г. № 196, п. 9 ст. 2 Федерального закона от 29 декабря 2012 г. № 273-ФЗ </a:t>
            </a:r>
            <a:br>
              <a:rPr lang="ru-RU" sz="1300" dirty="0"/>
            </a:br>
            <a:r>
              <a:rPr lang="ru-RU" sz="1300" dirty="0"/>
              <a:t>«Об образовании в Российской Федерации», а именно: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dirty="0"/>
              <a:t>«образовательная программа – комплекс основных характеристик образования (объем, содержание, планируемые результаты) и организационно-педагогических условий,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оценочных и методических материалов, а также в предусмотренных настоящим Федеральным законом случаях в виде рабочей программы воспитания, календарного плана воспитательной работы, форм аттестации».</a:t>
            </a:r>
            <a:endParaRPr lang="ru-RU" sz="1300" b="1" dirty="0">
              <a:solidFill>
                <a:srgbClr val="C31314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8145205" y="1999635"/>
            <a:ext cx="26126" cy="374468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8336793" y="1921169"/>
            <a:ext cx="3222173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dirty="0"/>
              <a:t>Требования к сведениям о результативности</a:t>
            </a:r>
          </a:p>
          <a:p>
            <a:pPr algn="ctr"/>
            <a:r>
              <a:rPr lang="ru-RU" sz="1300" b="1" dirty="0"/>
              <a:t>и качестве реализации дополнительной общеобразовательной программы</a:t>
            </a:r>
          </a:p>
          <a:p>
            <a:pPr algn="ctr"/>
            <a:endParaRPr lang="ru-RU" sz="1300" b="1" dirty="0"/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300" dirty="0"/>
              <a:t>Сведения о результативности и качестве реализации Программы за период 3-х последних лет в виде ссылки на опубликованные результаты на официальном сайте образовательной организации, в которой реализуется Программа.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300" dirty="0"/>
              <a:t>Сведения должны быть представлены в любой целесообразной   наглядной форме (презентации, графиках, таблицах, диаграммах, или описаниях), установленной образовательной организацией самостоятельно.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300" dirty="0"/>
              <a:t>Не более 2-х листов.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300" dirty="0"/>
              <a:t>Ссылка размещается в соответствующей строке в личном кабинете участника.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dirty="0"/>
              <a:t>Ссылка должна быть активной.</a:t>
            </a:r>
            <a:endParaRPr lang="ru-RU" sz="1300" b="1" dirty="0">
              <a:solidFill>
                <a:srgbClr val="C313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228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21">
            <a:extLst>
              <a:ext uri="{FF2B5EF4-FFF2-40B4-BE49-F238E27FC236}">
                <a16:creationId xmlns:a16="http://schemas.microsoft.com/office/drawing/2014/main" id="{B7FB43F3-1EBB-472E-A5AE-88AC2EC8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91" y="129764"/>
            <a:ext cx="7790481" cy="12611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C74843A-700C-40B5-8955-3C8DC2806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73" y="210068"/>
            <a:ext cx="1247185" cy="107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0CDDAD4-E2BF-4DF6-93C7-5720CACD8C8B}"/>
              </a:ext>
            </a:extLst>
          </p:cNvPr>
          <p:cNvSpPr txBox="1"/>
          <p:nvPr/>
        </p:nvSpPr>
        <p:spPr>
          <a:xfrm>
            <a:off x="1626583" y="210068"/>
            <a:ext cx="13597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Всероссийский конкурс 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профессионального мастерства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работников сферы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дополнительного образования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СЕРДЦЕ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ОТДАЮ 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ДЕТЯМ</a:t>
            </a:r>
            <a:endParaRPr lang="ru-RU" sz="4800" dirty="0">
              <a:solidFill>
                <a:srgbClr val="C00000"/>
              </a:solidFill>
              <a:latin typeface="Bahnschrift SemiLight SemiConde" panose="020B0502040204020203" pitchFamily="34" charset="0"/>
              <a:ea typeface="Yu Gothic UI Light" panose="020B0300000000000000" pitchFamily="34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4516D7-FCD0-49EC-93ED-8F21C5EF5D51}"/>
              </a:ext>
            </a:extLst>
          </p:cNvPr>
          <p:cNvSpPr txBox="1"/>
          <p:nvPr/>
        </p:nvSpPr>
        <p:spPr>
          <a:xfrm>
            <a:off x="2962220" y="179290"/>
            <a:ext cx="7546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/>
              <a:t>Критерии оценки дополнительной общеобразовательной программы и качества (результативности) ее реализации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029" y="22358"/>
            <a:ext cx="1126789" cy="13685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87D5830-0952-DAE6-7B82-3AE890723129}"/>
              </a:ext>
            </a:extLst>
          </p:cNvPr>
          <p:cNvSpPr txBox="1"/>
          <p:nvPr/>
        </p:nvSpPr>
        <p:spPr>
          <a:xfrm>
            <a:off x="258377" y="4647385"/>
            <a:ext cx="1167524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Статья 2, п. 9 № 273-ФЗ «Об образовании в Российской Федерации»</a:t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b="0" i="0" dirty="0">
                <a:solidFill>
                  <a:srgbClr val="C00000"/>
                </a:solidFill>
                <a:effectLst/>
              </a:rPr>
              <a:t>9) образовательная программа - комплекс основных характеристик образования (</a:t>
            </a:r>
            <a:r>
              <a:rPr lang="ru-RU" b="1" i="0" dirty="0">
                <a:solidFill>
                  <a:srgbClr val="C00000"/>
                </a:solidFill>
                <a:effectLst/>
              </a:rPr>
              <a:t>объем, содержание, планируемые результаты</a:t>
            </a:r>
            <a:r>
              <a:rPr lang="ru-RU" b="0" i="0" dirty="0">
                <a:solidFill>
                  <a:srgbClr val="C00000"/>
                </a:solidFill>
                <a:effectLst/>
              </a:rPr>
              <a:t>) и </a:t>
            </a:r>
            <a:r>
              <a:rPr lang="ru-RU" b="1" i="0" dirty="0">
                <a:solidFill>
                  <a:srgbClr val="C00000"/>
                </a:solidFill>
                <a:effectLst/>
              </a:rPr>
              <a:t>организационно-педагогических условий,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оценочных и методических материалов</a:t>
            </a:r>
            <a:r>
              <a:rPr lang="ru-RU" b="0" i="0" dirty="0">
                <a:solidFill>
                  <a:srgbClr val="C00000"/>
                </a:solidFill>
                <a:effectLst/>
              </a:rPr>
              <a:t>, а также в предусмотренных настоящим Федеральным законом случаях в виде рабочей программы воспитания, календарного плана воспитательной работы, форм аттестации;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10" name="Содержимое 5">
            <a:extLst>
              <a:ext uri="{FF2B5EF4-FFF2-40B4-BE49-F238E27FC236}">
                <a16:creationId xmlns:a16="http://schemas.microsoft.com/office/drawing/2014/main" id="{1FE15C8A-8A8F-6FB1-12D3-2B9A847776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5958810"/>
              </p:ext>
            </p:extLst>
          </p:nvPr>
        </p:nvGraphicFramePr>
        <p:xfrm>
          <a:off x="812799" y="1651000"/>
          <a:ext cx="10037629" cy="2778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65183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21">
            <a:extLst>
              <a:ext uri="{FF2B5EF4-FFF2-40B4-BE49-F238E27FC236}">
                <a16:creationId xmlns:a16="http://schemas.microsoft.com/office/drawing/2014/main" id="{B7FB43F3-1EBB-472E-A5AE-88AC2EC8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4936" y="286609"/>
            <a:ext cx="7790481" cy="84005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lvl="0" algn="ctr"/>
            <a:r>
              <a:rPr lang="ru-RU" b="1" dirty="0"/>
              <a:t>Структура дополнительной общеобразовательной программы: обязательные требования</a:t>
            </a: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C74843A-700C-40B5-8955-3C8DC2806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73" y="210068"/>
            <a:ext cx="1247185" cy="107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0CDDAD4-E2BF-4DF6-93C7-5720CACD8C8B}"/>
              </a:ext>
            </a:extLst>
          </p:cNvPr>
          <p:cNvSpPr txBox="1"/>
          <p:nvPr/>
        </p:nvSpPr>
        <p:spPr>
          <a:xfrm>
            <a:off x="1626583" y="210068"/>
            <a:ext cx="13597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Всероссийский конкурс 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профессионального мастерства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работников сферы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дополнительного образования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СЕРДЦЕ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ОТДАЮ 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ДЕТЯМ</a:t>
            </a:r>
            <a:endParaRPr lang="ru-RU" sz="4800" dirty="0">
              <a:solidFill>
                <a:srgbClr val="C00000"/>
              </a:solidFill>
              <a:latin typeface="Bahnschrift SemiLight SemiConde" panose="020B0502040204020203" pitchFamily="34" charset="0"/>
              <a:ea typeface="Yu Gothic UI Light" panose="020B0300000000000000" pitchFamily="34" charset="-128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029" y="22358"/>
            <a:ext cx="1126789" cy="1368556"/>
          </a:xfrm>
          <a:prstGeom prst="rect">
            <a:avLst/>
          </a:prstGeom>
        </p:spPr>
      </p:pic>
      <p:graphicFrame>
        <p:nvGraphicFramePr>
          <p:cNvPr id="10" name="Объект 5">
            <a:extLst>
              <a:ext uri="{FF2B5EF4-FFF2-40B4-BE49-F238E27FC236}">
                <a16:creationId xmlns:a16="http://schemas.microsoft.com/office/drawing/2014/main" id="{DC3D5769-4278-7B31-9111-E374B627A4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1824296"/>
              </p:ext>
            </p:extLst>
          </p:nvPr>
        </p:nvGraphicFramePr>
        <p:xfrm>
          <a:off x="337673" y="1671781"/>
          <a:ext cx="11640908" cy="4615673"/>
        </p:xfrm>
        <a:graphic>
          <a:graphicData uri="http://schemas.openxmlformats.org/drawingml/2006/table">
            <a:tbl>
              <a:tblPr firstRow="1" firstCol="1" bandRow="1"/>
              <a:tblGrid>
                <a:gridCol w="11640908">
                  <a:extLst>
                    <a:ext uri="{9D8B030D-6E8A-4147-A177-3AD203B41FA5}">
                      <a16:colId xmlns:a16="http://schemas.microsoft.com/office/drawing/2014/main" val="2494004053"/>
                    </a:ext>
                  </a:extLst>
                </a:gridCol>
              </a:tblGrid>
              <a:tr h="209270">
                <a:tc>
                  <a:txBody>
                    <a:bodyPr/>
                    <a:lstStyle/>
                    <a:p>
                      <a:pPr marL="230505" fontAlgn="auto" hangingPunct="1">
                        <a:lnSpc>
                          <a:spcPct val="107000"/>
                        </a:lnSpc>
                      </a:pPr>
                      <a:r>
                        <a:rPr lang="ru-RU" sz="1400" kern="150" dirty="0">
                          <a:effectLst/>
                        </a:rPr>
                        <a:t>Пояснительная записка (описание, введение, обоснование, пояснение)</a:t>
                      </a:r>
                      <a:endParaRPr lang="ru-RU" sz="1200" kern="150" dirty="0">
                        <a:effectLst/>
                        <a:latin typeface="Times New Roman" panose="02020603050405020304" pitchFamily="18" charset="0"/>
                        <a:ea typeface="Droid Sans Fallback"/>
                        <a:cs typeface="Droid Sans Devanagari"/>
                      </a:endParaRPr>
                    </a:p>
                  </a:txBody>
                  <a:tcPr marL="68003" marR="68003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763444"/>
                  </a:ext>
                </a:extLst>
              </a:tr>
              <a:tr h="209270">
                <a:tc>
                  <a:txBody>
                    <a:bodyPr/>
                    <a:lstStyle/>
                    <a:p>
                      <a:pPr marL="230505" fontAlgn="auto" hangingPunct="1">
                        <a:lnSpc>
                          <a:spcPct val="107000"/>
                        </a:lnSpc>
                      </a:pPr>
                      <a:r>
                        <a:rPr lang="ru-RU" sz="1400" kern="150" dirty="0">
                          <a:effectLst/>
                        </a:rPr>
                        <a:t>Сведения о Программе </a:t>
                      </a:r>
                      <a:endParaRPr lang="ru-RU" sz="1200" kern="150" dirty="0">
                        <a:effectLst/>
                        <a:latin typeface="Times New Roman" panose="02020603050405020304" pitchFamily="18" charset="0"/>
                        <a:ea typeface="Droid Sans Fallback"/>
                        <a:cs typeface="Droid Sans Devanagari"/>
                      </a:endParaRPr>
                    </a:p>
                  </a:txBody>
                  <a:tcPr marL="68003" marR="68003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5467586"/>
                  </a:ext>
                </a:extLst>
              </a:tr>
              <a:tr h="246772">
                <a:tc>
                  <a:txBody>
                    <a:bodyPr/>
                    <a:lstStyle/>
                    <a:p>
                      <a:pPr marL="230505" fontAlgn="auto" hangingPunct="1">
                        <a:lnSpc>
                          <a:spcPct val="107000"/>
                        </a:lnSpc>
                      </a:pPr>
                      <a:r>
                        <a:rPr lang="ru-RU" sz="1400" kern="150" dirty="0">
                          <a:effectLst/>
                        </a:rPr>
                        <a:t>Объем, сроки освоения, сроки обучения, форма обучения</a:t>
                      </a:r>
                      <a:endParaRPr lang="ru-RU" sz="1200" kern="150" dirty="0">
                        <a:effectLst/>
                        <a:latin typeface="Times New Roman" panose="02020603050405020304" pitchFamily="18" charset="0"/>
                        <a:ea typeface="Droid Sans Fallback"/>
                        <a:cs typeface="Droid Sans Devanagari"/>
                      </a:endParaRPr>
                    </a:p>
                  </a:txBody>
                  <a:tcPr marL="68003" marR="68003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9619892"/>
                  </a:ext>
                </a:extLst>
              </a:tr>
              <a:tr h="209270">
                <a:tc>
                  <a:txBody>
                    <a:bodyPr/>
                    <a:lstStyle/>
                    <a:p>
                      <a:pPr marL="230505" fontAlgn="auto" hangingPunct="1">
                        <a:lnSpc>
                          <a:spcPct val="107000"/>
                        </a:lnSpc>
                      </a:pPr>
                      <a:r>
                        <a:rPr lang="ru-RU" sz="1400" kern="150" dirty="0">
                          <a:effectLst/>
                        </a:rPr>
                        <a:t>Цель, задачи, планируемые результаты обучения, целевая аудитория</a:t>
                      </a:r>
                      <a:endParaRPr lang="ru-RU" sz="1200" kern="150" dirty="0">
                        <a:effectLst/>
                        <a:latin typeface="Times New Roman" panose="02020603050405020304" pitchFamily="18" charset="0"/>
                        <a:ea typeface="Droid Sans Fallback"/>
                        <a:cs typeface="Droid Sans Devanagari"/>
                      </a:endParaRPr>
                    </a:p>
                  </a:txBody>
                  <a:tcPr marL="68003" marR="68003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0845886"/>
                  </a:ext>
                </a:extLst>
              </a:tr>
              <a:tr h="429377">
                <a:tc>
                  <a:txBody>
                    <a:bodyPr/>
                    <a:lstStyle/>
                    <a:p>
                      <a:pPr marL="230505" fontAlgn="auto" hangingPunct="1">
                        <a:lnSpc>
                          <a:spcPct val="107000"/>
                        </a:lnSpc>
                      </a:pPr>
                      <a:r>
                        <a:rPr lang="ru-RU" sz="1400" kern="150" dirty="0">
                          <a:effectLst/>
                        </a:rPr>
                        <a:t>Организационно-педагогические условия (особенности, направленность, материально-технические, кадровые, аудиторные, внеаудиторные и др.) </a:t>
                      </a:r>
                      <a:endParaRPr lang="ru-RU" sz="1200" kern="150" dirty="0">
                        <a:effectLst/>
                        <a:latin typeface="Times New Roman" panose="02020603050405020304" pitchFamily="18" charset="0"/>
                        <a:ea typeface="Droid Sans Fallback"/>
                        <a:cs typeface="Droid Sans Devanagari"/>
                      </a:endParaRPr>
                    </a:p>
                  </a:txBody>
                  <a:tcPr marL="68003" marR="68003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904020"/>
                  </a:ext>
                </a:extLst>
              </a:tr>
              <a:tr h="10896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 dirty="0">
                          <a:effectLst/>
                        </a:rPr>
                        <a:t> Формы, порядок и периодичность аттестации и текущего контроля 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 dirty="0">
                          <a:effectLst/>
                        </a:rPr>
                        <a:t>Текущий контроль: формы, 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 dirty="0">
                          <a:effectLst/>
                        </a:rPr>
                        <a:t>периодичность, порядок 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 dirty="0">
                          <a:effectLst/>
                        </a:rPr>
                        <a:t>Промежуточная аттестация: формы, периодичность, порядок 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400" dirty="0">
                          <a:effectLst/>
                        </a:rPr>
                        <a:t>Аттестация по итогам освоения программы: формы, порядок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03" marR="68003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2874198"/>
                  </a:ext>
                </a:extLst>
              </a:tr>
              <a:tr h="209270">
                <a:tc>
                  <a:txBody>
                    <a:bodyPr/>
                    <a:lstStyle/>
                    <a:p>
                      <a:pPr marL="230505" fontAlgn="auto" hangingPunct="1">
                        <a:lnSpc>
                          <a:spcPct val="107000"/>
                        </a:lnSpc>
                      </a:pPr>
                      <a:r>
                        <a:rPr lang="ru-RU" sz="1400" kern="150" dirty="0">
                          <a:effectLst/>
                        </a:rPr>
                        <a:t>Учебный план</a:t>
                      </a:r>
                      <a:endParaRPr lang="ru-RU" sz="1200" kern="150" dirty="0">
                        <a:effectLst/>
                        <a:latin typeface="Times New Roman" panose="02020603050405020304" pitchFamily="18" charset="0"/>
                        <a:ea typeface="Droid Sans Fallback"/>
                        <a:cs typeface="Droid Sans Devanagari"/>
                      </a:endParaRPr>
                    </a:p>
                  </a:txBody>
                  <a:tcPr marL="68003" marR="68003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30665"/>
                  </a:ext>
                </a:extLst>
              </a:tr>
              <a:tr h="209270">
                <a:tc>
                  <a:txBody>
                    <a:bodyPr/>
                    <a:lstStyle/>
                    <a:p>
                      <a:pPr marL="230505" fontAlgn="auto" hangingPunct="1">
                        <a:lnSpc>
                          <a:spcPct val="107000"/>
                        </a:lnSpc>
                      </a:pPr>
                      <a:r>
                        <a:rPr lang="ru-RU" sz="1400" kern="150" dirty="0">
                          <a:effectLst/>
                        </a:rPr>
                        <a:t>Календарный учебный график  </a:t>
                      </a:r>
                      <a:endParaRPr lang="ru-RU" sz="1200" kern="150" dirty="0">
                        <a:effectLst/>
                        <a:latin typeface="Times New Roman" panose="02020603050405020304" pitchFamily="18" charset="0"/>
                        <a:ea typeface="Droid Sans Fallback"/>
                        <a:cs typeface="Droid Sans Devanagari"/>
                      </a:endParaRPr>
                    </a:p>
                  </a:txBody>
                  <a:tcPr marL="68003" marR="68003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876420"/>
                  </a:ext>
                </a:extLst>
              </a:tr>
              <a:tr h="209270">
                <a:tc>
                  <a:txBody>
                    <a:bodyPr/>
                    <a:lstStyle/>
                    <a:p>
                      <a:pPr marL="230505" fontAlgn="auto" hangingPunct="1">
                        <a:lnSpc>
                          <a:spcPct val="107000"/>
                        </a:lnSpc>
                      </a:pPr>
                      <a:r>
                        <a:rPr lang="ru-RU" sz="1400" kern="150">
                          <a:effectLst/>
                        </a:rPr>
                        <a:t>Содержание (все модули, разделы, темы)</a:t>
                      </a:r>
                      <a:endParaRPr lang="ru-RU" sz="1200" kern="150">
                        <a:effectLst/>
                        <a:latin typeface="Times New Roman" panose="02020603050405020304" pitchFamily="18" charset="0"/>
                        <a:ea typeface="Droid Sans Fallback"/>
                        <a:cs typeface="Droid Sans Devanagari"/>
                      </a:endParaRPr>
                    </a:p>
                  </a:txBody>
                  <a:tcPr marL="68003" marR="68003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930590"/>
                  </a:ext>
                </a:extLst>
              </a:tr>
              <a:tr h="421878">
                <a:tc>
                  <a:txBody>
                    <a:bodyPr/>
                    <a:lstStyle/>
                    <a:p>
                      <a:pPr marL="230505" fontAlgn="auto" hangingPunct="1">
                        <a:lnSpc>
                          <a:spcPct val="107000"/>
                        </a:lnSpc>
                      </a:pPr>
                      <a:r>
                        <a:rPr lang="ru-RU" sz="1400" kern="150" dirty="0">
                          <a:effectLst/>
                        </a:rPr>
                        <a:t>рабочие программы учебных предметов, курсов, дисциплин (модулей), практики (предусмотренные ДООП) при наличии!!!</a:t>
                      </a:r>
                      <a:endParaRPr lang="ru-RU" sz="1200" kern="150" dirty="0">
                        <a:effectLst/>
                        <a:latin typeface="Times New Roman" panose="02020603050405020304" pitchFamily="18" charset="0"/>
                        <a:ea typeface="Droid Sans Fallback"/>
                        <a:cs typeface="Droid Sans Devanagari"/>
                      </a:endParaRPr>
                    </a:p>
                  </a:txBody>
                  <a:tcPr marL="68003" marR="68003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477949"/>
                  </a:ext>
                </a:extLst>
              </a:tr>
              <a:tr h="209270">
                <a:tc>
                  <a:txBody>
                    <a:bodyPr/>
                    <a:lstStyle/>
                    <a:p>
                      <a:pPr marL="230505" fontAlgn="auto" hangingPunct="1">
                        <a:lnSpc>
                          <a:spcPct val="107000"/>
                        </a:lnSpc>
                      </a:pPr>
                      <a:r>
                        <a:rPr lang="ru-RU" sz="1400" kern="150" dirty="0">
                          <a:effectLst/>
                        </a:rPr>
                        <a:t>Оценочные материалы</a:t>
                      </a:r>
                      <a:endParaRPr lang="ru-RU" sz="1200" kern="150" dirty="0">
                        <a:effectLst/>
                        <a:latin typeface="Times New Roman" panose="02020603050405020304" pitchFamily="18" charset="0"/>
                        <a:ea typeface="Droid Sans Fallback"/>
                        <a:cs typeface="Droid Sans Devanagari"/>
                      </a:endParaRPr>
                    </a:p>
                  </a:txBody>
                  <a:tcPr marL="68003" marR="68003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3931465"/>
                  </a:ext>
                </a:extLst>
              </a:tr>
              <a:tr h="209270">
                <a:tc>
                  <a:txBody>
                    <a:bodyPr/>
                    <a:lstStyle/>
                    <a:p>
                      <a:pPr marL="230505" fontAlgn="auto" hangingPunct="1">
                        <a:lnSpc>
                          <a:spcPct val="107000"/>
                        </a:lnSpc>
                      </a:pPr>
                      <a:r>
                        <a:rPr lang="ru-RU" sz="1400" kern="150" dirty="0">
                          <a:effectLst/>
                        </a:rPr>
                        <a:t>Методические материалы</a:t>
                      </a:r>
                      <a:endParaRPr lang="ru-RU" sz="1200" kern="150" dirty="0">
                        <a:effectLst/>
                        <a:latin typeface="Times New Roman" panose="02020603050405020304" pitchFamily="18" charset="0"/>
                        <a:ea typeface="Droid Sans Fallback"/>
                        <a:cs typeface="Droid Sans Devanagari"/>
                      </a:endParaRPr>
                    </a:p>
                  </a:txBody>
                  <a:tcPr marL="68003" marR="68003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852829"/>
                  </a:ext>
                </a:extLst>
              </a:tr>
              <a:tr h="209270">
                <a:tc>
                  <a:txBody>
                    <a:bodyPr/>
                    <a:lstStyle/>
                    <a:p>
                      <a:pPr marL="230505" fontAlgn="auto" hangingPunct="1">
                        <a:lnSpc>
                          <a:spcPct val="107000"/>
                        </a:lnSpc>
                      </a:pPr>
                      <a:r>
                        <a:rPr lang="ru-RU" sz="1400" kern="150" dirty="0">
                          <a:effectLst/>
                        </a:rPr>
                        <a:t>Воспитательные компоненты </a:t>
                      </a:r>
                      <a:endParaRPr lang="ru-RU" sz="1200" kern="150" dirty="0">
                        <a:effectLst/>
                        <a:latin typeface="Times New Roman" panose="02020603050405020304" pitchFamily="18" charset="0"/>
                        <a:ea typeface="Droid Sans Fallback"/>
                        <a:cs typeface="Droid Sans Devanagari"/>
                      </a:endParaRPr>
                    </a:p>
                  </a:txBody>
                  <a:tcPr marL="68003" marR="68003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562332"/>
                  </a:ext>
                </a:extLst>
              </a:tr>
              <a:tr h="209270">
                <a:tc>
                  <a:txBody>
                    <a:bodyPr/>
                    <a:lstStyle/>
                    <a:p>
                      <a:pPr marL="230505" fontAlgn="auto" hangingPunct="1">
                        <a:lnSpc>
                          <a:spcPct val="107000"/>
                        </a:lnSpc>
                      </a:pPr>
                      <a:r>
                        <a:rPr lang="ru-RU" sz="1400" kern="150" dirty="0">
                          <a:effectLst/>
                        </a:rPr>
                        <a:t>Иные компоненты</a:t>
                      </a:r>
                      <a:endParaRPr lang="ru-RU" sz="1200" kern="150" dirty="0">
                        <a:effectLst/>
                        <a:latin typeface="Times New Roman" panose="02020603050405020304" pitchFamily="18" charset="0"/>
                        <a:ea typeface="Droid Sans Fallback"/>
                        <a:cs typeface="Droid Sans Devanagari"/>
                      </a:endParaRPr>
                    </a:p>
                  </a:txBody>
                  <a:tcPr marL="68003" marR="68003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2819780"/>
                  </a:ext>
                </a:extLst>
              </a:tr>
              <a:tr h="209270">
                <a:tc>
                  <a:txBody>
                    <a:bodyPr/>
                    <a:lstStyle/>
                    <a:p>
                      <a:pPr marL="230505" fontAlgn="auto" hangingPunct="1">
                        <a:lnSpc>
                          <a:spcPct val="107000"/>
                        </a:lnSpc>
                      </a:pPr>
                      <a:r>
                        <a:rPr lang="ru-RU" sz="1400" kern="150" dirty="0">
                          <a:effectLst/>
                        </a:rPr>
                        <a:t>Информационные ресурсы и литература</a:t>
                      </a:r>
                      <a:endParaRPr lang="ru-RU" sz="1200" kern="150" dirty="0">
                        <a:effectLst/>
                        <a:latin typeface="Times New Roman" panose="02020603050405020304" pitchFamily="18" charset="0"/>
                        <a:ea typeface="Droid Sans Fallback"/>
                        <a:cs typeface="Droid Sans Devanagari"/>
                      </a:endParaRPr>
                    </a:p>
                  </a:txBody>
                  <a:tcPr marL="68003" marR="68003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783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55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21">
            <a:extLst>
              <a:ext uri="{FF2B5EF4-FFF2-40B4-BE49-F238E27FC236}">
                <a16:creationId xmlns:a16="http://schemas.microsoft.com/office/drawing/2014/main" id="{B7FB43F3-1EBB-472E-A5AE-88AC2EC8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4936" y="342027"/>
            <a:ext cx="7790481" cy="72921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algn="ctr">
              <a:buClr>
                <a:srgbClr val="000000"/>
              </a:buClr>
              <a:buSzPct val="100000"/>
            </a:pPr>
            <a:r>
              <a:rPr lang="ru-RU" sz="1800" b="1" dirty="0"/>
              <a:t>Требования к сведениям о результативности и качестве реализации дополнительной общеобразовательной программы</a:t>
            </a:r>
            <a:endParaRPr lang="ru-RU" sz="1800" dirty="0"/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C74843A-700C-40B5-8955-3C8DC2806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73" y="210068"/>
            <a:ext cx="1247185" cy="107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0CDDAD4-E2BF-4DF6-93C7-5720CACD8C8B}"/>
              </a:ext>
            </a:extLst>
          </p:cNvPr>
          <p:cNvSpPr txBox="1"/>
          <p:nvPr/>
        </p:nvSpPr>
        <p:spPr>
          <a:xfrm>
            <a:off x="1626583" y="210068"/>
            <a:ext cx="13597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Всероссийский конкурс 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профессионального мастерства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работников сферы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дополнительного образования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СЕРДЦЕ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ОТДАЮ 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ДЕТЯМ</a:t>
            </a:r>
            <a:endParaRPr lang="ru-RU" sz="4800" dirty="0">
              <a:solidFill>
                <a:srgbClr val="C00000"/>
              </a:solidFill>
              <a:latin typeface="Bahnschrift SemiLight SemiConde" panose="020B0502040204020203" pitchFamily="34" charset="0"/>
              <a:ea typeface="Yu Gothic UI Light" panose="020B0300000000000000" pitchFamily="34" charset="-128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029" y="22358"/>
            <a:ext cx="1126789" cy="1368556"/>
          </a:xfrm>
          <a:prstGeom prst="rect">
            <a:avLst/>
          </a:prstGeom>
        </p:spPr>
      </p:pic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B0CB1E40-3C4B-2DA9-E6B3-1FC9252D8B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2663950"/>
              </p:ext>
            </p:extLst>
          </p:nvPr>
        </p:nvGraphicFramePr>
        <p:xfrm>
          <a:off x="212436" y="1740882"/>
          <a:ext cx="11619346" cy="4549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87545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21">
            <a:extLst>
              <a:ext uri="{FF2B5EF4-FFF2-40B4-BE49-F238E27FC236}">
                <a16:creationId xmlns:a16="http://schemas.microsoft.com/office/drawing/2014/main" id="{B7FB43F3-1EBB-472E-A5AE-88AC2EC8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91" y="129764"/>
            <a:ext cx="7790481" cy="12611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C74843A-700C-40B5-8955-3C8DC2806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73" y="210068"/>
            <a:ext cx="1247185" cy="107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0CDDAD4-E2BF-4DF6-93C7-5720CACD8C8B}"/>
              </a:ext>
            </a:extLst>
          </p:cNvPr>
          <p:cNvSpPr txBox="1"/>
          <p:nvPr/>
        </p:nvSpPr>
        <p:spPr>
          <a:xfrm>
            <a:off x="1626583" y="210068"/>
            <a:ext cx="13597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Всероссийский конкурс 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профессионального мастерства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работников сферы</a:t>
            </a:r>
          </a:p>
          <a:p>
            <a:r>
              <a:rPr lang="ru-RU" sz="5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дополнительного образования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СЕРДЦЕ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ОТДАЮ 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ДЕТЯМ</a:t>
            </a:r>
            <a:endParaRPr lang="ru-RU" sz="4800" dirty="0">
              <a:solidFill>
                <a:srgbClr val="C00000"/>
              </a:solidFill>
              <a:latin typeface="Bahnschrift SemiLight SemiConde" panose="020B0502040204020203" pitchFamily="34" charset="0"/>
              <a:ea typeface="Yu Gothic UI Light" panose="020B0300000000000000" pitchFamily="34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4516D7-FCD0-49EC-93ED-8F21C5EF5D51}"/>
              </a:ext>
            </a:extLst>
          </p:cNvPr>
          <p:cNvSpPr txBox="1"/>
          <p:nvPr/>
        </p:nvSpPr>
        <p:spPr>
          <a:xfrm>
            <a:off x="2962220" y="179290"/>
            <a:ext cx="7546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/>
              <a:t>Критерии оценки дополнительной общеобразовательной программы и качества (результативности) ее реализации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029" y="22358"/>
            <a:ext cx="1126789" cy="1368556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910428"/>
              </p:ext>
            </p:extLst>
          </p:nvPr>
        </p:nvGraphicFramePr>
        <p:xfrm>
          <a:off x="433469" y="1666863"/>
          <a:ext cx="11382104" cy="5011134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731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8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6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77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79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15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23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№п/п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Критерии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Баллы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0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Наличие на сайте утвержденной дополнительной общеобразовательной программы (ДОП)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не соответствует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соответствует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с недочетами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соответствует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соответствует в достаточной мере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соответствует в полной мере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Соответствие структуры ДОП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не соответствует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соответствует,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с недочетами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соответствует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соответствует в достаточной мере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соответствует в полной мере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Соответствие содержания ДОП направленности, цели, задачам обучения и воспитания целевой аудитории детей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не соответствует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соответствует,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с недочетами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соответствует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соответствует в достаточной мере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соответствует в полной мере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8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Наличие и целесообразность планируемых результатов,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организационно-педагогических условий, порядка и</a:t>
                      </a:r>
                      <a:r>
                        <a:rPr lang="ru-RU" sz="1200" baseline="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форм текущего контроля и промежуточной аттестации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не соответствует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соответствует,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с недочетами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соответствует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соответствует в достаточной мере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соответствует в полной мере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0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Наличие и целесообразность оценочных и методических материалов ДОП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не соответствует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соответствует,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с недочетами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соответствует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соответствует в достаточной мере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соответствует в полной мере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5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Наличие положительной динамики результативности за текущий период реализации ДОП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не соответствует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соответствует,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с недочетами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соответствует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соответствует в достаточной мере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соответствует в полной мере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Наличие системы оценки качества реализации Программы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не соответствует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соответствует,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с недочетами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соответствует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соответствует в достаточной мере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>
                          <a:effectLst/>
                        </a:rPr>
                        <a:t>соответствует в полной мере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7845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31314"/>
                          </a:solidFill>
                          <a:effectLst/>
                        </a:rPr>
                        <a:t>Максимальное количество баллов – 28 </a:t>
                      </a:r>
                    </a:p>
                  </a:txBody>
                  <a:tcPr marL="31357" marR="313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850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21">
            <a:extLst>
              <a:ext uri="{FF2B5EF4-FFF2-40B4-BE49-F238E27FC236}">
                <a16:creationId xmlns:a16="http://schemas.microsoft.com/office/drawing/2014/main" id="{B7FB43F3-1EBB-472E-A5AE-88AC2EC8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9112" y="5459377"/>
            <a:ext cx="7755547" cy="128096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800" b="1" dirty="0"/>
              <a:t>ФГБУК «ВЦХТ»</a:t>
            </a:r>
          </a:p>
          <a:p>
            <a:pPr algn="ctr"/>
            <a:r>
              <a:rPr lang="ru-RU" sz="1600" dirty="0"/>
              <a:t>+7-499-235-97-55; +7-499-235-03-72</a:t>
            </a:r>
          </a:p>
          <a:p>
            <a:pPr algn="ctr"/>
            <a:r>
              <a:rPr lang="en-US" sz="1600" dirty="0" err="1">
                <a:hlinkClick r:id="rId2"/>
              </a:rPr>
              <a:t>serdtsedetyam@vcht.center</a:t>
            </a:r>
            <a:endParaRPr lang="ru-RU" sz="1600" dirty="0"/>
          </a:p>
          <a:p>
            <a:pPr algn="ctr"/>
            <a:r>
              <a:rPr lang="en-US" sz="1600" b="1" dirty="0">
                <a:hlinkClick r:id="rId3"/>
              </a:rPr>
              <a:t>http://vcht.center/events/serdtse-otdayu-detyam/</a:t>
            </a:r>
            <a:r>
              <a:rPr lang="ru-RU" sz="1600" b="1" dirty="0"/>
              <a:t>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C74843A-700C-40B5-8955-3C8DC2806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95" y="1927162"/>
            <a:ext cx="3674234" cy="317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0CDDAD4-E2BF-4DF6-93C7-5720CACD8C8B}"/>
              </a:ext>
            </a:extLst>
          </p:cNvPr>
          <p:cNvSpPr txBox="1"/>
          <p:nvPr/>
        </p:nvSpPr>
        <p:spPr>
          <a:xfrm>
            <a:off x="6096000" y="1679202"/>
            <a:ext cx="564315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Всероссийский конкурс 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профессионального мастерства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работников сферы</a:t>
            </a:r>
          </a:p>
          <a:p>
            <a:r>
              <a:rPr lang="ru-RU" sz="16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дополнительного образования</a:t>
            </a:r>
          </a:p>
          <a:p>
            <a:r>
              <a:rPr lang="ru-RU" sz="54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СЕРДЦЕ</a:t>
            </a:r>
          </a:p>
          <a:p>
            <a:r>
              <a:rPr lang="ru-RU" sz="54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ОТДАЮ </a:t>
            </a:r>
          </a:p>
          <a:p>
            <a:r>
              <a:rPr lang="ru-RU" sz="5400" dirty="0">
                <a:solidFill>
                  <a:srgbClr val="C00000"/>
                </a:solidFill>
                <a:latin typeface="Bahnschrift SemiLight SemiConde" panose="020B0502040204020203" pitchFamily="34" charset="0"/>
                <a:ea typeface="Yu Gothic UI Light" panose="020B0300000000000000" pitchFamily="34" charset="-128"/>
              </a:rPr>
              <a:t>ДЕТЯМ-2022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157" y="29143"/>
            <a:ext cx="1358562" cy="1650059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8F467657-1757-A91D-E48B-187A18D48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058" y="193571"/>
            <a:ext cx="696942" cy="77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2FBB598-B93C-1B9D-4630-295A9AF79F1F}"/>
              </a:ext>
            </a:extLst>
          </p:cNvPr>
          <p:cNvSpPr txBox="1"/>
          <p:nvPr/>
        </p:nvSpPr>
        <p:spPr>
          <a:xfrm>
            <a:off x="4719073" y="1053737"/>
            <a:ext cx="2152477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 РАБОТНИКОВ НАРОДНОГО ОБРАЗОВАНИЯ И НАУКИ </a:t>
            </a:r>
            <a:b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</a:t>
            </a:r>
            <a:endParaRPr lang="ru-RU" sz="700" dirty="0">
              <a:latin typeface="Times New Roman" panose="02020603050405020304" pitchFamily="18" charset="0"/>
              <a:ea typeface="Yu Gothic UI Light" panose="020B0300000000000000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0A9CC5B-E676-1795-AD09-FE80E312F07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464" y="0"/>
            <a:ext cx="1931150" cy="163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232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1540</Words>
  <Application>Microsoft Office PowerPoint</Application>
  <PresentationFormat>Широкоэкранный</PresentationFormat>
  <Paragraphs>233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Bahnschrift SemiLight SemiConde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Марковская</dc:creator>
  <cp:lastModifiedBy>Мушкова Наталья Евгеньевна</cp:lastModifiedBy>
  <cp:revision>44</cp:revision>
  <dcterms:created xsi:type="dcterms:W3CDTF">2021-09-23T11:11:39Z</dcterms:created>
  <dcterms:modified xsi:type="dcterms:W3CDTF">2022-05-16T15:21:33Z</dcterms:modified>
</cp:coreProperties>
</file>