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59" r:id="rId4"/>
    <p:sldId id="263" r:id="rId5"/>
    <p:sldId id="265" r:id="rId6"/>
    <p:sldId id="266" r:id="rId7"/>
    <p:sldId id="268" r:id="rId8"/>
    <p:sldId id="267" r:id="rId9"/>
    <p:sldId id="270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5888"/>
    <a:srgbClr val="33CCCC"/>
    <a:srgbClr val="D5C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43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4C511-DAD3-4D36-807D-68184D5F8E9A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8A551-034E-4C85-8B0D-1DDE61D49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515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08A551-034E-4C85-8B0D-1DDE61D49D2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284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F1D658-B59D-46B9-9953-757418AC2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B7EEF8-6E70-4BCE-B6F4-233423E5B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83C03-F90A-4173-A451-5432E17BF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9E7C-A778-4D99-B8C9-D384CB7822D4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E34758-FAC7-4FDD-B83E-D233AE7F8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AC211D-654B-4EBC-90D6-59495ED76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8DD4-6FB9-4CA6-B2B0-CC58D14F1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35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36E0C-AC07-464B-908B-07F3205D8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588F2E-4DC7-4D43-B732-385B869FA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36157F-CCD4-48CA-B07C-CD18BD396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9E7C-A778-4D99-B8C9-D384CB7822D4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34DEDB-9460-449E-A3E2-C52A2BC3F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C6D00C-D695-4325-A5E2-38A04274B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8DD4-6FB9-4CA6-B2B0-CC58D14F1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166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F5FC0AB-AA2E-41E2-A7E1-6646160591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56023F-FE4F-4B6C-94F5-225A6BDB3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C2E8FF-831F-4EBE-A51A-CB14ACB5A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9E7C-A778-4D99-B8C9-D384CB7822D4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D7A4BC-548B-49BE-A5A7-421F8F229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A515BF-CDE5-44CA-AFEC-C4C3460C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8DD4-6FB9-4CA6-B2B0-CC58D14F1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662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14182-4A04-4E02-A2C7-0AD61CF0E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CF5471-E8D6-4A2A-A0E8-122F3727F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8DA872-29E8-417B-8FA6-8B539493F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9E7C-A778-4D99-B8C9-D384CB7822D4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C9EA8B-02A0-45F6-B227-88F30B02A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7B7E5D-4EA7-4599-9FE9-1D2E7BD7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8DD4-6FB9-4CA6-B2B0-CC58D14F1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777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02B29-28C7-4E43-8ECC-6AB614418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2FEFDD-70D2-4CF6-B3F7-D1972FAFA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EFBBDE-61EF-4B37-A426-4EF4B5D8E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9E7C-A778-4D99-B8C9-D384CB7822D4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15A1D3-A694-487B-B745-B65339BE0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907BBA-EEDF-4CD6-8100-7D21E7A2B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8DD4-6FB9-4CA6-B2B0-CC58D14F1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019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120730-3A87-4AE9-BF00-56311BB68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C821DF-E1F8-4F86-9CA6-D251B5BD64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8CE724-9E99-42E2-8A46-E24C929D1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C4792C-9196-44D5-AEA2-FAE3ED793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9E7C-A778-4D99-B8C9-D384CB7822D4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1384B8-EE1E-43EA-8D85-BA039DE34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5F8A6-9429-4615-8B1C-1EFD5B18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8DD4-6FB9-4CA6-B2B0-CC58D14F1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02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D8E65-8301-4CED-9789-24CFAF0D7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8ABE22-4FEA-4584-BEBE-DA7EBF7DB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7226D7-D9C4-4B2E-908D-0835877CB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568920E-77A4-4D78-A01E-6583D4892B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682624E-8811-48E7-9E5F-F54A8862D5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C32C6E9-EF84-4A19-A9A4-615D6E5DF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9E7C-A778-4D99-B8C9-D384CB7822D4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18BC90-CB09-43B0-8380-096BD3914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383AAAD-DD75-4F13-B78B-08FFC08A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8DD4-6FB9-4CA6-B2B0-CC58D14F1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77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57C19-789C-45BA-A074-B85AD3F6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C71327-BC7A-4441-A75D-60F546CC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9E7C-A778-4D99-B8C9-D384CB7822D4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B29054-1B5C-49D1-A65D-DF69E0E1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E46E201-8BE0-48AC-A4A9-0EFD673CE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8DD4-6FB9-4CA6-B2B0-CC58D14F1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519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EA9E943-C11A-44EF-8572-73061701C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9E7C-A778-4D99-B8C9-D384CB7822D4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26831F2-8C15-435D-B01B-C68669F1E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C349D3-E6D1-4588-AE81-DF1A8EF5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8DD4-6FB9-4CA6-B2B0-CC58D14F1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02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CA717-F771-467F-9DDC-52E7621FF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86D5E3-A607-4B46-AE39-B530034A9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9FE17D-1A29-4D5D-A790-B55FC317D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0A65D3-EECC-4849-A64C-243A03F4F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9E7C-A778-4D99-B8C9-D384CB7822D4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56E2A9-B2DE-4C16-BB7A-6649C21B0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DF8815-88B1-45E1-A1DA-A4E4E0F9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8DD4-6FB9-4CA6-B2B0-CC58D14F1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07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4A5832-68F0-48AC-88D8-6601C841E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17F48B-8589-4562-8163-CA828FB9FB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4C2845-DE50-40F1-B634-26C774002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96FFF3-4F5D-4D13-9EE6-354796751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9E7C-A778-4D99-B8C9-D384CB7822D4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D96D16-3473-4717-859A-DB806F8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7FFA06-FD06-40FB-A0FE-4E718DF5C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8DD4-6FB9-4CA6-B2B0-CC58D14F1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131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064C3-3A17-4B1B-9A23-189A53E94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52AA6B-4FC9-4972-A5E4-AF854826F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D5A9DB-5517-449F-988D-19F1796695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39E7C-A778-4D99-B8C9-D384CB7822D4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FA73E4-DDB6-4ECE-AAC4-082BF0A05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82EB0C-D790-43A3-B738-88ADBA4DAF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48DD4-6FB9-4CA6-B2B0-CC58D14F15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29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9.png"/><Relationship Id="rId7" Type="http://schemas.openxmlformats.org/officeDocument/2006/relationships/image" Target="../media/image1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9.png"/><Relationship Id="rId7" Type="http://schemas.openxmlformats.org/officeDocument/2006/relationships/image" Target="../media/image1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0.jpeg"/><Relationship Id="rId7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kvn.ru/league/120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hyperlink" Target="https://vk.com/juniorkvn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vk.com/junior_festiva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juniorkvn_festival@inbox.ru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hyperlink" Target="https://vk.com/junior_festival" TargetMode="External"/><Relationship Id="rId5" Type="http://schemas.openxmlformats.org/officeDocument/2006/relationships/image" Target="../media/image10.png"/><Relationship Id="rId10" Type="http://schemas.openxmlformats.org/officeDocument/2006/relationships/hyperlink" Target="https://vk.com/juniorkvn" TargetMode="External"/><Relationship Id="rId4" Type="http://schemas.openxmlformats.org/officeDocument/2006/relationships/image" Target="../media/image9.png"/><Relationship Id="rId9" Type="http://schemas.openxmlformats.org/officeDocument/2006/relationships/hyperlink" Target="mailto:kvn@juniorkvn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6273FC-BBE5-4198-9588-179B803224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581" y="3428999"/>
            <a:ext cx="1781175" cy="34146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3FECC7-6FA1-4B94-9975-71D8D7896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025" y="3357563"/>
            <a:ext cx="1626394" cy="34638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0ED94D-0574-4DF1-A8E9-753A009A3E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198" y="220874"/>
            <a:ext cx="956961" cy="1205893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A4C950A-478B-439B-A350-D641E2A258E6}"/>
              </a:ext>
            </a:extLst>
          </p:cNvPr>
          <p:cNvSpPr/>
          <p:nvPr/>
        </p:nvSpPr>
        <p:spPr>
          <a:xfrm>
            <a:off x="0" y="0"/>
            <a:ext cx="12192000" cy="14437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10445F-FE0B-4A9F-9A1B-745313820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3350419" y="3350418"/>
            <a:ext cx="6858000" cy="1571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D601060-731C-4092-8029-D8E7C31AC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6714102"/>
            <a:ext cx="12192000" cy="14630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2E2643D-8E28-4B38-A92D-E76A6F2C7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2309" y="-1"/>
            <a:ext cx="158496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53A8CF-4926-44A4-9FF2-7529BBF88F29}"/>
              </a:ext>
            </a:extLst>
          </p:cNvPr>
          <p:cNvSpPr txBox="1"/>
          <p:nvPr/>
        </p:nvSpPr>
        <p:spPr>
          <a:xfrm>
            <a:off x="2299604" y="2807038"/>
            <a:ext cx="8229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КВН: как участие в проекте помогает развивать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softskills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0E79EA-3433-46F7-AF4B-148BA99C36CE}"/>
              </a:ext>
            </a:extLst>
          </p:cNvPr>
          <p:cNvSpPr txBox="1"/>
          <p:nvPr/>
        </p:nvSpPr>
        <p:spPr>
          <a:xfrm>
            <a:off x="6786450" y="4757225"/>
            <a:ext cx="3645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Тамара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Кокоришвили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8D8E1F-B04C-4C5A-B241-6F0EFC634568}"/>
              </a:ext>
            </a:extLst>
          </p:cNvPr>
          <p:cNvSpPr txBox="1"/>
          <p:nvPr/>
        </p:nvSpPr>
        <p:spPr>
          <a:xfrm>
            <a:off x="6786450" y="5159264"/>
            <a:ext cx="4542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Всероссийской Юниор-Лиги КВН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0ECF9B-E55A-490F-BAC6-21D83A003DC0}"/>
              </a:ext>
            </a:extLst>
          </p:cNvPr>
          <p:cNvSpPr txBox="1"/>
          <p:nvPr/>
        </p:nvSpPr>
        <p:spPr>
          <a:xfrm>
            <a:off x="6786450" y="5915788"/>
            <a:ext cx="3743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89617994043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3C279F-693A-4FD3-8113-9AB7B2BE27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048" y="147515"/>
            <a:ext cx="1988412" cy="1680830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9F650D2E-9C12-414F-956A-509E0E7375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35" y="357772"/>
            <a:ext cx="1529598" cy="102441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7F79449-A8EF-42FA-88C3-0721CF757914}"/>
              </a:ext>
            </a:extLst>
          </p:cNvPr>
          <p:cNvSpPr txBox="1"/>
          <p:nvPr/>
        </p:nvSpPr>
        <p:spPr>
          <a:xfrm>
            <a:off x="-505157" y="339553"/>
            <a:ext cx="8664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Ноября 2021 Года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Среда ФГБУК «ВЦХТ»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КВН: ИГРОВЫЕ ТЕХНОЛОГИИ И НОВОЕ СОДЕРЖАНИЕ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ОБЩЕОБРАЗОВАТЕЛЬНЫХ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2896182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400175" cy="6858000"/>
          </a:xfrm>
          <a:prstGeom prst="rect">
            <a:avLst/>
          </a:prstGeom>
          <a:gradFill flip="none" rotWithShape="1">
            <a:gsLst>
              <a:gs pos="0">
                <a:srgbClr val="33CCCC">
                  <a:tint val="66000"/>
                  <a:satMod val="160000"/>
                </a:srgbClr>
              </a:gs>
              <a:gs pos="50000">
                <a:srgbClr val="33CCCC">
                  <a:tint val="44500"/>
                  <a:satMod val="160000"/>
                </a:srgbClr>
              </a:gs>
              <a:gs pos="100000">
                <a:srgbClr val="33CCC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D2194-B13C-47FE-8F9F-4AAA344C4E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631125" y="4393087"/>
            <a:ext cx="1645153" cy="32846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986A4A-828A-4188-BE0B-D307242B4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6" y="1674479"/>
            <a:ext cx="877981" cy="1107263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538A820-3122-4DD6-A06C-E6740857B1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" y="460041"/>
            <a:ext cx="892270" cy="7543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10445F-FE0B-4A9F-9A1B-745313820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113" y="1107281"/>
            <a:ext cx="10148887" cy="107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12875" y="252464"/>
            <a:ext cx="9317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«Всероссийская Юниор-Лига КВН» </a:t>
            </a:r>
          </a:p>
        </p:txBody>
      </p:sp>
      <p:pic>
        <p:nvPicPr>
          <p:cNvPr id="10" name="Рисунок 9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07FB529-0A9C-48C8-A5ED-614B8F5A7F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" y="3191085"/>
            <a:ext cx="1261911" cy="8451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0F6B4C-C119-4FF2-A7B4-0F2054BAF5B4}"/>
              </a:ext>
            </a:extLst>
          </p:cNvPr>
          <p:cNvSpPr txBox="1"/>
          <p:nvPr/>
        </p:nvSpPr>
        <p:spPr>
          <a:xfrm>
            <a:off x="1497370" y="1311463"/>
            <a:ext cx="10433534" cy="9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Sitka Subheading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сероссийская Юниор-Лига КВН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центральная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программа РСМ, которая </a:t>
            </a:r>
            <a:r>
              <a:rPr lang="ru-RU" sz="1800" dirty="0">
                <a:solidFill>
                  <a:srgbClr val="35353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реализуется с 2001 года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официальная лига Международного Союза КВН. В рамках программы создано и работают более 60 официальных региональных представительств.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6C49404-4152-413D-91E1-742E6D82E3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679" r="787" b="21384"/>
          <a:stretch/>
        </p:blipFill>
        <p:spPr>
          <a:xfrm>
            <a:off x="2239996" y="2228110"/>
            <a:ext cx="8663634" cy="34352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82B582-D8CE-4695-B467-409D836FC21D}"/>
              </a:ext>
            </a:extLst>
          </p:cNvPr>
          <p:cNvSpPr txBox="1"/>
          <p:nvPr/>
        </p:nvSpPr>
        <p:spPr>
          <a:xfrm>
            <a:off x="1649800" y="5750719"/>
            <a:ext cx="74769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Основная цель программы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- создание условий для раскрытия творческого, личностного, интеллектуального потенциала учащейся молодежи.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471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400175" cy="6858000"/>
          </a:xfrm>
          <a:prstGeom prst="rect">
            <a:avLst/>
          </a:prstGeom>
          <a:gradFill flip="none" rotWithShape="1">
            <a:gsLst>
              <a:gs pos="0">
                <a:srgbClr val="33CCCC">
                  <a:tint val="66000"/>
                  <a:satMod val="160000"/>
                </a:srgbClr>
              </a:gs>
              <a:gs pos="50000">
                <a:srgbClr val="33CCCC">
                  <a:tint val="44500"/>
                  <a:satMod val="160000"/>
                </a:srgbClr>
              </a:gs>
              <a:gs pos="100000">
                <a:srgbClr val="33CCC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986A4A-828A-4188-BE0B-D307242B4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6" y="1674479"/>
            <a:ext cx="877981" cy="1107263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538A820-3122-4DD6-A06C-E6740857B1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" y="460041"/>
            <a:ext cx="892270" cy="7543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10445F-FE0B-4A9F-9A1B-745313820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113" y="1107281"/>
            <a:ext cx="10148887" cy="107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5950" y="0"/>
            <a:ext cx="1007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«Всероссийская Юниор-Лига КВН»</a:t>
            </a:r>
          </a:p>
        </p:txBody>
      </p:sp>
      <p:pic>
        <p:nvPicPr>
          <p:cNvPr id="10" name="Рисунок 9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07FB529-0A9C-48C8-A5ED-614B8F5A7F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" y="3191085"/>
            <a:ext cx="1261911" cy="8451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9099E1-512E-4144-AAC5-7F3AC72AA20F}"/>
              </a:ext>
            </a:extLst>
          </p:cNvPr>
          <p:cNvSpPr txBox="1"/>
          <p:nvPr/>
        </p:nvSpPr>
        <p:spPr>
          <a:xfrm>
            <a:off x="1661689" y="1260541"/>
            <a:ext cx="1007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>
                <a:latin typeface="Sitka Subheading" panose="02000505000000020004" pitchFamily="2" charset="0"/>
              </a:rPr>
              <a:t>Международный фестиваль детских команд КВН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>
                <a:latin typeface="Sitka Subheading" panose="02000505000000020004" pitchFamily="2" charset="0"/>
              </a:rPr>
              <a:t>Всероссийская Юниор-Лига КВН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>
                <a:latin typeface="Sitka Subheading" panose="02000505000000020004" pitchFamily="2" charset="0"/>
              </a:rPr>
              <a:t>Телевизионное шоу талантов «Детский КВН»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876BAD-4D20-45A8-B976-620F05BF78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3" t="17708" r="32641" b="13711"/>
          <a:stretch/>
        </p:blipFill>
        <p:spPr>
          <a:xfrm>
            <a:off x="1452711" y="2910571"/>
            <a:ext cx="5417865" cy="31393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9F9F4A-BE35-4F34-AC15-00A88D569D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42" t="20503" r="34481" b="13461"/>
          <a:stretch/>
        </p:blipFill>
        <p:spPr>
          <a:xfrm>
            <a:off x="6870576" y="2910570"/>
            <a:ext cx="5356188" cy="31393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D2194-B13C-47FE-8F9F-4AAA344C4E4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400000">
            <a:off x="9431164" y="4639088"/>
            <a:ext cx="1480965" cy="295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23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400175" cy="6858000"/>
          </a:xfrm>
          <a:prstGeom prst="rect">
            <a:avLst/>
          </a:prstGeom>
          <a:gradFill flip="none" rotWithShape="1">
            <a:gsLst>
              <a:gs pos="0">
                <a:srgbClr val="33CCCC">
                  <a:tint val="66000"/>
                  <a:satMod val="160000"/>
                </a:srgbClr>
              </a:gs>
              <a:gs pos="50000">
                <a:srgbClr val="33CCCC">
                  <a:tint val="44500"/>
                  <a:satMod val="160000"/>
                </a:srgbClr>
              </a:gs>
              <a:gs pos="100000">
                <a:srgbClr val="33CCC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D2194-B13C-47FE-8F9F-4AAA344C4E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631125" y="4393087"/>
            <a:ext cx="1645153" cy="32846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986A4A-828A-4188-BE0B-D307242B4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6" y="1674479"/>
            <a:ext cx="877981" cy="1107263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538A820-3122-4DD6-A06C-E6740857B1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" y="460041"/>
            <a:ext cx="892270" cy="7543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10445F-FE0B-4A9F-9A1B-745313820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113" y="1107281"/>
            <a:ext cx="10148887" cy="107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97811" y="0"/>
            <a:ext cx="102941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фестиваль детских команд КВН</a:t>
            </a:r>
          </a:p>
          <a:p>
            <a:endParaRPr lang="ru-RU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07FB529-0A9C-48C8-A5ED-614B8F5A7F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" y="3191085"/>
            <a:ext cx="1261911" cy="8451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709EFC-1A42-4A6B-936C-88568EDAB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66" y="3191085"/>
            <a:ext cx="4965342" cy="33089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4DFB00-33B9-4E56-958A-B9D0346A74EC}"/>
              </a:ext>
            </a:extLst>
          </p:cNvPr>
          <p:cNvSpPr txBox="1"/>
          <p:nvPr/>
        </p:nvSpPr>
        <p:spPr>
          <a:xfrm>
            <a:off x="2324433" y="1241132"/>
            <a:ext cx="9742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 Фестивале могут принять участие любые команды КВН учащейся молодежи (до 18 лет)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5CD05F-B95D-4D68-BD46-9A9A2EFB3CDB}"/>
              </a:ext>
            </a:extLst>
          </p:cNvPr>
          <p:cNvSpPr txBox="1"/>
          <p:nvPr/>
        </p:nvSpPr>
        <p:spPr>
          <a:xfrm>
            <a:off x="4569490" y="712104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оздоровительно-образовательный проект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A02771-1A75-4195-B4D3-EFF740F4E401}"/>
              </a:ext>
            </a:extLst>
          </p:cNvPr>
          <p:cNvSpPr txBox="1"/>
          <p:nvPr/>
        </p:nvSpPr>
        <p:spPr>
          <a:xfrm>
            <a:off x="1897811" y="1710138"/>
            <a:ext cx="9742850" cy="966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35353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Финалом проекта является гала-концерт лучших выступлений команд.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 итогам Фестиваля проходит отбор команд КВН для участия в новом сезоне телевизионного шоу талантов «Детский КВН» и сезоне Всероссийской Юниор-Лиги КВН.</a:t>
            </a:r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CA74496-B002-4333-8D41-C9C04968EB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871">
            <a:off x="6815753" y="3222767"/>
            <a:ext cx="4781956" cy="31885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52920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400175" cy="6858000"/>
          </a:xfrm>
          <a:prstGeom prst="rect">
            <a:avLst/>
          </a:prstGeom>
          <a:gradFill flip="none" rotWithShape="1">
            <a:gsLst>
              <a:gs pos="0">
                <a:srgbClr val="33CCCC">
                  <a:tint val="66000"/>
                  <a:satMod val="160000"/>
                </a:srgbClr>
              </a:gs>
              <a:gs pos="50000">
                <a:srgbClr val="33CCCC">
                  <a:tint val="44500"/>
                  <a:satMod val="160000"/>
                </a:srgbClr>
              </a:gs>
              <a:gs pos="100000">
                <a:srgbClr val="33CCC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D2194-B13C-47FE-8F9F-4AAA344C4E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631125" y="4393087"/>
            <a:ext cx="1645153" cy="32846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986A4A-828A-4188-BE0B-D307242B4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6" y="1674479"/>
            <a:ext cx="877981" cy="1107263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538A820-3122-4DD6-A06C-E6740857B1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" y="460041"/>
            <a:ext cx="892270" cy="7543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10445F-FE0B-4A9F-9A1B-745313820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113" y="1075695"/>
            <a:ext cx="10148887" cy="107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6169" y="-77837"/>
            <a:ext cx="1007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«Всероссийская Юниор-Лига КВН»</a:t>
            </a:r>
          </a:p>
        </p:txBody>
      </p:sp>
      <p:pic>
        <p:nvPicPr>
          <p:cNvPr id="10" name="Рисунок 9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07FB529-0A9C-48C8-A5ED-614B8F5A7F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" y="3191085"/>
            <a:ext cx="1261911" cy="8451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9099E1-512E-4144-AAC5-7F3AC72AA20F}"/>
              </a:ext>
            </a:extLst>
          </p:cNvPr>
          <p:cNvSpPr txBox="1"/>
          <p:nvPr/>
        </p:nvSpPr>
        <p:spPr>
          <a:xfrm>
            <a:off x="1773807" y="632015"/>
            <a:ext cx="10325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Участие принимают отобранные на Международном фестивале команды КВН учащейся молодежи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9B5871-AD84-40E9-A0FC-CB67E22603C0}"/>
              </a:ext>
            </a:extLst>
          </p:cNvPr>
          <p:cNvSpPr txBox="1"/>
          <p:nvPr/>
        </p:nvSpPr>
        <p:spPr>
          <a:xfrm>
            <a:off x="6006742" y="3595587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effectLst/>
                <a:latin typeface="Sitka Subheading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 финальной игре сезона принимают участие победители полуфинальных игр.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478EBC-962B-4E11-8B8C-D7C877E11368}"/>
              </a:ext>
            </a:extLst>
          </p:cNvPr>
          <p:cNvSpPr txBox="1"/>
          <p:nvPr/>
        </p:nvSpPr>
        <p:spPr>
          <a:xfrm>
            <a:off x="5903615" y="1220643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effectLst/>
                <a:latin typeface="Sitka Subheading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Победители ¼ финала автоматически попадают в ½ финала.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73B5CE-CC4C-4AD1-839E-85AE50EB9AEF}"/>
              </a:ext>
            </a:extLst>
          </p:cNvPr>
          <p:cNvSpPr txBox="1"/>
          <p:nvPr/>
        </p:nvSpPr>
        <p:spPr>
          <a:xfrm>
            <a:off x="5995124" y="2276320"/>
            <a:ext cx="6296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effectLst/>
                <a:latin typeface="Sitka Subheading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 ½ финала принимают участие победители ¼ финала и Школы КВН.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8559A2-DAA3-4FEE-8F58-39413DC21033}"/>
              </a:ext>
            </a:extLst>
          </p:cNvPr>
          <p:cNvSpPr txBox="1"/>
          <p:nvPr/>
        </p:nvSpPr>
        <p:spPr>
          <a:xfrm>
            <a:off x="6196876" y="4856952"/>
            <a:ext cx="60945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000000"/>
                </a:solidFill>
                <a:effectLst/>
                <a:latin typeface="Sitka Subheading" panose="02000505000000020004" pitchFamily="2" charset="0"/>
              </a:rPr>
              <a:t>Чемпион Всероссийской Юниор-Лиги КВН становится участником нового сезона телевизионного шоу талантов «Детский КВН»!</a:t>
            </a:r>
            <a:endParaRPr lang="ru-RU" b="1" dirty="0">
              <a:latin typeface="Sitka Subheading" panose="02000505000000020004" pitchFamily="2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9F6F203-1D77-4F12-B129-9DD329E7CF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462">
            <a:off x="2351714" y="1329303"/>
            <a:ext cx="3027744" cy="20184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FF835F7-6A17-4362-A930-57EE74F896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72" y="3145004"/>
            <a:ext cx="3049732" cy="1832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0" name="Стрелка: вниз 29">
            <a:extLst>
              <a:ext uri="{FF2B5EF4-FFF2-40B4-BE49-F238E27FC236}">
                <a16:creationId xmlns:a16="http://schemas.microsoft.com/office/drawing/2014/main" id="{4818D654-1FD2-4631-AAC9-B9F38BD89E2E}"/>
              </a:ext>
            </a:extLst>
          </p:cNvPr>
          <p:cNvSpPr/>
          <p:nvPr/>
        </p:nvSpPr>
        <p:spPr>
          <a:xfrm>
            <a:off x="8671056" y="1885837"/>
            <a:ext cx="250166" cy="48888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: вниз 30">
            <a:extLst>
              <a:ext uri="{FF2B5EF4-FFF2-40B4-BE49-F238E27FC236}">
                <a16:creationId xmlns:a16="http://schemas.microsoft.com/office/drawing/2014/main" id="{B2F32649-B24F-4130-AB1A-A7CB908E4169}"/>
              </a:ext>
            </a:extLst>
          </p:cNvPr>
          <p:cNvSpPr/>
          <p:nvPr/>
        </p:nvSpPr>
        <p:spPr>
          <a:xfrm>
            <a:off x="8700730" y="4324728"/>
            <a:ext cx="250166" cy="48888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BD14BA4-2084-4EF3-82C1-1F335FC6BF9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5" r="4897" b="8924"/>
          <a:stretch/>
        </p:blipFill>
        <p:spPr>
          <a:xfrm>
            <a:off x="2832045" y="4702095"/>
            <a:ext cx="3580969" cy="1832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8" name="Стрелка: вниз 37">
            <a:extLst>
              <a:ext uri="{FF2B5EF4-FFF2-40B4-BE49-F238E27FC236}">
                <a16:creationId xmlns:a16="http://schemas.microsoft.com/office/drawing/2014/main" id="{86CA1C34-6A9B-4677-B1AE-DB9F0A7B4B39}"/>
              </a:ext>
            </a:extLst>
          </p:cNvPr>
          <p:cNvSpPr/>
          <p:nvPr/>
        </p:nvSpPr>
        <p:spPr>
          <a:xfrm>
            <a:off x="8685398" y="3070524"/>
            <a:ext cx="250166" cy="48888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513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F6C3FB6-4EC4-4269-A748-5C2602ED6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220" y="1026316"/>
            <a:ext cx="5462818" cy="3073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 descr="&lt;p&gt;&lt;br&gt;&lt;/p&gt;">
            <a:extLst>
              <a:ext uri="{FF2B5EF4-FFF2-40B4-BE49-F238E27FC236}">
                <a16:creationId xmlns:a16="http://schemas.microsoft.com/office/drawing/2014/main" id="{12E8BF41-3A10-4F58-9A8B-C7B95F596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8290">
            <a:off x="1769325" y="955648"/>
            <a:ext cx="5985532" cy="3366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D2194-B13C-47FE-8F9F-4AAA344C4E4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9635821" y="4397783"/>
            <a:ext cx="1635760" cy="328467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5CF4F90-1BEC-4EF2-9E0F-6C7D3D70D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55998">
            <a:off x="6666801" y="3724993"/>
            <a:ext cx="5270703" cy="2964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0C35020-C1C8-4F80-A5A1-8BB4E3549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5494" y="3822802"/>
            <a:ext cx="4922936" cy="27691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1400175" cy="6858000"/>
          </a:xfrm>
          <a:prstGeom prst="rect">
            <a:avLst/>
          </a:prstGeom>
          <a:gradFill flip="none" rotWithShape="1">
            <a:gsLst>
              <a:gs pos="0">
                <a:srgbClr val="33CCCC">
                  <a:tint val="66000"/>
                  <a:satMod val="160000"/>
                </a:srgbClr>
              </a:gs>
              <a:gs pos="50000">
                <a:srgbClr val="33CCCC">
                  <a:tint val="44500"/>
                  <a:satMod val="160000"/>
                </a:srgbClr>
              </a:gs>
              <a:gs pos="100000">
                <a:srgbClr val="33CCC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986A4A-828A-4188-BE0B-D307242B4B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096" y="1674479"/>
            <a:ext cx="877981" cy="1107263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538A820-3122-4DD6-A06C-E6740857B1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" y="460041"/>
            <a:ext cx="892270" cy="7543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10445F-FE0B-4A9F-9A1B-745313820E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3113" y="1075695"/>
            <a:ext cx="10148887" cy="107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80204" y="-131275"/>
            <a:ext cx="1007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Шоу талантов «Детский КВН»</a:t>
            </a:r>
          </a:p>
        </p:txBody>
      </p:sp>
      <p:pic>
        <p:nvPicPr>
          <p:cNvPr id="10" name="Рисунок 9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07FB529-0A9C-48C8-A5ED-614B8F5A7F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" y="3191085"/>
            <a:ext cx="1261911" cy="8451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6CDA4C6-97B6-4FF3-BCCA-B447C9383C6F}"/>
              </a:ext>
            </a:extLst>
          </p:cNvPr>
          <p:cNvSpPr txBox="1"/>
          <p:nvPr/>
        </p:nvSpPr>
        <p:spPr>
          <a:xfrm>
            <a:off x="2965287" y="538988"/>
            <a:ext cx="8304538" cy="460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ubheading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Каждое воскресенье в 14.00 на Первом канале! </a:t>
            </a:r>
          </a:p>
        </p:txBody>
      </p:sp>
    </p:spTree>
    <p:extLst>
      <p:ext uri="{BB962C8B-B14F-4D97-AF65-F5344CB8AC3E}">
        <p14:creationId xmlns:p14="http://schemas.microsoft.com/office/powerpoint/2010/main" val="2806885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400175" cy="6858000"/>
          </a:xfrm>
          <a:prstGeom prst="rect">
            <a:avLst/>
          </a:prstGeom>
          <a:gradFill flip="none" rotWithShape="1">
            <a:gsLst>
              <a:gs pos="0">
                <a:srgbClr val="33CCCC">
                  <a:tint val="66000"/>
                  <a:satMod val="160000"/>
                </a:srgbClr>
              </a:gs>
              <a:gs pos="50000">
                <a:srgbClr val="33CCCC">
                  <a:tint val="44500"/>
                  <a:satMod val="160000"/>
                </a:srgbClr>
              </a:gs>
              <a:gs pos="100000">
                <a:srgbClr val="33CCC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D2194-B13C-47FE-8F9F-4AAA344C4E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631125" y="4393087"/>
            <a:ext cx="1645153" cy="32846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986A4A-828A-4188-BE0B-D307242B4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6" y="1674479"/>
            <a:ext cx="877981" cy="1107263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538A820-3122-4DD6-A06C-E6740857B1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" y="460041"/>
            <a:ext cx="892270" cy="7543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10445F-FE0B-4A9F-9A1B-745313820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113" y="1075695"/>
            <a:ext cx="10148887" cy="107157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07FB529-0A9C-48C8-A5ED-614B8F5A7F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" y="3191085"/>
            <a:ext cx="1261911" cy="8451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2B66E3-BE06-480B-BAC7-4706D2AC9F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50" t="9630" r="36667" b="28593"/>
          <a:stretch/>
        </p:blipFill>
        <p:spPr>
          <a:xfrm>
            <a:off x="3703937" y="1214438"/>
            <a:ext cx="6018033" cy="43949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D9A357-974B-4358-A2DA-CCBAB3F37EC5}"/>
              </a:ext>
            </a:extLst>
          </p:cNvPr>
          <p:cNvSpPr txBox="1"/>
          <p:nvPr/>
        </p:nvSpPr>
        <p:spPr>
          <a:xfrm>
            <a:off x="1527026" y="5605217"/>
            <a:ext cx="39548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8"/>
              </a:rPr>
              <a:t>https://kvn.ru/league/120</a:t>
            </a:r>
            <a:endParaRPr lang="ru-RU" dirty="0"/>
          </a:p>
          <a:p>
            <a:r>
              <a:rPr lang="en-US" dirty="0">
                <a:hlinkClick r:id="rId9"/>
              </a:rPr>
              <a:t>https://vk.com/junior_festival</a:t>
            </a:r>
            <a:endParaRPr lang="ru-RU" dirty="0"/>
          </a:p>
          <a:p>
            <a:r>
              <a:rPr lang="en-US" dirty="0">
                <a:hlinkClick r:id="rId10"/>
              </a:rPr>
              <a:t>https://vk.com/juniorkvn</a:t>
            </a:r>
            <a:endParaRPr lang="ru-RU" dirty="0"/>
          </a:p>
          <a:p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470A96-F353-4C27-839F-5D2D947EAA38}"/>
              </a:ext>
            </a:extLst>
          </p:cNvPr>
          <p:cNvSpPr txBox="1"/>
          <p:nvPr/>
        </p:nvSpPr>
        <p:spPr>
          <a:xfrm>
            <a:off x="1888829" y="180440"/>
            <a:ext cx="94894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попасть в Детский КВН 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1872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400175" cy="6858000"/>
          </a:xfrm>
          <a:prstGeom prst="rect">
            <a:avLst/>
          </a:prstGeom>
          <a:gradFill flip="none" rotWithShape="1">
            <a:gsLst>
              <a:gs pos="0">
                <a:srgbClr val="33CCCC">
                  <a:tint val="66000"/>
                  <a:satMod val="160000"/>
                </a:srgbClr>
              </a:gs>
              <a:gs pos="50000">
                <a:srgbClr val="33CCCC">
                  <a:tint val="44500"/>
                  <a:satMod val="160000"/>
                </a:srgbClr>
              </a:gs>
              <a:gs pos="100000">
                <a:srgbClr val="33CCC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D2194-B13C-47FE-8F9F-4AAA344C4E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9631125" y="4393087"/>
            <a:ext cx="1645153" cy="32846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986A4A-828A-4188-BE0B-D307242B4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6" y="1674479"/>
            <a:ext cx="877981" cy="1107263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538A820-3122-4DD6-A06C-E6740857B1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" y="460041"/>
            <a:ext cx="892270" cy="7543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10445F-FE0B-4A9F-9A1B-745313820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113" y="1075695"/>
            <a:ext cx="10148887" cy="107157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07FB529-0A9C-48C8-A5ED-614B8F5A7F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" y="3191085"/>
            <a:ext cx="1261911" cy="8451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6CDA4C6-97B6-4FF3-BCCA-B447C9383C6F}"/>
              </a:ext>
            </a:extLst>
          </p:cNvPr>
          <p:cNvSpPr txBox="1"/>
          <p:nvPr/>
        </p:nvSpPr>
        <p:spPr>
          <a:xfrm>
            <a:off x="6234389" y="1988591"/>
            <a:ext cx="6137694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</a:rPr>
              <a:t>«Думай об успехе команды, тогда придет и твой личный успех»</a:t>
            </a:r>
            <a:endParaRPr lang="ru-RU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3DDA4E-7225-4226-AF70-F6E8F573DE6C}"/>
              </a:ext>
            </a:extLst>
          </p:cNvPr>
          <p:cNvSpPr txBox="1"/>
          <p:nvPr/>
        </p:nvSpPr>
        <p:spPr>
          <a:xfrm>
            <a:off x="1509636" y="5805759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i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</a:rPr>
              <a:t>«Думать, искать, найти – и засмеяться!» 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D7D8C4-7113-4493-94EB-19B03F1D1D94}"/>
              </a:ext>
            </a:extLst>
          </p:cNvPr>
          <p:cNvSpPr txBox="1"/>
          <p:nvPr/>
        </p:nvSpPr>
        <p:spPr>
          <a:xfrm>
            <a:off x="2617397" y="102958"/>
            <a:ext cx="84746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Что дает игра в КВН детям ?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3793FA-8825-4AC7-8BE7-22BA46A35783}"/>
              </a:ext>
            </a:extLst>
          </p:cNvPr>
          <p:cNvSpPr txBox="1"/>
          <p:nvPr/>
        </p:nvSpPr>
        <p:spPr>
          <a:xfrm>
            <a:off x="2936574" y="1228375"/>
            <a:ext cx="8748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</a:rPr>
              <a:t>Коммуникабельность, раскрепощенность, возможность самоутверждения. </a:t>
            </a:r>
            <a:endParaRPr lang="ru-RU" dirty="0">
              <a:latin typeface="+mj-lt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21E6408-D11D-437A-AB0B-31D5BFCA63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4429" y="3085927"/>
            <a:ext cx="4883842" cy="32546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8B0B199-B5EB-416D-B2DA-8A1DF9560A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4544">
            <a:off x="1444118" y="1904467"/>
            <a:ext cx="4769517" cy="3179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99169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4C5336F0-57AD-4D72-AF18-0EC030A28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919" y="1517726"/>
            <a:ext cx="5868922" cy="39126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1400175" cy="6858000"/>
          </a:xfrm>
          <a:prstGeom prst="rect">
            <a:avLst/>
          </a:prstGeom>
          <a:gradFill flip="none" rotWithShape="1">
            <a:gsLst>
              <a:gs pos="0">
                <a:srgbClr val="33CCCC">
                  <a:tint val="66000"/>
                  <a:satMod val="160000"/>
                </a:srgbClr>
              </a:gs>
              <a:gs pos="50000">
                <a:srgbClr val="33CCCC">
                  <a:tint val="44500"/>
                  <a:satMod val="160000"/>
                </a:srgbClr>
              </a:gs>
              <a:gs pos="100000">
                <a:srgbClr val="33CCC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D2194-B13C-47FE-8F9F-4AAA344C4E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9631125" y="4393087"/>
            <a:ext cx="1645153" cy="32846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986A4A-828A-4188-BE0B-D307242B4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96" y="1674479"/>
            <a:ext cx="877981" cy="1107263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538A820-3122-4DD6-A06C-E6740857B1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" y="460041"/>
            <a:ext cx="892270" cy="7543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10445F-FE0B-4A9F-9A1B-745313820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113" y="1075695"/>
            <a:ext cx="10148887" cy="107157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07FB529-0A9C-48C8-A5ED-614B8F5A7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0" y="3191085"/>
            <a:ext cx="1261911" cy="8451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6CDA4C6-97B6-4FF3-BCCA-B447C9383C6F}"/>
              </a:ext>
            </a:extLst>
          </p:cNvPr>
          <p:cNvSpPr txBox="1"/>
          <p:nvPr/>
        </p:nvSpPr>
        <p:spPr>
          <a:xfrm>
            <a:off x="1661271" y="2748241"/>
            <a:ext cx="6137694" cy="1405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400" b="1" i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Контакты</a:t>
            </a:r>
            <a:r>
              <a:rPr lang="en-US" sz="2400" b="1" i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</a:p>
          <a:p>
            <a:pPr>
              <a:spcAft>
                <a:spcPts val="800"/>
              </a:spcAft>
            </a:pPr>
            <a:r>
              <a:rPr lang="en-US" sz="2400" b="1" i="0" dirty="0"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juniorkvn_festival@inbox.ru</a:t>
            </a:r>
            <a:endParaRPr lang="ru-RU" sz="2400" b="1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400" b="1" i="0" dirty="0"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kvn@juniorkvn.com</a:t>
            </a:r>
            <a:endParaRPr lang="en-US" sz="2400" b="1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3DDA4E-7225-4226-AF70-F6E8F573DE6C}"/>
              </a:ext>
            </a:extLst>
          </p:cNvPr>
          <p:cNvSpPr txBox="1"/>
          <p:nvPr/>
        </p:nvSpPr>
        <p:spPr>
          <a:xfrm>
            <a:off x="1661271" y="4488628"/>
            <a:ext cx="60945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сети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https://vk.com/juniorkvn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https://vk.com/junior_festival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https://www.instagram.com/detskykvn/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D7D8C4-7113-4493-94EB-19B03F1D1D94}"/>
              </a:ext>
            </a:extLst>
          </p:cNvPr>
          <p:cNvSpPr txBox="1"/>
          <p:nvPr/>
        </p:nvSpPr>
        <p:spPr>
          <a:xfrm>
            <a:off x="3621381" y="188340"/>
            <a:ext cx="84746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32802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</TotalTime>
  <Words>363</Words>
  <Application>Microsoft Office PowerPoint</Application>
  <PresentationFormat>Широкоэкранный</PresentationFormat>
  <Paragraphs>43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Helvetica</vt:lpstr>
      <vt:lpstr>Sitka Subheading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Дунаева Татьяна Викторовна</dc:creator>
  <cp:lastModifiedBy>User</cp:lastModifiedBy>
  <cp:revision>50</cp:revision>
  <dcterms:created xsi:type="dcterms:W3CDTF">2021-10-25T14:18:32Z</dcterms:created>
  <dcterms:modified xsi:type="dcterms:W3CDTF">2021-11-24T05:59:56Z</dcterms:modified>
</cp:coreProperties>
</file>