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71" r:id="rId3"/>
    <p:sldId id="256" r:id="rId4"/>
    <p:sldId id="257" r:id="rId5"/>
    <p:sldId id="258" r:id="rId6"/>
    <p:sldId id="260" r:id="rId7"/>
    <p:sldId id="262" r:id="rId8"/>
    <p:sldId id="261" r:id="rId9"/>
    <p:sldId id="263" r:id="rId10"/>
    <p:sldId id="264" r:id="rId11"/>
    <p:sldId id="265" r:id="rId12"/>
    <p:sldId id="266" r:id="rId13"/>
    <p:sldId id="267" r:id="rId14"/>
    <p:sldId id="269" r:id="rId15"/>
    <p:sldId id="268"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CE5BC07B-5DE7-46B3-B2A5-70CE3E40D98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16" name="Номер слайда 15"/>
          <p:cNvSpPr>
            <a:spLocks noGrp="1"/>
          </p:cNvSpPr>
          <p:nvPr>
            <p:ph type="sldNum" sz="quarter" idx="11"/>
          </p:nvPr>
        </p:nvSpPr>
        <p:spPr/>
        <p:txBody>
          <a:bodyPr/>
          <a:lstStyle/>
          <a:p>
            <a:fld id="{CE5BC07B-5DE7-46B3-B2A5-70CE3E40D985}"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252911B-2234-4EA3-9293-E199F14EC20D}" type="datetimeFigureOut">
              <a:rPr lang="ru-RU" smtClean="0"/>
              <a:pPr/>
              <a:t>20.08.2021</a:t>
            </a:fld>
            <a:endParaRPr lang="ru-RU"/>
          </a:p>
        </p:txBody>
      </p:sp>
      <p:sp>
        <p:nvSpPr>
          <p:cNvPr id="15" name="Номер слайда 14"/>
          <p:cNvSpPr>
            <a:spLocks noGrp="1"/>
          </p:cNvSpPr>
          <p:nvPr>
            <p:ph type="sldNum" sz="quarter" idx="15"/>
          </p:nvPr>
        </p:nvSpPr>
        <p:spPr/>
        <p:txBody>
          <a:bodyPr/>
          <a:lstStyle>
            <a:lvl1pPr algn="ctr">
              <a:defRPr/>
            </a:lvl1pPr>
          </a:lstStyle>
          <a:p>
            <a:fld id="{CE5BC07B-5DE7-46B3-B2A5-70CE3E40D985}"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BC07B-5DE7-46B3-B2A5-70CE3E40D985}"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BC07B-5DE7-46B3-B2A5-70CE3E40D98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CE5BC07B-5DE7-46B3-B2A5-70CE3E40D985}"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5BC07B-5DE7-46B3-B2A5-70CE3E40D98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252911B-2234-4EA3-9293-E199F14EC20D}" type="datetimeFigureOut">
              <a:rPr lang="ru-RU" smtClean="0"/>
              <a:pPr/>
              <a:t>20.08.2021</a:t>
            </a:fld>
            <a:endParaRPr lang="ru-RU"/>
          </a:p>
        </p:txBody>
      </p:sp>
      <p:sp>
        <p:nvSpPr>
          <p:cNvPr id="9" name="Номер слайда 8"/>
          <p:cNvSpPr>
            <a:spLocks noGrp="1"/>
          </p:cNvSpPr>
          <p:nvPr>
            <p:ph type="sldNum" sz="quarter" idx="15"/>
          </p:nvPr>
        </p:nvSpPr>
        <p:spPr/>
        <p:txBody>
          <a:bodyPr/>
          <a:lstStyle/>
          <a:p>
            <a:fld id="{CE5BC07B-5DE7-46B3-B2A5-70CE3E40D985}"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CE5BC07B-5DE7-46B3-B2A5-70CE3E40D985}"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9" name="Номер слайда 8"/>
          <p:cNvSpPr>
            <a:spLocks noGrp="1"/>
          </p:cNvSpPr>
          <p:nvPr>
            <p:ph type="sldNum" sz="quarter" idx="11"/>
          </p:nvPr>
        </p:nvSpPr>
        <p:spPr/>
        <p:txBody>
          <a:bodyPr/>
          <a:lstStyle/>
          <a:p>
            <a:fld id="{CE5BC07B-5DE7-46B3-B2A5-70CE3E40D985}"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CE5BC07B-5DE7-46B3-B2A5-70CE3E40D985}"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CE5BC07B-5DE7-46B3-B2A5-70CE3E40D985}"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BC07B-5DE7-46B3-B2A5-70CE3E40D98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252911B-2234-4EA3-9293-E199F14EC20D}"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E5BC07B-5DE7-46B3-B2A5-70CE3E40D985}"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52911B-2234-4EA3-9293-E199F14EC20D}" type="datetimeFigureOut">
              <a:rPr lang="ru-RU" smtClean="0"/>
              <a:pPr/>
              <a:t>20.08.2021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E5BC07B-5DE7-46B3-B2A5-70CE3E40D985}"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252911B-2234-4EA3-9293-E199F14EC20D}" type="datetimeFigureOut">
              <a:rPr lang="ru-RU" smtClean="0"/>
              <a:pPr/>
              <a:t>20.08.2021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E5BC07B-5DE7-46B3-B2A5-70CE3E40D985}"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Изображение выглядит как текст&#10;&#10;Автоматически созданное описание">
            <a:extLst>
              <a:ext uri="{FF2B5EF4-FFF2-40B4-BE49-F238E27FC236}">
                <a16:creationId xmlns:a16="http://schemas.microsoft.com/office/drawing/2014/main" xmlns="" id="{F33E6E6C-9A6D-403E-B581-718F53D04CE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3" name="Рисунок 2" descr="Изображение выглядит как текст&#10;&#10;Автоматически созданное описание">
            <a:extLst>
              <a:ext uri="{FF2B5EF4-FFF2-40B4-BE49-F238E27FC236}">
                <a16:creationId xmlns:a16="http://schemas.microsoft.com/office/drawing/2014/main" xmlns="" id="{F33E6E6C-9A6D-403E-B581-718F53D04CE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152400"/>
            <a:ext cx="9144000" cy="6858000"/>
          </a:xfrm>
          <a:prstGeom prst="rect">
            <a:avLst/>
          </a:prstGeom>
        </p:spPr>
      </p:pic>
    </p:spTree>
    <p:extLst>
      <p:ext uri="{BB962C8B-B14F-4D97-AF65-F5344CB8AC3E}">
        <p14:creationId xmlns:p14="http://schemas.microsoft.com/office/powerpoint/2010/main" xmlns="" val="2613237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solidFill>
                  <a:srgbClr val="C00000"/>
                </a:solidFill>
              </a:rPr>
              <a:t>Воспитательный потенциал дополнительных общеобразовательных программ</a:t>
            </a:r>
            <a:endParaRPr lang="ru-RU" sz="2800" dirty="0"/>
          </a:p>
        </p:txBody>
      </p:sp>
      <p:sp>
        <p:nvSpPr>
          <p:cNvPr id="3" name="Содержимое 2"/>
          <p:cNvSpPr>
            <a:spLocks noGrp="1"/>
          </p:cNvSpPr>
          <p:nvPr>
            <p:ph idx="1"/>
          </p:nvPr>
        </p:nvSpPr>
        <p:spPr>
          <a:xfrm>
            <a:off x="457200" y="1600200"/>
            <a:ext cx="8229600" cy="4829196"/>
          </a:xfrm>
        </p:spPr>
        <p:txBody>
          <a:bodyPr>
            <a:noAutofit/>
          </a:bodyPr>
          <a:lstStyle/>
          <a:p>
            <a:r>
              <a:rPr lang="ru-RU" sz="1400" i="1" dirty="0" smtClean="0">
                <a:solidFill>
                  <a:srgbClr val="C00000"/>
                </a:solidFill>
                <a:latin typeface="Arial Black" pitchFamily="34" charset="0"/>
              </a:rPr>
              <a:t>Физкультурно-спортивная направленность</a:t>
            </a:r>
            <a:endParaRPr lang="ru-RU" sz="1400" dirty="0" smtClean="0">
              <a:solidFill>
                <a:srgbClr val="C00000"/>
              </a:solidFill>
              <a:latin typeface="Arial Black" pitchFamily="34" charset="0"/>
            </a:endParaRPr>
          </a:p>
          <a:p>
            <a:r>
              <a:rPr lang="ru-RU" sz="1400" b="1" dirty="0" smtClean="0">
                <a:latin typeface="Arial Black" pitchFamily="34" charset="0"/>
              </a:rPr>
              <a:t>Воспитательный потенциал дополнительного образования физкультурно-спортивной направленности обусловлен возможностями реализации естественной двигательной активности, освоением новых двигательных действий, развитием волевых качеств, установлением новых межличностных контактов. </a:t>
            </a:r>
            <a:endParaRPr lang="ru-RU" sz="1400" dirty="0" smtClean="0">
              <a:latin typeface="Arial Black" pitchFamily="34" charset="0"/>
            </a:endParaRPr>
          </a:p>
          <a:p>
            <a:r>
              <a:rPr lang="ru-RU" sz="1400" dirty="0" smtClean="0">
                <a:solidFill>
                  <a:srgbClr val="C00000"/>
                </a:solidFill>
                <a:latin typeface="Arial Black" pitchFamily="34" charset="0"/>
              </a:rPr>
              <a:t> </a:t>
            </a:r>
            <a:r>
              <a:rPr lang="ru-RU" sz="1400" i="1" dirty="0" smtClean="0">
                <a:solidFill>
                  <a:srgbClr val="C00000"/>
                </a:solidFill>
                <a:latin typeface="Arial Black" pitchFamily="34" charset="0"/>
              </a:rPr>
              <a:t>Техническая направленность </a:t>
            </a:r>
            <a:endParaRPr lang="ru-RU" sz="1400" dirty="0" smtClean="0">
              <a:solidFill>
                <a:srgbClr val="C00000"/>
              </a:solidFill>
              <a:latin typeface="Arial Black" pitchFamily="34" charset="0"/>
            </a:endParaRPr>
          </a:p>
          <a:p>
            <a:r>
              <a:rPr lang="ru-RU" sz="1400" dirty="0" smtClean="0">
                <a:latin typeface="Arial Black" pitchFamily="34" charset="0"/>
              </a:rPr>
              <a:t>Дополнительные образовательные программы технической направленности ориентированы на развитие интереса детей к инженерно-техническим и информационным технологиям, научно-исследовательской и конструкторской деятельности с целью последующего наращивания кадрового потенциала в высокотехнологичных и наукоемких отраслях промышленности. </a:t>
            </a:r>
          </a:p>
          <a:p>
            <a:r>
              <a:rPr lang="ru-RU" sz="1400" i="1" dirty="0" smtClean="0">
                <a:solidFill>
                  <a:srgbClr val="C00000"/>
                </a:solidFill>
                <a:latin typeface="Arial Black" pitchFamily="34" charset="0"/>
              </a:rPr>
              <a:t> </a:t>
            </a:r>
            <a:r>
              <a:rPr lang="ru-RU" sz="1400" i="1" dirty="0" err="1" smtClean="0">
                <a:solidFill>
                  <a:srgbClr val="C00000"/>
                </a:solidFill>
                <a:latin typeface="Arial Black" pitchFamily="34" charset="0"/>
              </a:rPr>
              <a:t>Естественно-научная</a:t>
            </a:r>
            <a:r>
              <a:rPr lang="ru-RU" sz="1400" i="1" dirty="0" smtClean="0">
                <a:solidFill>
                  <a:srgbClr val="C00000"/>
                </a:solidFill>
                <a:latin typeface="Arial Black" pitchFamily="34" charset="0"/>
              </a:rPr>
              <a:t> направленность</a:t>
            </a:r>
            <a:endParaRPr lang="ru-RU" sz="1400" dirty="0" smtClean="0">
              <a:solidFill>
                <a:srgbClr val="C00000"/>
              </a:solidFill>
              <a:latin typeface="Arial Black" pitchFamily="34" charset="0"/>
            </a:endParaRPr>
          </a:p>
          <a:p>
            <a:r>
              <a:rPr lang="ru-RU" sz="1400" dirty="0" smtClean="0">
                <a:latin typeface="Arial Black" pitchFamily="34" charset="0"/>
              </a:rPr>
              <a:t>Содержание естественнонаучной направленности в дополнительном образовании детей включает в себя формирование научной картины мира и удовлетворение познавательных интересов учащихся в области естественных наук, развитие у них исследовательской активности, нацеленной на изучение объектов живой и неживой природы, взаимосвязей между ними, приобретение практических умений, навыков в области охраны природы и природопользования. </a:t>
            </a:r>
          </a:p>
          <a:p>
            <a:endParaRPr lang="ru-RU" sz="1400" dirty="0">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 </a:t>
            </a:r>
            <a:r>
              <a:rPr lang="ru-RU" dirty="0"/>
              <a:t/>
            </a:r>
            <a:br>
              <a:rPr lang="ru-RU" dirty="0"/>
            </a:br>
            <a:r>
              <a:rPr lang="ru-RU" sz="3100" b="1" dirty="0">
                <a:solidFill>
                  <a:srgbClr val="C00000"/>
                </a:solidFill>
              </a:rPr>
              <a:t>Условия успешности воспитательной деятельности в организациях дополнительного образования детей </a:t>
            </a:r>
            <a:r>
              <a:rPr lang="ru-RU" sz="3100" dirty="0">
                <a:solidFill>
                  <a:srgbClr val="C00000"/>
                </a:solidFill>
              </a:rPr>
              <a:t/>
            </a:r>
            <a:br>
              <a:rPr lang="ru-RU" sz="3100" dirty="0">
                <a:solidFill>
                  <a:srgbClr val="C00000"/>
                </a:solidFill>
              </a:rPr>
            </a:br>
            <a:endParaRPr lang="ru-RU" sz="3100" dirty="0">
              <a:solidFill>
                <a:srgbClr val="C00000"/>
              </a:solidFill>
            </a:endParaRPr>
          </a:p>
        </p:txBody>
      </p:sp>
      <p:sp>
        <p:nvSpPr>
          <p:cNvPr id="3" name="Содержимое 2"/>
          <p:cNvSpPr>
            <a:spLocks noGrp="1"/>
          </p:cNvSpPr>
          <p:nvPr>
            <p:ph idx="1"/>
          </p:nvPr>
        </p:nvSpPr>
        <p:spPr/>
        <p:txBody>
          <a:bodyPr/>
          <a:lstStyle/>
          <a:p>
            <a:pPr lvl="0"/>
            <a:r>
              <a:rPr lang="ru-RU" b="1" i="1" dirty="0">
                <a:solidFill>
                  <a:schemeClr val="accent6">
                    <a:lumMod val="50000"/>
                  </a:schemeClr>
                </a:solidFill>
              </a:rPr>
              <a:t>Создание  воспитывающей среды </a:t>
            </a:r>
            <a:endParaRPr lang="ru-RU" b="1" dirty="0">
              <a:solidFill>
                <a:schemeClr val="accent6">
                  <a:lumMod val="50000"/>
                </a:schemeClr>
              </a:solidFill>
            </a:endParaRPr>
          </a:p>
          <a:p>
            <a:pPr lvl="0"/>
            <a:r>
              <a:rPr lang="ru-RU" b="1" i="1" dirty="0">
                <a:solidFill>
                  <a:schemeClr val="accent6">
                    <a:lumMod val="50000"/>
                  </a:schemeClr>
                </a:solidFill>
              </a:rPr>
              <a:t>Разновозрастное взаимодействие</a:t>
            </a:r>
            <a:endParaRPr lang="ru-RU" b="1" dirty="0">
              <a:solidFill>
                <a:schemeClr val="accent6">
                  <a:lumMod val="50000"/>
                </a:schemeClr>
              </a:solidFill>
            </a:endParaRPr>
          </a:p>
          <a:p>
            <a:pPr lvl="0"/>
            <a:r>
              <a:rPr lang="ru-RU" b="1" i="1" dirty="0">
                <a:solidFill>
                  <a:schemeClr val="accent6">
                    <a:lumMod val="50000"/>
                  </a:schemeClr>
                </a:solidFill>
              </a:rPr>
              <a:t>Развитие детского  самоуправления</a:t>
            </a:r>
            <a:endParaRPr lang="ru-RU" b="1" dirty="0">
              <a:solidFill>
                <a:schemeClr val="accent6">
                  <a:lumMod val="50000"/>
                </a:schemeClr>
              </a:solidFill>
            </a:endParaRPr>
          </a:p>
          <a:p>
            <a:pPr lvl="0"/>
            <a:r>
              <a:rPr lang="ru-RU" b="1" i="1" dirty="0">
                <a:solidFill>
                  <a:schemeClr val="accent6">
                    <a:lumMod val="50000"/>
                  </a:schemeClr>
                </a:solidFill>
              </a:rPr>
              <a:t>Использование воспитательного  потенциал сети Интернет</a:t>
            </a:r>
            <a:endParaRPr lang="ru-RU" b="1" dirty="0">
              <a:solidFill>
                <a:schemeClr val="accent6">
                  <a:lumMod val="50000"/>
                </a:schemeClr>
              </a:solidFill>
            </a:endParaRPr>
          </a:p>
          <a:p>
            <a:pPr lvl="0"/>
            <a:r>
              <a:rPr lang="ru-RU" b="1" i="1" dirty="0">
                <a:solidFill>
                  <a:schemeClr val="accent6">
                    <a:lumMod val="50000"/>
                  </a:schemeClr>
                </a:solidFill>
              </a:rPr>
              <a:t>Наставничество</a:t>
            </a:r>
            <a:endParaRPr lang="ru-RU" b="1" dirty="0">
              <a:solidFill>
                <a:schemeClr val="accent6">
                  <a:lumMod val="50000"/>
                </a:schemeClr>
              </a:solidFill>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3200" b="1" dirty="0" smtClean="0">
                <a:solidFill>
                  <a:schemeClr val="accent6">
                    <a:lumMod val="50000"/>
                  </a:schemeClr>
                </a:solidFill>
              </a:rPr>
              <a:t/>
            </a:r>
            <a:br>
              <a:rPr lang="ru-RU" sz="3200" b="1" dirty="0" smtClean="0">
                <a:solidFill>
                  <a:schemeClr val="accent6">
                    <a:lumMod val="50000"/>
                  </a:schemeClr>
                </a:solidFill>
              </a:rPr>
            </a:br>
            <a:r>
              <a:rPr lang="ru-RU" sz="3200" b="1" dirty="0" smtClean="0">
                <a:solidFill>
                  <a:srgbClr val="FF0000"/>
                </a:solidFill>
              </a:rPr>
              <a:t>Педагогические </a:t>
            </a:r>
            <a:r>
              <a:rPr lang="ru-RU" sz="3200" b="1" dirty="0">
                <a:solidFill>
                  <a:srgbClr val="FF0000"/>
                </a:solidFill>
              </a:rPr>
              <a:t>средства воспитания в условиях дополнительного образования</a:t>
            </a:r>
            <a:r>
              <a:rPr lang="ru-RU" sz="3200" dirty="0">
                <a:solidFill>
                  <a:schemeClr val="accent6">
                    <a:lumMod val="50000"/>
                  </a:schemeClr>
                </a:solidFill>
              </a:rPr>
              <a:t/>
            </a:r>
            <a:br>
              <a:rPr lang="ru-RU" sz="3200" dirty="0">
                <a:solidFill>
                  <a:schemeClr val="accent6">
                    <a:lumMod val="50000"/>
                  </a:schemeClr>
                </a:solidFill>
              </a:rPr>
            </a:br>
            <a:endParaRPr lang="ru-RU" sz="3200" dirty="0">
              <a:solidFill>
                <a:schemeClr val="accent6">
                  <a:lumMod val="50000"/>
                </a:schemeClr>
              </a:solidFill>
            </a:endParaRPr>
          </a:p>
        </p:txBody>
      </p:sp>
      <p:sp>
        <p:nvSpPr>
          <p:cNvPr id="3" name="Содержимое 2"/>
          <p:cNvSpPr>
            <a:spLocks noGrp="1"/>
          </p:cNvSpPr>
          <p:nvPr>
            <p:ph idx="1"/>
          </p:nvPr>
        </p:nvSpPr>
        <p:spPr/>
        <p:txBody>
          <a:bodyPr>
            <a:normAutofit/>
          </a:bodyPr>
          <a:lstStyle/>
          <a:p>
            <a:pPr algn="just"/>
            <a:r>
              <a:rPr lang="ru-RU" sz="2000" b="1" i="1" dirty="0" smtClean="0"/>
              <a:t>Бинарные методы воспитания</a:t>
            </a:r>
            <a:r>
              <a:rPr lang="ru-RU" sz="2000" b="1" dirty="0" smtClean="0"/>
              <a:t> предполагают выделение пар методов «воспитания-самовоспитания»</a:t>
            </a:r>
          </a:p>
          <a:p>
            <a:pPr algn="just"/>
            <a:r>
              <a:rPr lang="ru-RU" sz="2000" b="1" i="1" dirty="0" smtClean="0"/>
              <a:t>Проектирование детьми собственной  деятельности,  своего развития,</a:t>
            </a:r>
            <a:r>
              <a:rPr lang="ru-RU" sz="2000" b="1" dirty="0" smtClean="0"/>
              <a:t> результатом которого выступают индивидуальные программы, планы, маршруты развития ребенка, стимулирующие повышение уровня </a:t>
            </a:r>
            <a:r>
              <a:rPr lang="ru-RU" sz="2000" b="1" dirty="0" err="1" smtClean="0"/>
              <a:t>субъектности</a:t>
            </a:r>
            <a:r>
              <a:rPr lang="ru-RU" sz="2000" b="1" dirty="0" smtClean="0"/>
              <a:t> детей.</a:t>
            </a:r>
          </a:p>
          <a:p>
            <a:pPr algn="just"/>
            <a:r>
              <a:rPr lang="ru-RU" sz="2000" b="1" dirty="0" smtClean="0"/>
              <a:t>Индивидуальные  формы (беседа</a:t>
            </a:r>
            <a:r>
              <a:rPr lang="ru-RU" sz="2000" b="1" dirty="0"/>
              <a:t>, задушевный разговор, консультация, обмен </a:t>
            </a:r>
            <a:r>
              <a:rPr lang="ru-RU" sz="2000" b="1" dirty="0" smtClean="0"/>
              <a:t>мнениями, выполнение </a:t>
            </a:r>
            <a:r>
              <a:rPr lang="ru-RU" sz="2000" b="1" dirty="0"/>
              <a:t>совместного поручения, оказание индивидуальной помощи в конкретной работе, совместный поиск решения проблемы, </a:t>
            </a:r>
            <a:r>
              <a:rPr lang="ru-RU" sz="2000" b="1" dirty="0" smtClean="0"/>
              <a:t>задачи).</a:t>
            </a:r>
          </a:p>
          <a:p>
            <a:pPr algn="just"/>
            <a:r>
              <a:rPr lang="ru-RU" sz="2000" b="1" dirty="0"/>
              <a:t>К</a:t>
            </a:r>
            <a:r>
              <a:rPr lang="ru-RU" sz="2000" b="1" i="1" dirty="0"/>
              <a:t> групповым</a:t>
            </a:r>
            <a:r>
              <a:rPr lang="ru-RU" sz="2000" b="1" dirty="0"/>
              <a:t> формам работы можно отнести прежде всего совместную творческую деятельность детей.</a:t>
            </a:r>
            <a:endParaRPr lang="ru-RU" sz="2000" b="1" dirty="0" smtClean="0"/>
          </a:p>
          <a:p>
            <a:endParaRPr lang="ru-RU" dirty="0" smtClean="0"/>
          </a:p>
          <a:p>
            <a:endParaRPr lang="ru-RU" dirty="0" smtClean="0"/>
          </a:p>
          <a:p>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Выбор форм воспитательной деятельности</a:t>
            </a:r>
            <a:endParaRPr lang="ru-RU" b="1" dirty="0">
              <a:solidFill>
                <a:srgbClr val="C00000"/>
              </a:solidFill>
            </a:endParaRPr>
          </a:p>
        </p:txBody>
      </p:sp>
      <p:sp>
        <p:nvSpPr>
          <p:cNvPr id="3" name="Содержимое 2"/>
          <p:cNvSpPr>
            <a:spLocks noGrp="1"/>
          </p:cNvSpPr>
          <p:nvPr>
            <p:ph idx="1"/>
          </p:nvPr>
        </p:nvSpPr>
        <p:spPr/>
        <p:txBody>
          <a:bodyPr>
            <a:normAutofit fontScale="77500" lnSpcReduction="20000"/>
          </a:bodyPr>
          <a:lstStyle/>
          <a:p>
            <a:pPr lvl="0" algn="just"/>
            <a:r>
              <a:rPr lang="ru-RU" b="1" dirty="0" smtClean="0"/>
              <a:t>Учёт  специфики </a:t>
            </a:r>
            <a:r>
              <a:rPr lang="ru-RU" b="1" dirty="0"/>
              <a:t>деятельности детей в условиях дополнительного образования</a:t>
            </a:r>
          </a:p>
          <a:p>
            <a:pPr lvl="0" algn="just"/>
            <a:r>
              <a:rPr lang="ru-RU" b="1" dirty="0"/>
              <a:t>о</a:t>
            </a:r>
            <a:r>
              <a:rPr lang="ru-RU" b="1" dirty="0" smtClean="0"/>
              <a:t>пределение  уровня планируемых </a:t>
            </a:r>
            <a:r>
              <a:rPr lang="ru-RU" b="1" dirty="0"/>
              <a:t>результатов для отдельных групп учащихся;</a:t>
            </a:r>
          </a:p>
          <a:p>
            <a:pPr lvl="0" algn="just"/>
            <a:r>
              <a:rPr lang="ru-RU" b="1" dirty="0"/>
              <a:t>на основе задач и планируемых результатов определить содержание работы, основные виды деятельности, в которые целесообразно включить детей;</a:t>
            </a:r>
          </a:p>
          <a:p>
            <a:pPr lvl="0" algn="just"/>
            <a:r>
              <a:rPr lang="ru-RU" b="1" dirty="0"/>
              <a:t>составить набор возможных способов и форм  реализации намеченных задач и результатов с учетом  возможностей, подготовленности, интересов и потребностей детей, обогащения, их опыта новыми идеями.</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solidFill>
                  <a:srgbClr val="C00000"/>
                </a:solidFill>
              </a:rPr>
              <a:t>Педагог дополнительного образования - главный субъект воспитания в организации дополнительного образования </a:t>
            </a:r>
            <a:r>
              <a:rPr lang="ru-RU" sz="2800" b="1" dirty="0" smtClean="0">
                <a:solidFill>
                  <a:srgbClr val="C00000"/>
                </a:solidFill>
              </a:rPr>
              <a:t>детей</a:t>
            </a:r>
            <a:endParaRPr lang="ru-RU" sz="2800" b="1" dirty="0">
              <a:solidFill>
                <a:srgbClr val="C00000"/>
              </a:solidFill>
            </a:endParaRPr>
          </a:p>
        </p:txBody>
      </p:sp>
      <p:sp>
        <p:nvSpPr>
          <p:cNvPr id="3" name="Содержимое 2"/>
          <p:cNvSpPr>
            <a:spLocks noGrp="1"/>
          </p:cNvSpPr>
          <p:nvPr>
            <p:ph idx="1"/>
          </p:nvPr>
        </p:nvSpPr>
        <p:spPr/>
        <p:txBody>
          <a:bodyPr>
            <a:normAutofit fontScale="77500" lnSpcReduction="20000"/>
          </a:bodyPr>
          <a:lstStyle/>
          <a:p>
            <a:pPr marL="0" indent="449263" algn="just"/>
            <a:r>
              <a:rPr lang="ru-RU" dirty="0" smtClean="0"/>
              <a:t>	</a:t>
            </a:r>
            <a:r>
              <a:rPr lang="ru-RU" sz="2600" b="1" dirty="0" smtClean="0">
                <a:latin typeface="Arial Black" pitchFamily="34" charset="0"/>
              </a:rPr>
              <a:t>Воспитание </a:t>
            </a:r>
            <a:r>
              <a:rPr lang="ru-RU" sz="2600" b="1" dirty="0">
                <a:latin typeface="Arial Black" pitchFamily="34" charset="0"/>
              </a:rPr>
              <a:t>возможно, если у педагога дополнительного образования сложилась своя собственная педагогическая идеология, если он воодушевлён определёнными ценностями, пониманием смысла жизни. Только тогда он способен определять стратегию жизни своих воспитанников, направлять поиски ими смысла своей жизни. </a:t>
            </a:r>
            <a:endParaRPr lang="ru-RU" sz="2600" b="1" dirty="0" smtClean="0">
              <a:latin typeface="Arial Black" pitchFamily="34" charset="0"/>
            </a:endParaRPr>
          </a:p>
          <a:p>
            <a:pPr marL="0" indent="449263" algn="just"/>
            <a:endParaRPr lang="ru-RU" sz="2600" b="1" dirty="0">
              <a:latin typeface="Arial Black" pitchFamily="34" charset="0"/>
            </a:endParaRPr>
          </a:p>
          <a:p>
            <a:pPr marL="0" indent="449263" algn="just"/>
            <a:r>
              <a:rPr lang="ru-RU" sz="2600" dirty="0">
                <a:latin typeface="Arial Black" pitchFamily="34" charset="0"/>
              </a:rPr>
              <a:t>В соответствии с новыми социальными вызовами педагогу дополнительного образования предъявляются такие требования как: умение относиться к своему труду как к социально - значимой ценности; высокий профессионализм; способность к творчеству, эрудиция; умение оценивать и анализировать собственную деятельность; использование инновационных форм работы с детьми и др.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85728"/>
            <a:ext cx="7515252" cy="1143000"/>
          </a:xfrm>
        </p:spPr>
        <p:txBody>
          <a:bodyPr>
            <a:normAutofit fontScale="90000"/>
          </a:bodyPr>
          <a:lstStyle/>
          <a:p>
            <a:r>
              <a:rPr lang="ru-RU" b="1" dirty="0">
                <a:solidFill>
                  <a:srgbClr val="C00000"/>
                </a:solidFill>
              </a:rPr>
              <a:t>Анализ воспитательной деятельности</a:t>
            </a:r>
            <a:endParaRPr lang="ru-RU" dirty="0">
              <a:solidFill>
                <a:srgbClr val="C00000"/>
              </a:solidFill>
            </a:endParaRPr>
          </a:p>
        </p:txBody>
      </p:sp>
      <p:sp>
        <p:nvSpPr>
          <p:cNvPr id="3" name="Содержимое 2"/>
          <p:cNvSpPr>
            <a:spLocks noGrp="1"/>
          </p:cNvSpPr>
          <p:nvPr>
            <p:ph idx="1"/>
          </p:nvPr>
        </p:nvSpPr>
        <p:spPr/>
        <p:txBody>
          <a:bodyPr>
            <a:normAutofit fontScale="47500" lnSpcReduction="20000"/>
          </a:bodyPr>
          <a:lstStyle/>
          <a:p>
            <a:pPr>
              <a:buNone/>
            </a:pPr>
            <a:r>
              <a:rPr lang="ru-RU" b="1" dirty="0" smtClean="0"/>
              <a:t>          </a:t>
            </a:r>
            <a:r>
              <a:rPr lang="ru-RU" sz="3400" b="1" dirty="0" smtClean="0">
                <a:latin typeface="Arial Black" pitchFamily="34" charset="0"/>
              </a:rPr>
              <a:t>По </a:t>
            </a:r>
            <a:r>
              <a:rPr lang="ru-RU" sz="3400" b="1" dirty="0">
                <a:latin typeface="Arial Black" pitchFamily="34" charset="0"/>
              </a:rPr>
              <a:t>итогам анализа воспитательной деятельности определяются:</a:t>
            </a:r>
          </a:p>
          <a:p>
            <a:pPr marL="82550" indent="366713"/>
            <a:r>
              <a:rPr lang="ru-RU" sz="3400" b="1" dirty="0" smtClean="0">
                <a:latin typeface="Arial Black" pitchFamily="34" charset="0"/>
              </a:rPr>
              <a:t>результаты  </a:t>
            </a:r>
            <a:r>
              <a:rPr lang="ru-RU" sz="3400" b="1" dirty="0">
                <a:latin typeface="Arial Black" pitchFamily="34" charset="0"/>
              </a:rPr>
              <a:t>воспитания конкретного мероприятия, занятия, формы, средства воспитания,   освоения программ дополнительного образования; </a:t>
            </a:r>
            <a:endParaRPr lang="ru-RU" sz="3400" b="1" dirty="0" smtClean="0">
              <a:latin typeface="Arial Black" pitchFamily="34" charset="0"/>
            </a:endParaRPr>
          </a:p>
          <a:p>
            <a:pPr marL="82550" indent="366713"/>
            <a:r>
              <a:rPr lang="ru-RU" sz="3400" b="1" dirty="0">
                <a:latin typeface="Arial Black" pitchFamily="34" charset="0"/>
              </a:rPr>
              <a:t> </a:t>
            </a:r>
            <a:r>
              <a:rPr lang="ru-RU" sz="3400" b="1" dirty="0" smtClean="0">
                <a:latin typeface="Arial Black" pitchFamily="34" charset="0"/>
              </a:rPr>
              <a:t>целесообразность </a:t>
            </a:r>
            <a:r>
              <a:rPr lang="ru-RU" sz="3400" b="1" dirty="0">
                <a:latin typeface="Arial Black" pitchFamily="34" charset="0"/>
              </a:rPr>
              <a:t>проводимой  воспитательной работы;</a:t>
            </a:r>
          </a:p>
          <a:p>
            <a:pPr marL="82550" indent="366713"/>
            <a:r>
              <a:rPr lang="ru-RU" sz="3400" b="1" dirty="0" smtClean="0">
                <a:latin typeface="Arial Black" pitchFamily="34" charset="0"/>
              </a:rPr>
              <a:t>факторы</a:t>
            </a:r>
            <a:r>
              <a:rPr lang="ru-RU" sz="3400" b="1" dirty="0">
                <a:latin typeface="Arial Black" pitchFamily="34" charset="0"/>
              </a:rPr>
              <a:t>, которые обусловили достигнутые результаты; </a:t>
            </a:r>
          </a:p>
          <a:p>
            <a:pPr marL="82550" indent="366713"/>
            <a:r>
              <a:rPr lang="ru-RU" sz="3400" b="1" dirty="0" smtClean="0">
                <a:latin typeface="Arial Black" pitchFamily="34" charset="0"/>
              </a:rPr>
              <a:t>эффективность </a:t>
            </a:r>
            <a:r>
              <a:rPr lang="ru-RU" sz="3400" b="1" dirty="0">
                <a:latin typeface="Arial Black" pitchFamily="34" charset="0"/>
              </a:rPr>
              <a:t>используемых средств в процессе  освоения программ дополнительного образования, степень их влияния на результаты воспитания; </a:t>
            </a:r>
          </a:p>
          <a:p>
            <a:pPr marL="82550" indent="366713"/>
            <a:r>
              <a:rPr lang="ru-RU" sz="3400" b="1" dirty="0" smtClean="0">
                <a:latin typeface="Arial Black" pitchFamily="34" charset="0"/>
              </a:rPr>
              <a:t>достижения </a:t>
            </a:r>
            <a:r>
              <a:rPr lang="ru-RU" sz="3400" b="1" dirty="0">
                <a:latin typeface="Arial Black" pitchFamily="34" charset="0"/>
              </a:rPr>
              <a:t>и недостатки воспитательной деятельности, их причины;</a:t>
            </a:r>
          </a:p>
          <a:p>
            <a:pPr marL="82550" indent="366713"/>
            <a:r>
              <a:rPr lang="ru-RU" sz="3400" b="1" dirty="0">
                <a:latin typeface="Arial Black" pitchFamily="34" charset="0"/>
              </a:rPr>
              <a:t>  </a:t>
            </a:r>
            <a:r>
              <a:rPr lang="ru-RU" sz="3400" b="1" dirty="0" smtClean="0">
                <a:latin typeface="Arial Black" pitchFamily="34" charset="0"/>
              </a:rPr>
              <a:t>неиспользованные </a:t>
            </a:r>
            <a:r>
              <a:rPr lang="ru-RU" sz="3400" b="1" dirty="0">
                <a:latin typeface="Arial Black" pitchFamily="34" charset="0"/>
              </a:rPr>
              <a:t>возможности и резервы для дальнейшего совершенствования воспитания в ОДО, детских объединениях,  воспитательных мероприятий,  повышения воспитательного потенциала программ дополнительного образования; </a:t>
            </a:r>
          </a:p>
          <a:p>
            <a:pPr marL="82550" indent="366713"/>
            <a:r>
              <a:rPr lang="ru-RU" sz="3400" b="1" dirty="0" smtClean="0">
                <a:latin typeface="Arial Black" pitchFamily="34" charset="0"/>
              </a:rPr>
              <a:t> </a:t>
            </a:r>
            <a:r>
              <a:rPr lang="ru-RU" sz="3400" b="1" dirty="0">
                <a:latin typeface="Arial Black" pitchFamily="34" charset="0"/>
              </a:rPr>
              <a:t>пути развития воспитательного процесса и устранения причин обнаруженных недостатков.</a:t>
            </a:r>
          </a:p>
          <a:p>
            <a:pPr marL="82550" indent="-82550"/>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1547"/>
            <a:ext cx="7772400" cy="2528904"/>
          </a:xfrm>
        </p:spPr>
        <p:txBody>
          <a:bodyPr>
            <a:normAutofit fontScale="90000"/>
          </a:bodyPr>
          <a:lstStyle/>
          <a:p>
            <a:r>
              <a:rPr lang="ru-RU" b="1" dirty="0" smtClean="0">
                <a:solidFill>
                  <a:srgbClr val="FF0000"/>
                </a:solidFill>
              </a:rPr>
              <a:t/>
            </a:r>
            <a:br>
              <a:rPr lang="ru-RU" b="1" dirty="0" smtClean="0">
                <a:solidFill>
                  <a:srgbClr val="FF0000"/>
                </a:solidFill>
              </a:rPr>
            </a:br>
            <a:r>
              <a:rPr lang="ru-RU" b="1" dirty="0" smtClean="0">
                <a:solidFill>
                  <a:srgbClr val="FF0000"/>
                </a:solidFill>
              </a:rPr>
              <a:t/>
            </a:r>
            <a:br>
              <a:rPr lang="ru-RU" b="1" dirty="0" smtClean="0">
                <a:solidFill>
                  <a:srgbClr val="FF0000"/>
                </a:solidFill>
              </a:rPr>
            </a:br>
            <a:r>
              <a:rPr lang="ru-RU" b="1" dirty="0" smtClean="0">
                <a:solidFill>
                  <a:srgbClr val="FF0000"/>
                </a:solidFill>
              </a:rPr>
              <a:t/>
            </a:r>
            <a:br>
              <a:rPr lang="ru-RU" b="1" dirty="0" smtClean="0">
                <a:solidFill>
                  <a:srgbClr val="FF0000"/>
                </a:solidFill>
              </a:rPr>
            </a:br>
            <a:r>
              <a:rPr lang="ru-RU" b="1" dirty="0" smtClean="0">
                <a:solidFill>
                  <a:srgbClr val="FF0000"/>
                </a:solidFill>
              </a:rPr>
              <a:t>Программа </a:t>
            </a:r>
            <a:r>
              <a:rPr lang="ru-RU" b="1" dirty="0" smtClean="0">
                <a:solidFill>
                  <a:srgbClr val="FF0000"/>
                </a:solidFill>
              </a:rPr>
              <a:t>воспитания в организациях дополнительного образования детей: структура и содержание</a:t>
            </a:r>
            <a:endParaRPr lang="ru-RU" b="1" dirty="0">
              <a:solidFill>
                <a:srgbClr val="FF0000"/>
              </a:solidFill>
            </a:endParaRPr>
          </a:p>
        </p:txBody>
      </p:sp>
      <p:sp>
        <p:nvSpPr>
          <p:cNvPr id="3" name="Подзаголовок 2"/>
          <p:cNvSpPr>
            <a:spLocks noGrp="1"/>
          </p:cNvSpPr>
          <p:nvPr>
            <p:ph type="subTitle" idx="1"/>
          </p:nvPr>
        </p:nvSpPr>
        <p:spPr>
          <a:xfrm>
            <a:off x="1371600" y="4286256"/>
            <a:ext cx="6400800" cy="1352544"/>
          </a:xfrm>
        </p:spPr>
        <p:txBody>
          <a:bodyPr>
            <a:normAutofit/>
          </a:bodyPr>
          <a:lstStyle/>
          <a:p>
            <a:pPr algn="just"/>
            <a:r>
              <a:rPr lang="ru-RU" sz="1400" b="1" i="1" dirty="0" smtClean="0">
                <a:solidFill>
                  <a:schemeClr val="tx1"/>
                </a:solidFill>
                <a:latin typeface="Arial Black" pitchFamily="34" charset="0"/>
              </a:rPr>
              <a:t>Рожков М.И., главный научный сотрудник ФГБУК «Всероссийский центр развития художественного творчества и гуманитарных технологий, доктор педагогических наук, профессор, заслуженный деятель науки РФ</a:t>
            </a:r>
            <a:endParaRPr lang="ru-RU" sz="1400" b="1" i="1" dirty="0">
              <a:solidFill>
                <a:schemeClr val="tx1"/>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97040"/>
          </a:xfrm>
        </p:spPr>
        <p:txBody>
          <a:bodyPr>
            <a:normAutofit/>
          </a:bodyPr>
          <a:lstStyle/>
          <a:p>
            <a:r>
              <a:rPr lang="ru-RU" b="1" dirty="0" smtClean="0">
                <a:solidFill>
                  <a:srgbClr val="C00000"/>
                </a:solidFill>
              </a:rPr>
              <a:t>Миссия примерной  программы воспитания в организации дополнительного образования</a:t>
            </a:r>
            <a:endParaRPr lang="ru-RU" b="1" dirty="0">
              <a:solidFill>
                <a:srgbClr val="C00000"/>
              </a:solidFill>
            </a:endParaRPr>
          </a:p>
        </p:txBody>
      </p:sp>
      <p:sp>
        <p:nvSpPr>
          <p:cNvPr id="3" name="Содержимое 2"/>
          <p:cNvSpPr>
            <a:spLocks noGrp="1"/>
          </p:cNvSpPr>
          <p:nvPr>
            <p:ph idx="1"/>
          </p:nvPr>
        </p:nvSpPr>
        <p:spPr>
          <a:xfrm>
            <a:off x="428596" y="2332037"/>
            <a:ext cx="8229600" cy="3883045"/>
          </a:xfrm>
        </p:spPr>
        <p:txBody>
          <a:bodyPr>
            <a:noAutofit/>
          </a:bodyPr>
          <a:lstStyle/>
          <a:p>
            <a:pPr algn="just"/>
            <a:r>
              <a:rPr lang="ru-RU" sz="1600" b="1" dirty="0" smtClean="0"/>
              <a:t>Воспитание – целевая функция дополнительного образования детей;</a:t>
            </a:r>
          </a:p>
          <a:p>
            <a:pPr algn="just"/>
            <a:r>
              <a:rPr lang="ru-RU" sz="1600" b="1" dirty="0"/>
              <a:t>Программирование воспитания в организации дополнительного образования определяет приоритет общечеловеческих и национальных ценностей, жизни и здоровья человека, свободного развития личности, воспитания гражданственности, патриотизма, трудолюбия, уважения к правам и свободам </a:t>
            </a:r>
            <a:r>
              <a:rPr lang="ru-RU" sz="1600" b="1" dirty="0" smtClean="0"/>
              <a:t>человека;</a:t>
            </a:r>
          </a:p>
          <a:p>
            <a:pPr algn="just"/>
            <a:r>
              <a:rPr lang="ru-RU" sz="1600" b="1" dirty="0" smtClean="0"/>
              <a:t>Программа воспитания является оригинальным документом, отражающих специфику деятельности организации дополнительного образования, при этом каждая </a:t>
            </a:r>
            <a:r>
              <a:rPr lang="ru-RU" sz="1600" b="1" dirty="0"/>
              <a:t>организация дополнительного образования самостоятельно определяет уровневую инфраструктуру рабочей программы воспитания в организации дополнительного образования</a:t>
            </a:r>
            <a:r>
              <a:rPr lang="ru-RU" sz="1600" b="1" dirty="0" smtClean="0"/>
              <a:t>;</a:t>
            </a:r>
          </a:p>
          <a:p>
            <a:pPr algn="just"/>
            <a:r>
              <a:rPr lang="ru-RU" sz="1600" b="1" dirty="0" smtClean="0"/>
              <a:t>Примерная программа воспитания это ориентир, учитывающий современные научные подходы к воспитательной деятельности и требования к ней, определенные государственными документами,  педагогической и родительской общественностью.</a:t>
            </a:r>
            <a:endParaRPr lang="ru-RU" sz="1600" dirty="0" smtClean="0"/>
          </a:p>
          <a:p>
            <a:pPr algn="just"/>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2800" b="1" dirty="0" smtClean="0">
                <a:solidFill>
                  <a:srgbClr val="C00000"/>
                </a:solidFill>
              </a:rPr>
              <a:t>Цели и задачи примерной </a:t>
            </a:r>
            <a:r>
              <a:rPr lang="ru-RU" sz="2800" b="1" dirty="0">
                <a:solidFill>
                  <a:srgbClr val="C00000"/>
                </a:solidFill>
              </a:rPr>
              <a:t>программы воспитания </a:t>
            </a:r>
            <a:r>
              <a:rPr lang="ru-RU" sz="2800" dirty="0">
                <a:solidFill>
                  <a:srgbClr val="C00000"/>
                </a:solidFill>
              </a:rPr>
              <a:t/>
            </a:r>
            <a:br>
              <a:rPr lang="ru-RU" sz="2800" dirty="0">
                <a:solidFill>
                  <a:srgbClr val="C00000"/>
                </a:solidFill>
              </a:rPr>
            </a:br>
            <a:r>
              <a:rPr lang="ru-RU" sz="2800" b="1" dirty="0">
                <a:solidFill>
                  <a:srgbClr val="C00000"/>
                </a:solidFill>
              </a:rPr>
              <a:t>организации дополнительного образования</a:t>
            </a:r>
            <a:endParaRPr lang="ru-RU" sz="2800" dirty="0">
              <a:solidFill>
                <a:srgbClr val="C00000"/>
              </a:solidFill>
            </a:endParaRPr>
          </a:p>
        </p:txBody>
      </p:sp>
      <p:sp>
        <p:nvSpPr>
          <p:cNvPr id="3" name="Содержимое 2"/>
          <p:cNvSpPr>
            <a:spLocks noGrp="1"/>
          </p:cNvSpPr>
          <p:nvPr>
            <p:ph idx="1"/>
          </p:nvPr>
        </p:nvSpPr>
        <p:spPr/>
        <p:txBody>
          <a:bodyPr>
            <a:normAutofit fontScale="32500" lnSpcReduction="20000"/>
          </a:bodyPr>
          <a:lstStyle/>
          <a:p>
            <a:pPr>
              <a:buNone/>
            </a:pPr>
            <a:endParaRPr lang="ru-RU" sz="3600" b="1" dirty="0"/>
          </a:p>
          <a:p>
            <a:r>
              <a:rPr lang="ru-RU" sz="3700" b="1" dirty="0">
                <a:latin typeface="Arial Black" pitchFamily="34" charset="0"/>
              </a:rPr>
              <a:t>Реализация потенциала дополнительного образования дополнительном образовании предполагает реализацию четырех  групп воспитательных задач.</a:t>
            </a:r>
          </a:p>
          <a:p>
            <a:r>
              <a:rPr lang="ru-RU" sz="3700" b="1" i="1" dirty="0">
                <a:latin typeface="Arial Black" pitchFamily="34" charset="0"/>
              </a:rPr>
              <a:t>Первая группа</a:t>
            </a:r>
            <a:r>
              <a:rPr lang="ru-RU" sz="3700" b="1" dirty="0">
                <a:latin typeface="Arial Black" pitchFamily="34" charset="0"/>
              </a:rPr>
              <a:t> реализует  педагогическое сопровождение </a:t>
            </a:r>
            <a:r>
              <a:rPr lang="ru-RU" sz="3700" b="1" i="1" dirty="0">
                <a:latin typeface="Arial Black" pitchFamily="34" charset="0"/>
              </a:rPr>
              <a:t>экзистенциального выбора</a:t>
            </a:r>
            <a:r>
              <a:rPr lang="ru-RU" sz="3700" b="1" dirty="0">
                <a:latin typeface="Arial Black" pitchFamily="34" charset="0"/>
              </a:rPr>
              <a:t>. Педагоги должны помочь ребенку  обеспечить его нравственное самоопределение,  ответить на главные вопросы жизни: </a:t>
            </a:r>
            <a:r>
              <a:rPr lang="ru-RU" sz="3700" b="1" i="1" dirty="0">
                <a:latin typeface="Arial Black" pitchFamily="34" charset="0"/>
              </a:rPr>
              <a:t>каким быть и как должен быть проект своего будущего существования</a:t>
            </a:r>
            <a:r>
              <a:rPr lang="ru-RU" sz="3700" b="1" dirty="0">
                <a:latin typeface="Arial Black" pitchFamily="34" charset="0"/>
              </a:rPr>
              <a:t>?</a:t>
            </a:r>
          </a:p>
          <a:p>
            <a:r>
              <a:rPr lang="ru-RU" sz="3700" b="1" dirty="0">
                <a:latin typeface="Arial Black" pitchFamily="34" charset="0"/>
              </a:rPr>
              <a:t>Это возможно только при доверии ребенка педагогу.  А со стороны педагога необходима реализация комплекса методов и форм индивидуальной работы с воспитанником, ориентированных на идеальное представление о нравственном облике современного человека, на формирование гражданской идентичности и патриотических чувств.</a:t>
            </a:r>
          </a:p>
          <a:p>
            <a:r>
              <a:rPr lang="ru-RU" sz="3700" b="1" i="1" dirty="0">
                <a:latin typeface="Arial Black" pitchFamily="34" charset="0"/>
              </a:rPr>
              <a:t>Вторая группа</a:t>
            </a:r>
            <a:r>
              <a:rPr lang="ru-RU" sz="3700" b="1" dirty="0">
                <a:latin typeface="Arial Black" pitchFamily="34" charset="0"/>
              </a:rPr>
              <a:t> воспитательных задач предполагает педагогическое сопровождение социального выбора и помогает ребенку ответить на вопросы: с кем быть, как строить свои отношения с людьми, как обеспечить свое участие в улучшении окружающей жизни. Дополнительное образование предоставляет ребенку возможности приобретения нового для него социального опыта;</a:t>
            </a:r>
          </a:p>
          <a:p>
            <a:r>
              <a:rPr lang="ru-RU" sz="3700" b="1" i="1" dirty="0">
                <a:latin typeface="Arial Black" pitchFamily="34" charset="0"/>
              </a:rPr>
              <a:t>Третья группа</a:t>
            </a:r>
            <a:r>
              <a:rPr lang="ru-RU" sz="3700" b="1" dirty="0">
                <a:latin typeface="Arial Black" pitchFamily="34" charset="0"/>
              </a:rPr>
              <a:t> воспитательных задач предполагает педагогическое сопровождение профессионального выбора, которая помогает ответить ребенку на вопрос: </a:t>
            </a:r>
            <a:r>
              <a:rPr lang="ru-RU" sz="3700" b="1" i="1" dirty="0">
                <a:latin typeface="Arial Black" pitchFamily="34" charset="0"/>
              </a:rPr>
              <a:t>кем быть?</a:t>
            </a:r>
            <a:endParaRPr lang="ru-RU" sz="3700" b="1" dirty="0">
              <a:latin typeface="Arial Black" pitchFamily="34" charset="0"/>
            </a:endParaRPr>
          </a:p>
          <a:p>
            <a:r>
              <a:rPr lang="ru-RU" sz="3700" b="1" i="1" dirty="0">
                <a:latin typeface="Arial Black" pitchFamily="34" charset="0"/>
              </a:rPr>
              <a:t>Четвертая группа </a:t>
            </a:r>
            <a:r>
              <a:rPr lang="ru-RU" sz="3700" b="1" dirty="0">
                <a:latin typeface="Arial Black" pitchFamily="34" charset="0"/>
              </a:rPr>
              <a:t>воспитательных задач связана с </a:t>
            </a:r>
            <a:r>
              <a:rPr lang="ru-RU" sz="3700" b="1" dirty="0" err="1">
                <a:latin typeface="Arial Black" pitchFamily="34" charset="0"/>
              </a:rPr>
              <a:t>инкультурацией</a:t>
            </a:r>
            <a:r>
              <a:rPr lang="ru-RU" sz="3700" b="1" dirty="0">
                <a:latin typeface="Arial Black" pitchFamily="34" charset="0"/>
              </a:rPr>
              <a:t> и предполагает педагогическое сопровождение овладения ребенком нормами общественной жизни и культуры, помогает ответить на вопрос: </a:t>
            </a:r>
            <a:r>
              <a:rPr lang="ru-RU" sz="3700" b="1" i="1" dirty="0">
                <a:latin typeface="Arial Black" pitchFamily="34" charset="0"/>
              </a:rPr>
              <a:t>что такое красота жизни и искусства.</a:t>
            </a:r>
            <a:endParaRPr lang="ru-RU" sz="3700" b="1" dirty="0">
              <a:latin typeface="Arial Black" pitchFamily="34" charset="0"/>
            </a:endParaRPr>
          </a:p>
          <a:p>
            <a:r>
              <a:rPr lang="ru-RU" sz="3700" b="1" dirty="0">
                <a:latin typeface="Arial Black" pitchFamily="34" charset="0"/>
              </a:rPr>
              <a:t>Действия всех участников воспитательного процесса в дополнительном образовании  направлена на упорядочение всевозможных влияний  на ребенка.  В результате воспитания должно происходить как изменение уровня в </a:t>
            </a:r>
            <a:r>
              <a:rPr lang="ru-RU" sz="3700" b="1" dirty="0" err="1">
                <a:latin typeface="Arial Black" pitchFamily="34" charset="0"/>
              </a:rPr>
              <a:t>социальности</a:t>
            </a:r>
            <a:r>
              <a:rPr lang="ru-RU" sz="3700" b="1" dirty="0">
                <a:latin typeface="Arial Black" pitchFamily="34" charset="0"/>
              </a:rPr>
              <a:t>  каждого ученика, так и изменение характера отношений между участниками воспитательного процесса.</a:t>
            </a:r>
          </a:p>
          <a:p>
            <a:endParaRPr lang="ru-RU" sz="3700" b="1" dirty="0">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b="1" dirty="0" smtClean="0">
                <a:solidFill>
                  <a:srgbClr val="C00000"/>
                </a:solidFill>
              </a:rPr>
              <a:t/>
            </a:r>
            <a:br>
              <a:rPr lang="ru-RU" sz="2800" b="1" dirty="0" smtClean="0">
                <a:solidFill>
                  <a:srgbClr val="C00000"/>
                </a:solidFill>
              </a:rPr>
            </a:br>
            <a:r>
              <a:rPr lang="ru-RU" sz="2800" b="1" dirty="0" smtClean="0">
                <a:solidFill>
                  <a:srgbClr val="C00000"/>
                </a:solidFill>
              </a:rPr>
              <a:t>Концептуальные основы </a:t>
            </a:r>
            <a:r>
              <a:rPr lang="ru-RU" sz="2800" b="1" dirty="0">
                <a:solidFill>
                  <a:srgbClr val="C00000"/>
                </a:solidFill>
              </a:rPr>
              <a:t>воспитания детей в условиях дополнительного образования</a:t>
            </a:r>
            <a:r>
              <a:rPr lang="ru-RU" sz="2800" dirty="0">
                <a:solidFill>
                  <a:srgbClr val="C00000"/>
                </a:solidFill>
              </a:rPr>
              <a:t/>
            </a:r>
            <a:br>
              <a:rPr lang="ru-RU" sz="2800" dirty="0">
                <a:solidFill>
                  <a:srgbClr val="C00000"/>
                </a:solidFill>
              </a:rPr>
            </a:br>
            <a:endParaRPr lang="ru-RU" sz="2800" dirty="0">
              <a:solidFill>
                <a:srgbClr val="C00000"/>
              </a:solidFill>
            </a:endParaRPr>
          </a:p>
        </p:txBody>
      </p:sp>
      <p:sp>
        <p:nvSpPr>
          <p:cNvPr id="3" name="Содержимое 2"/>
          <p:cNvSpPr>
            <a:spLocks noGrp="1"/>
          </p:cNvSpPr>
          <p:nvPr>
            <p:ph idx="1"/>
          </p:nvPr>
        </p:nvSpPr>
        <p:spPr/>
        <p:txBody>
          <a:bodyPr>
            <a:normAutofit lnSpcReduction="10000"/>
          </a:bodyPr>
          <a:lstStyle/>
          <a:p>
            <a:pPr algn="just"/>
            <a:r>
              <a:rPr lang="ru-RU" sz="1800" dirty="0">
                <a:latin typeface="Arial Black" pitchFamily="34" charset="0"/>
              </a:rPr>
              <a:t>Воспитание  - педагогическое сопровождение развития ребёнка реализующего субъектную позицию, основанную на гуманистических, нравственных </a:t>
            </a:r>
            <a:r>
              <a:rPr lang="ru-RU" sz="1800" dirty="0" smtClean="0">
                <a:latin typeface="Arial Black" pitchFamily="34" charset="0"/>
              </a:rPr>
              <a:t>ценностях.</a:t>
            </a:r>
          </a:p>
          <a:p>
            <a:r>
              <a:rPr lang="ru-RU" sz="1800" i="1" dirty="0">
                <a:latin typeface="Arial Black" pitchFamily="34" charset="0"/>
              </a:rPr>
              <a:t>Воспитательная деятельность</a:t>
            </a:r>
            <a:r>
              <a:rPr lang="ru-RU" sz="1800" dirty="0">
                <a:latin typeface="Arial Black" pitchFamily="34" charset="0"/>
              </a:rPr>
              <a:t> - реализация комплекса организационно-педагогических задач, решаемых воспитателем с целью обеспечения оптимального развития личности, выбор форм и методов воспитания в соответствии с поставленными задачами и сам процесс их реализации.</a:t>
            </a:r>
          </a:p>
          <a:p>
            <a:r>
              <a:rPr lang="ru-RU" sz="1800" i="1" dirty="0">
                <a:latin typeface="Arial Black" pitchFamily="34" charset="0"/>
              </a:rPr>
              <a:t>Воспитание должно иметь </a:t>
            </a:r>
            <a:r>
              <a:rPr lang="ru-RU" sz="1800" i="1" dirty="0" err="1">
                <a:latin typeface="Arial Black" pitchFamily="34" charset="0"/>
              </a:rPr>
              <a:t>деятельностную</a:t>
            </a:r>
            <a:r>
              <a:rPr lang="ru-RU" sz="1800" i="1" dirty="0">
                <a:latin typeface="Arial Black" pitchFamily="34" charset="0"/>
              </a:rPr>
              <a:t> основу и способствовать обретению человеком смысла собственной жизни и проектированию будущего.</a:t>
            </a:r>
            <a:endParaRPr lang="ru-RU" sz="1800" dirty="0">
              <a:latin typeface="Arial Black" pitchFamily="34" charset="0"/>
            </a:endParaRPr>
          </a:p>
          <a:p>
            <a:pPr algn="just"/>
            <a:r>
              <a:rPr lang="ru-RU" sz="1800" i="1" dirty="0">
                <a:latin typeface="Arial Black" pitchFamily="34" charset="0"/>
              </a:rPr>
              <a:t>Цели воспитания</a:t>
            </a:r>
            <a:r>
              <a:rPr lang="ru-RU" sz="1800" dirty="0">
                <a:latin typeface="Arial Black" pitchFamily="34" charset="0"/>
              </a:rPr>
              <a:t>  - </a:t>
            </a:r>
            <a:r>
              <a:rPr lang="ru-RU" sz="1800" i="1" dirty="0">
                <a:latin typeface="Arial Black" pitchFamily="34" charset="0"/>
              </a:rPr>
              <a:t>это ожидаемые изменения в человеке, происходящие под влиянием субъектов воспитания. Прежде всего, надо говорить о трех взаимосвязанных целях  воспитания: идеальной, персонифицированной и процессуальной.</a:t>
            </a:r>
            <a:endParaRPr lang="ru-RU" sz="1800" dirty="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solidFill>
                  <a:srgbClr val="C00000"/>
                </a:solidFill>
              </a:rPr>
              <a:t>Принципы реализации воспитательного потенциала дополнительного образования детей</a:t>
            </a:r>
            <a:endParaRPr lang="ru-RU" sz="3200" b="1" dirty="0">
              <a:solidFill>
                <a:srgbClr val="C00000"/>
              </a:solidFill>
            </a:endParaRPr>
          </a:p>
        </p:txBody>
      </p:sp>
      <p:sp>
        <p:nvSpPr>
          <p:cNvPr id="3" name="Содержимое 2"/>
          <p:cNvSpPr>
            <a:spLocks noGrp="1"/>
          </p:cNvSpPr>
          <p:nvPr>
            <p:ph idx="1"/>
          </p:nvPr>
        </p:nvSpPr>
        <p:spPr>
          <a:xfrm>
            <a:off x="457200" y="1600200"/>
            <a:ext cx="8229600" cy="4686320"/>
          </a:xfrm>
        </p:spPr>
        <p:txBody>
          <a:bodyPr>
            <a:noAutofit/>
          </a:bodyPr>
          <a:lstStyle/>
          <a:p>
            <a:pPr algn="just"/>
            <a:r>
              <a:rPr lang="ru-RU" sz="1400" b="1" u="sng" dirty="0">
                <a:latin typeface="Arial Black" pitchFamily="34" charset="0"/>
              </a:rPr>
              <a:t>Принцип </a:t>
            </a:r>
            <a:r>
              <a:rPr lang="sq-AL" sz="1400" b="1" u="sng" dirty="0">
                <a:latin typeface="Arial Black" pitchFamily="34" charset="0"/>
              </a:rPr>
              <a:t>персонофикации</a:t>
            </a:r>
            <a:r>
              <a:rPr lang="ru-RU" sz="1400" b="1" u="sng" dirty="0">
                <a:latin typeface="Arial Black" pitchFamily="34" charset="0"/>
              </a:rPr>
              <a:t> процесса педагогического сопровождения</a:t>
            </a:r>
            <a:r>
              <a:rPr lang="ru-RU" sz="1400" b="1" dirty="0">
                <a:latin typeface="Arial Black" pitchFamily="34" charset="0"/>
              </a:rPr>
              <a:t> – процесс педагогического сопровождения  социального  развития ребёнка ориентируется на конкретную личность с ее потребностями, интересами, ценностными ориентациями, чувствами и настроениями.</a:t>
            </a:r>
          </a:p>
          <a:p>
            <a:pPr algn="just"/>
            <a:r>
              <a:rPr lang="ru-RU" sz="1400" b="1" u="sng" dirty="0">
                <a:latin typeface="Arial Black" pitchFamily="34" charset="0"/>
              </a:rPr>
              <a:t>Принцип </a:t>
            </a:r>
            <a:r>
              <a:rPr lang="ru-RU" sz="1400" b="1" u="sng" dirty="0" err="1">
                <a:latin typeface="Arial Black" pitchFamily="34" charset="0"/>
              </a:rPr>
              <a:t>бинарности</a:t>
            </a:r>
            <a:r>
              <a:rPr lang="ru-RU" sz="1400" b="1" dirty="0">
                <a:latin typeface="Arial Black" pitchFamily="34" charset="0"/>
              </a:rPr>
              <a:t> – сочетание педагогического влияния и собственной социальной активности ребёнка, реализация готовности педагога к восприятию ребенка как субъекта взаимоотношений и взаимодействия. </a:t>
            </a:r>
          </a:p>
          <a:p>
            <a:pPr algn="just"/>
            <a:r>
              <a:rPr lang="ru-RU" sz="1400" b="1" u="sng" dirty="0">
                <a:latin typeface="Arial Black" pitchFamily="34" charset="0"/>
              </a:rPr>
              <a:t>Принцип включенности детей в социальные личностно-значимые отношения</a:t>
            </a:r>
            <a:r>
              <a:rPr lang="ru-RU" sz="1400" b="1" dirty="0">
                <a:latin typeface="Arial Black" pitchFamily="34" charset="0"/>
              </a:rPr>
              <a:t>. Каждый человек в жизни выполняет ту или иную роль, которая предписывает ему определённую систему действий, поведения. Включение детей в отношения  осуществляется через овладение определенными социальными ролями. </a:t>
            </a:r>
          </a:p>
          <a:p>
            <a:pPr algn="just"/>
            <a:r>
              <a:rPr lang="ru-RU" sz="1400" b="1" dirty="0">
                <a:latin typeface="Arial Black" pitchFamily="34" charset="0"/>
              </a:rPr>
              <a:t>Включенность детей в социальные личностно-значимые отношения с позиции лидера способствует формированию у них качеств, необходимых для выполнения  различных социальных функций.</a:t>
            </a:r>
          </a:p>
          <a:p>
            <a:pPr algn="just"/>
            <a:r>
              <a:rPr lang="ru-RU" sz="1400" b="1" u="sng" dirty="0">
                <a:latin typeface="Arial Black" pitchFamily="34" charset="0"/>
              </a:rPr>
              <a:t>Принцип самореализации</a:t>
            </a:r>
            <a:r>
              <a:rPr lang="ru-RU" sz="1400" b="1" dirty="0">
                <a:latin typeface="Arial Black" pitchFamily="34" charset="0"/>
              </a:rPr>
              <a:t> ребёнка в образовательной среде организации дополнительного образования</a:t>
            </a:r>
            <a:r>
              <a:rPr lang="ru-RU" sz="1400" b="1" i="1" dirty="0">
                <a:latin typeface="Arial Black" pitchFamily="34" charset="0"/>
              </a:rPr>
              <a:t>,</a:t>
            </a:r>
            <a:r>
              <a:rPr lang="ru-RU" sz="1400" b="1" dirty="0">
                <a:latin typeface="Arial Black" pitchFamily="34" charset="0"/>
              </a:rPr>
              <a:t> который предполагает осознание цели и значения реализации собственного потенциала для личного саморазвития, учет осознанности каждым ребенком своего «Я» и формирование активного отношения ребенка к миру и себе, его самосознания.</a:t>
            </a:r>
          </a:p>
          <a:p>
            <a:pPr algn="just"/>
            <a:endParaRPr lang="ru-RU" sz="1400" b="1" dirty="0">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t/>
            </a:r>
            <a:br>
              <a:rPr lang="ru-RU" i="1" dirty="0" smtClean="0"/>
            </a:br>
            <a:r>
              <a:rPr lang="ru-RU" i="1" dirty="0"/>
              <a:t/>
            </a:r>
            <a:br>
              <a:rPr lang="ru-RU" i="1" dirty="0"/>
            </a:br>
            <a:r>
              <a:rPr lang="ru-RU" b="1" dirty="0" smtClean="0">
                <a:solidFill>
                  <a:srgbClr val="C00000"/>
                </a:solidFill>
              </a:rPr>
              <a:t>Реализация субъектной позиции детей</a:t>
            </a:r>
            <a:br>
              <a:rPr lang="ru-RU" b="1" dirty="0" smtClean="0">
                <a:solidFill>
                  <a:srgbClr val="C00000"/>
                </a:solidFill>
              </a:rPr>
            </a:br>
            <a:r>
              <a:rPr lang="ru-RU" b="1" dirty="0" smtClean="0">
                <a:solidFill>
                  <a:srgbClr val="C00000"/>
                </a:solidFill>
              </a:rPr>
              <a:t>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b="1" dirty="0"/>
              <a:t>Взаимодействие педагогов и детей в дополнительном образовании должно обеспечивать  реализацию субъектной позиции детей. </a:t>
            </a:r>
            <a:r>
              <a:rPr lang="ru-RU" b="1" i="1" dirty="0"/>
              <a:t>Субъектная позиция подразумевает активную деятельность ребенка и проявляется в четырех «САМО….»: самоопределении, самореализации, саморазвитии и самоуправлении.</a:t>
            </a:r>
            <a:endParaRPr lang="ru-RU" b="1" dirty="0"/>
          </a:p>
          <a:p>
            <a:pPr algn="just"/>
            <a:r>
              <a:rPr lang="ru-RU" b="1" dirty="0"/>
              <a:t>  Особое значение для самореализации  имеют социальные и профессиональные пробы, которые реализует ребенок в дополнительном образовании. совокупность последовательных действий, связанных с выполнением специально организованной деятельности или общения на основе выбора способа преодоления определенных трудностей и являющаяся средством соотнесения самопознания и анализа своих возможностей в спектре реализуемых социальных функций.  </a:t>
            </a:r>
            <a:endParaRPr lang="ru-RU" b="1" dirty="0" smtClean="0"/>
          </a:p>
          <a:p>
            <a:pPr algn="just"/>
            <a:endParaRPr lang="ru-RU" b="1"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100" b="1" dirty="0" smtClean="0"/>
              <a:t/>
            </a:r>
            <a:br>
              <a:rPr lang="ru-RU" sz="3100" b="1" dirty="0" smtClean="0"/>
            </a:br>
            <a:r>
              <a:rPr lang="ru-RU" sz="3100" b="1" dirty="0"/>
              <a:t/>
            </a:r>
            <a:br>
              <a:rPr lang="ru-RU" sz="3100" b="1" dirty="0"/>
            </a:br>
            <a:r>
              <a:rPr lang="ru-RU" sz="3100" b="1" dirty="0" smtClean="0">
                <a:solidFill>
                  <a:srgbClr val="C00000"/>
                </a:solidFill>
              </a:rPr>
              <a:t>Содержание </a:t>
            </a:r>
            <a:r>
              <a:rPr lang="ru-RU" sz="3100" b="1" dirty="0">
                <a:solidFill>
                  <a:srgbClr val="C00000"/>
                </a:solidFill>
              </a:rPr>
              <a:t>воспитательной деятельности в организациях дополнительного образования детей</a:t>
            </a:r>
            <a:r>
              <a:rPr lang="ru-RU" dirty="0"/>
              <a:t/>
            </a:r>
            <a:br>
              <a:rPr lang="ru-RU" dirty="0"/>
            </a:br>
            <a:r>
              <a:rPr lang="ru-RU" b="1" dirty="0"/>
              <a:t> </a:t>
            </a:r>
            <a:r>
              <a:rPr lang="ru-RU" dirty="0"/>
              <a:t/>
            </a:r>
            <a:br>
              <a:rPr lang="ru-RU" dirty="0"/>
            </a:br>
            <a:endParaRPr lang="ru-RU" dirty="0"/>
          </a:p>
        </p:txBody>
      </p:sp>
      <p:sp>
        <p:nvSpPr>
          <p:cNvPr id="3" name="Содержимое 2"/>
          <p:cNvSpPr>
            <a:spLocks noGrp="1"/>
          </p:cNvSpPr>
          <p:nvPr>
            <p:ph idx="1"/>
          </p:nvPr>
        </p:nvSpPr>
        <p:spPr/>
        <p:txBody>
          <a:bodyPr>
            <a:normAutofit/>
          </a:bodyPr>
          <a:lstStyle/>
          <a:p>
            <a:pPr marL="82550" indent="366713" fontAlgn="base"/>
            <a:r>
              <a:rPr lang="ru-RU" sz="1600" dirty="0"/>
              <a:t>С</a:t>
            </a:r>
            <a:r>
              <a:rPr lang="ru-RU" sz="1600" dirty="0" smtClean="0"/>
              <a:t>одержание  </a:t>
            </a:r>
            <a:r>
              <a:rPr lang="ru-RU" sz="1600" dirty="0"/>
              <a:t>отражается в инвариантном содержании  отражающем основные направления формирования личности ребенка в условиях дополнительного образования детей и вариативном содержании, учитывающем специфику шести направленностей дополнительного образования.</a:t>
            </a:r>
          </a:p>
          <a:p>
            <a:pPr marL="82550" indent="366713" fontAlgn="base"/>
            <a:r>
              <a:rPr lang="ru-RU" sz="1600" dirty="0"/>
              <a:t>В процессе реализации социализирующей стратегии воспитания ребенок в дополнительном образовании овладевает социальными  ролями: гражданина, субъекта межличностных  отношений,  участника выбранной им деятельности</a:t>
            </a:r>
            <a:r>
              <a:rPr lang="ru-RU" sz="1600" dirty="0" smtClean="0"/>
              <a:t>.</a:t>
            </a:r>
          </a:p>
          <a:p>
            <a:pPr marL="82550" indent="366713" fontAlgn="base"/>
            <a:r>
              <a:rPr lang="ru-RU" sz="1600" dirty="0"/>
              <a:t>Формирование гражданско-патриотической позиции рассматривается как одна из приоритетных задач и проходит «красной нитью» в реализации дополнительных общеобразовательных программ любой направленности</a:t>
            </a:r>
            <a:r>
              <a:rPr lang="ru-RU" sz="1600" dirty="0" smtClean="0"/>
              <a:t>.</a:t>
            </a:r>
          </a:p>
          <a:p>
            <a:pPr marL="82550" indent="366713" fontAlgn="base"/>
            <a:r>
              <a:rPr lang="ru-RU" sz="1600" dirty="0"/>
              <a:t>Дополнительное образование детей предоставляет широкие возможности для профессионального определения ребенка, в числе которых: наличие условий для свободного выбора каждым ребенком образовательной области, профиля программы и времени их </a:t>
            </a:r>
            <a:r>
              <a:rPr lang="ru-RU" sz="1600" dirty="0" smtClean="0"/>
              <a:t>освоения.</a:t>
            </a:r>
          </a:p>
          <a:p>
            <a:pPr marL="82550" indent="366713" fontAlgn="base"/>
            <a:r>
              <a:rPr lang="ru-RU" sz="1600" dirty="0"/>
              <a:t>Дополнительное образование детей имеет ярко выраженную </a:t>
            </a:r>
            <a:r>
              <a:rPr lang="ru-RU" sz="1600" dirty="0" err="1"/>
              <a:t>культуросодержательную</a:t>
            </a:r>
            <a:r>
              <a:rPr lang="ru-RU" sz="1600" dirty="0"/>
              <a:t> основу. Воспитание осуществляет не только социальную, но и культурологическую функцию. </a:t>
            </a:r>
            <a:endParaRPr lang="ru-RU" sz="1600" dirty="0" smtClean="0"/>
          </a:p>
          <a:p>
            <a:pPr fontAlgn="base">
              <a:buNone/>
            </a:pPr>
            <a:endParaRPr lang="ru-RU" sz="1600" dirty="0"/>
          </a:p>
          <a:p>
            <a:pPr fontAlgn="base">
              <a:buNone/>
            </a:pPr>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100" b="1" dirty="0" smtClean="0"/>
              <a:t/>
            </a:r>
            <a:br>
              <a:rPr lang="ru-RU" sz="3100" b="1" dirty="0" smtClean="0"/>
            </a:br>
            <a:r>
              <a:rPr lang="ru-RU" sz="3100" b="1" dirty="0"/>
              <a:t/>
            </a:r>
            <a:br>
              <a:rPr lang="ru-RU" sz="3100" b="1" dirty="0"/>
            </a:br>
            <a:r>
              <a:rPr lang="ru-RU" sz="3100" b="1" dirty="0" smtClean="0">
                <a:solidFill>
                  <a:srgbClr val="C00000"/>
                </a:solidFill>
              </a:rPr>
              <a:t>Воспитательный </a:t>
            </a:r>
            <a:r>
              <a:rPr lang="ru-RU" sz="3100" b="1" dirty="0">
                <a:solidFill>
                  <a:srgbClr val="C00000"/>
                </a:solidFill>
              </a:rPr>
              <a:t>потенциал дополнительных общеобразовательных программ</a:t>
            </a:r>
            <a:r>
              <a:rPr lang="ru-RU" sz="3100" dirty="0"/>
              <a:t/>
            </a:r>
            <a:br>
              <a:rPr lang="ru-RU" sz="3100" dirty="0"/>
            </a:br>
            <a:r>
              <a:rPr lang="ru-RU" b="1" dirty="0"/>
              <a:t> </a:t>
            </a:r>
            <a:r>
              <a:rPr lang="ru-RU" dirty="0"/>
              <a:t/>
            </a:r>
            <a:br>
              <a:rPr lang="ru-RU" dirty="0"/>
            </a:br>
            <a:endParaRPr lang="ru-RU" dirty="0"/>
          </a:p>
        </p:txBody>
      </p:sp>
      <p:sp>
        <p:nvSpPr>
          <p:cNvPr id="3" name="Содержимое 2"/>
          <p:cNvSpPr>
            <a:spLocks noGrp="1"/>
          </p:cNvSpPr>
          <p:nvPr>
            <p:ph idx="1"/>
          </p:nvPr>
        </p:nvSpPr>
        <p:spPr/>
        <p:txBody>
          <a:bodyPr>
            <a:normAutofit fontScale="32500" lnSpcReduction="20000"/>
          </a:bodyPr>
          <a:lstStyle/>
          <a:p>
            <a:r>
              <a:rPr lang="ru-RU" sz="4800" b="1" i="1" dirty="0">
                <a:solidFill>
                  <a:srgbClr val="C00000"/>
                </a:solidFill>
              </a:rPr>
              <a:t>Художественная направленность</a:t>
            </a:r>
            <a:endParaRPr lang="ru-RU" sz="4800" b="1" dirty="0">
              <a:solidFill>
                <a:srgbClr val="C00000"/>
              </a:solidFill>
            </a:endParaRPr>
          </a:p>
          <a:p>
            <a:r>
              <a:rPr lang="ru-RU" sz="4800" b="1" dirty="0"/>
              <a:t>Программы художественной направленности нацелены на раскрытие творческого потенциала ребенка и дают незаменимый опыт познания себя и преображения окружающего мира по законам красоты. Через опыт творческой деятельности дети приобщаются к отечественной и мировой художественной культуре.</a:t>
            </a:r>
          </a:p>
          <a:p>
            <a:r>
              <a:rPr lang="ru-RU" sz="4800" b="1" dirty="0">
                <a:solidFill>
                  <a:srgbClr val="C00000"/>
                </a:solidFill>
              </a:rPr>
              <a:t> </a:t>
            </a:r>
            <a:r>
              <a:rPr lang="ru-RU" sz="4800" b="1" i="1" dirty="0" smtClean="0">
                <a:solidFill>
                  <a:srgbClr val="C00000"/>
                </a:solidFill>
              </a:rPr>
              <a:t>Социально-гуманитарная </a:t>
            </a:r>
            <a:r>
              <a:rPr lang="ru-RU" sz="4800" b="1" i="1" dirty="0">
                <a:solidFill>
                  <a:srgbClr val="C00000"/>
                </a:solidFill>
              </a:rPr>
              <a:t>направленность</a:t>
            </a:r>
            <a:endParaRPr lang="ru-RU" sz="4800" b="1" dirty="0">
              <a:solidFill>
                <a:srgbClr val="C00000"/>
              </a:solidFill>
            </a:endParaRPr>
          </a:p>
          <a:p>
            <a:r>
              <a:rPr lang="ru-RU" sz="4800" b="1" i="1" dirty="0"/>
              <a:t> </a:t>
            </a:r>
            <a:r>
              <a:rPr lang="ru-RU" sz="4800" b="1" i="1" dirty="0" smtClean="0"/>
              <a:t>Основная </a:t>
            </a:r>
            <a:r>
              <a:rPr lang="ru-RU" sz="4800" b="1" i="1" dirty="0"/>
              <a:t>цель</a:t>
            </a:r>
            <a:r>
              <a:rPr lang="ru-RU" sz="4800" b="1" dirty="0"/>
              <a:t>, реализуемая в рамках социально-педагогического направления дополнительного образования детей это формирование </a:t>
            </a:r>
            <a:r>
              <a:rPr lang="ru-RU" sz="4800" b="1" i="1" dirty="0"/>
              <a:t>готовности к самореализации детей в системе социальных отношений на основе формирования нового уровня социальной компетентности и развития </a:t>
            </a:r>
            <a:endParaRPr lang="ru-RU" sz="4800" b="1" dirty="0"/>
          </a:p>
          <a:p>
            <a:r>
              <a:rPr lang="ru-RU" sz="4800" b="1" i="1" dirty="0" err="1" smtClean="0">
                <a:solidFill>
                  <a:srgbClr val="C00000"/>
                </a:solidFill>
              </a:rPr>
              <a:t>Туристко-краеведческая</a:t>
            </a:r>
            <a:r>
              <a:rPr lang="ru-RU" sz="4800" b="1" i="1" dirty="0" smtClean="0">
                <a:solidFill>
                  <a:srgbClr val="C00000"/>
                </a:solidFill>
              </a:rPr>
              <a:t> </a:t>
            </a:r>
            <a:r>
              <a:rPr lang="ru-RU" sz="4800" b="1" i="1" dirty="0">
                <a:solidFill>
                  <a:srgbClr val="C00000"/>
                </a:solidFill>
              </a:rPr>
              <a:t>направленность</a:t>
            </a:r>
            <a:endParaRPr lang="ru-RU" sz="4800" b="1" dirty="0">
              <a:solidFill>
                <a:srgbClr val="C00000"/>
              </a:solidFill>
            </a:endParaRPr>
          </a:p>
          <a:p>
            <a:r>
              <a:rPr lang="ru-RU" sz="4800" b="1" i="1" dirty="0"/>
              <a:t> </a:t>
            </a:r>
            <a:r>
              <a:rPr lang="ru-RU" sz="4800" b="1" dirty="0" smtClean="0"/>
              <a:t>В </a:t>
            </a:r>
            <a:r>
              <a:rPr lang="ru-RU" sz="4800" b="1" dirty="0"/>
              <a:t>современных условиях меняется само понимание реализации воспитательного потенциала туристско-краеведческой  деятельности. </a:t>
            </a:r>
            <a:r>
              <a:rPr lang="ru-RU" sz="4800" b="1" i="1" dirty="0"/>
              <a:t>Детско-юношеский туризм и краеведение </a:t>
            </a:r>
            <a:r>
              <a:rPr lang="ru-RU" sz="4800" b="1" dirty="0"/>
              <a:t> содержат громадный потенциал для воспитания российской гражданской идентичности: патриотизма, уважения к Отечеству, прошлое и настоящее многонационального народа России; осознание своей этнической принадлежности, знание истории, языка, культуры своего народа, своего края, основ культурного наследия народов России и человечества; усвоение гуманистических, демократических и традиционных ценностей многонационального российского общества; воспитание чувства ответственности и долга перед Родиной;</a:t>
            </a:r>
          </a:p>
          <a:p>
            <a:r>
              <a:rPr lang="ru-RU" sz="4800" b="1" dirty="0"/>
              <a:t> </a:t>
            </a:r>
          </a:p>
          <a:p>
            <a:endParaRPr lang="ru-RU" sz="48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1144</Words>
  <Application>Microsoft Office PowerPoint</Application>
  <PresentationFormat>Экран (4:3)</PresentationFormat>
  <Paragraphs>83</Paragraphs>
  <Slides>15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15</vt:i4>
      </vt:variant>
    </vt:vector>
  </HeadingPairs>
  <TitlesOfParts>
    <vt:vector size="17" baseType="lpstr">
      <vt:lpstr>Трек</vt:lpstr>
      <vt:lpstr>Бумажная</vt:lpstr>
      <vt:lpstr>Слайд 1</vt:lpstr>
      <vt:lpstr>   Программа воспитания в организациях дополнительного образования детей: структура и содержание</vt:lpstr>
      <vt:lpstr>Миссия примерной  программы воспитания в организации дополнительного образования</vt:lpstr>
      <vt:lpstr>Цели и задачи примерной программы воспитания  организации дополнительного образования</vt:lpstr>
      <vt:lpstr> Концептуальные основы воспитания детей в условиях дополнительного образования </vt:lpstr>
      <vt:lpstr>Принципы реализации воспитательного потенциала дополнительного образования детей</vt:lpstr>
      <vt:lpstr>  Реализация субъектной позиции детей   </vt:lpstr>
      <vt:lpstr>  Содержание воспитательной деятельности в организациях дополнительного образования детей   </vt:lpstr>
      <vt:lpstr>  Воспитательный потенциал дополнительных общеобразовательных программ   </vt:lpstr>
      <vt:lpstr>Воспитательный потенциал дополнительных общеобразовательных программ</vt:lpstr>
      <vt:lpstr>  Условия успешности воспитательной деятельности в организациях дополнительного образования детей  </vt:lpstr>
      <vt:lpstr> Педагогические средства воспитания в условиях дополнительного образования </vt:lpstr>
      <vt:lpstr>Выбор форм воспитательной деятельности</vt:lpstr>
      <vt:lpstr>Педагог дополнительного образования - главный субъект воспитания в организации дополнительного образования детей</vt:lpstr>
      <vt:lpstr>Анализ воспитательной деятельности</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Программа воспитания в организациях дополнительного образования детей: структура и содержание</dc:title>
  <dc:creator>MIR</dc:creator>
  <cp:lastModifiedBy>MIR</cp:lastModifiedBy>
  <cp:revision>11</cp:revision>
  <dcterms:created xsi:type="dcterms:W3CDTF">2021-08-18T12:04:29Z</dcterms:created>
  <dcterms:modified xsi:type="dcterms:W3CDTF">2021-08-20T11:15:12Z</dcterms:modified>
</cp:coreProperties>
</file>