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6" r:id="rId3"/>
    <p:sldId id="273" r:id="rId4"/>
    <p:sldId id="274" r:id="rId5"/>
    <p:sldId id="275" r:id="rId6"/>
    <p:sldId id="276" r:id="rId7"/>
    <p:sldId id="272" r:id="rId8"/>
    <p:sldId id="263" r:id="rId9"/>
    <p:sldId id="264" r:id="rId10"/>
    <p:sldId id="271" r:id="rId11"/>
    <p:sldId id="278" r:id="rId12"/>
    <p:sldId id="265" r:id="rId13"/>
    <p:sldId id="267" r:id="rId14"/>
    <p:sldId id="268" r:id="rId15"/>
    <p:sldId id="269" r:id="rId16"/>
    <p:sldId id="277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2A6"/>
    <a:srgbClr val="B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Распространенность направления по сферам образования в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направления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Общее</c:v>
                </c:pt>
                <c:pt idx="1">
                  <c:v>Дошкольное</c:v>
                </c:pt>
                <c:pt idx="2">
                  <c:v>Дополнительное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0.25</c:v>
                </c:pt>
                <c:pt idx="2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61-47C5-AD7F-7A7094BBC7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Декоративно-прикладное искусство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Общее</c:v>
                </c:pt>
                <c:pt idx="1">
                  <c:v>Дошкольное</c:v>
                </c:pt>
                <c:pt idx="2">
                  <c:v>Дополнительное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0.58914656771799634</c:v>
                </c:pt>
                <c:pt idx="1">
                  <c:v>0.13589981447124305</c:v>
                </c:pt>
                <c:pt idx="2">
                  <c:v>0.26029684601113173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61-47C5-AD7F-7A7094BBC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226320"/>
        <c:axId val="276226704"/>
      </c:radarChart>
      <c:catAx>
        <c:axId val="27622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226704"/>
        <c:crosses val="autoZero"/>
        <c:auto val="1"/>
        <c:lblAlgn val="ctr"/>
        <c:lblOffset val="100"/>
        <c:noMultiLvlLbl val="0"/>
      </c:catAx>
      <c:valAx>
        <c:axId val="27622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22632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Распространенность направления по сферам образования в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направления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Общее</c:v>
                </c:pt>
                <c:pt idx="1">
                  <c:v>Дошкольное</c:v>
                </c:pt>
                <c:pt idx="2">
                  <c:v>Дополнительное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0.25</c:v>
                </c:pt>
                <c:pt idx="2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61-47C5-AD7F-7A7094BBC7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Фольклор, народное творчество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Общее</c:v>
                </c:pt>
                <c:pt idx="1">
                  <c:v>Дошкольное</c:v>
                </c:pt>
                <c:pt idx="2">
                  <c:v>Дополнительное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0.43495062258480033</c:v>
                </c:pt>
                <c:pt idx="1">
                  <c:v>0.1777586947187634</c:v>
                </c:pt>
                <c:pt idx="2">
                  <c:v>0.37526835551738946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61-47C5-AD7F-7A7094BBC7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6371544"/>
        <c:axId val="277355976"/>
      </c:radarChart>
      <c:catAx>
        <c:axId val="27637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355976"/>
        <c:crosses val="autoZero"/>
        <c:auto val="1"/>
        <c:lblAlgn val="ctr"/>
        <c:lblOffset val="100"/>
        <c:noMultiLvlLbl val="0"/>
      </c:catAx>
      <c:valAx>
        <c:axId val="27735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3715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Участие в конкурсах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в конкурсах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CF-4064-B3AF-2448ED0678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9CF-4064-B3AF-2448ED0678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9CF-4064-B3AF-2448ED0678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Принимали</c:v>
                </c:pt>
                <c:pt idx="1">
                  <c:v>Не принимали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13720</c:v>
                </c:pt>
                <c:pt idx="1">
                  <c:v>7841</c:v>
                </c:pt>
                <c:pt idx="2">
                  <c:v>723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CF-4064-B3AF-2448ED067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0A21F-992F-4975-B51F-7A2ABDC3B4F2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946E3-BD57-4143-A24F-ADB12B700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4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3AB37-D72C-44A9-A085-CDE436BE4AA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5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3AB37-D72C-44A9-A085-CDE436BE4A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6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01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CFF5CE-3CC0-495D-9A86-7CD073B32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8F7FFC0-57B9-4C08-850B-7917C599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95DD87-813E-4773-94EA-8C029AC4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B98D-B8FC-479E-A965-5415795A53E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BEA8AE-F385-4769-95B1-52E478CE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64E99B-D883-4850-A22E-506D0A30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69F-305F-485A-AAD9-EA7603C9C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4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F5BE76-814F-4CEC-8842-DDACBA3C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8743224-30B4-4D85-9376-947A972E8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8438C3-E7F9-40CC-A344-08F89822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B98D-B8FC-479E-A965-5415795A53E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3EE0BA-35F1-4D7D-B14D-86766445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E361F6-DC5A-46BF-8B7B-EF3E772F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69F-305F-485A-AAD9-EA7603C9C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4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BCE0399-3246-4703-A664-E301226CD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41A4297-E2A8-42AA-880A-298D4C50B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1ADC798-3FBB-49A4-897A-10CDAA44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B98D-B8FC-479E-A965-5415795A53E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0DB552-6660-4567-A1A4-922B9D6E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B730D5-003D-480E-9BF8-BC08EABF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69F-305F-485A-AAD9-EA7603C9C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7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D7D22A-64AD-480E-A889-EAC88B81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A2E4D6-795D-492C-B9C8-87613933B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4439E3-2FC6-4F44-BAD0-110AA2F5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B98D-B8FC-479E-A965-5415795A53E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C9611E-71D8-4A3B-998D-8B0AD2B8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2065BA-3773-4C78-8579-39D2EDE3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69F-305F-485A-AAD9-EA7603C9C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3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3C06A-DA8B-49DF-BE64-11521D4A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6D9CEF-CE8C-43AF-A9A4-24746A8F2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9E8C83-1814-454A-ABAD-037E7FAC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B98D-B8FC-479E-A965-5415795A53E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9484B9-0965-4324-B572-00F9C58C3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38A9AB-491B-4DB2-8170-2B9C6F24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69F-305F-485A-AAD9-EA7603C9C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7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F46005-61DB-4E74-8E0E-014D6786C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D56D69-8CD5-4635-A376-0ED27D634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711C9E9-07B2-44CE-BD18-CF547DB1D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865842-1764-47AE-9F4A-75B5AF7E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B98D-B8FC-479E-A965-5415795A53E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B7BAC5-F4BD-4685-AFEE-F944B6C3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B19F148-CE82-4C28-86C6-77C5CDD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69F-305F-485A-AAD9-EA7603C9C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8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731E1E-4DCE-486C-8E36-06A084BF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688ED8-C382-40A2-8AA9-AB645B241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93258AD-C4B0-4C25-B4ED-AC6036E11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8CDA3C3-5384-404C-BD37-C8A591FDA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8E9A58D-346E-4B9A-8DF5-BFB9E2BD0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6B28420-1D34-41D3-8C2E-A96AB8BD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B98D-B8FC-479E-A965-5415795A53E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650095F-C556-4C14-9AEF-5FB9AE03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E4F690F-4DBA-451C-A363-942D487D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69F-305F-485A-AAD9-EA7603C9C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5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0C3A6-477E-4D9E-9AC2-8B2F6451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F0D7050-FB81-4159-9993-4CC0D129C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B98D-B8FC-479E-A965-5415795A53E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22E4F51-08A5-4515-859B-EF352911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AF59B19-831C-46AA-84E1-666C6363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69F-305F-485A-AAD9-EA7603C9C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0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34F7379-C66D-4EBD-A138-2F368470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B98D-B8FC-479E-A965-5415795A53E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EFC69AE-F6AE-41FE-A44F-F4F6F78E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8F2812-139E-430C-99C0-0EEF3AAF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69F-305F-485A-AAD9-EA7603C9C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5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E8A7E7-23DC-403F-956F-26ADC11C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EC81A2-0267-4958-A5AD-BC99F0E12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609C34-BE53-4818-9CD3-AEFBDA1D4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D34ABE5-3B4F-4F7F-A701-7AC942BD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B98D-B8FC-479E-A965-5415795A53E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282AC2-0461-43DB-8D81-5F2C603F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6124C3-9C9B-415C-B9DE-1C277232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69F-305F-485A-AAD9-EA7603C9C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9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02B17F-F89B-4A16-B2C3-F40B17480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B73C51B-43CE-4CDA-B287-AFD018724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BB57F75-70B5-4AEB-A81D-E6AED163E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051C38-4395-4EBF-BB54-EC2178D5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B98D-B8FC-479E-A965-5415795A53E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00F9AD-47CA-4835-988A-A0BD00DE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9A0443-41DC-4E03-A267-D6F1395C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69F-305F-485A-AAD9-EA7603C9C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6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AB58A-8F46-47A9-9EB5-B6D6CAAB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6612C9-B6DD-4807-8974-BF99662BA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ABB82B-1E7A-40A7-973A-664B8D228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B98D-B8FC-479E-A965-5415795A53E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6A8B49-8889-49AB-B412-C2110DD7F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654077-9CCC-4764-AF0F-470E056C3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F69F-305F-485A-AAD9-EA7603C9C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4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slednikitraditsy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chart" Target="../charts/chart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chart" Target="../charts/chart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slednikitraditsy.ru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61D195-9C88-4F75-9E26-C9F90B3659E0}"/>
              </a:ext>
            </a:extLst>
          </p:cNvPr>
          <p:cNvSpPr txBox="1"/>
          <p:nvPr/>
        </p:nvSpPr>
        <p:spPr>
          <a:xfrm>
            <a:off x="7969718" y="1337911"/>
            <a:ext cx="616017" cy="3753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776AD50-EF7E-4A72-9990-430DF1283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16" y="331521"/>
            <a:ext cx="1525854" cy="1525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AC509BC-B22E-406F-B862-B7C71EC6C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0" y="331521"/>
            <a:ext cx="1808991" cy="15258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BB2EBF-C189-46D8-A309-F86344BAE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35" y="5612438"/>
            <a:ext cx="2238580" cy="9140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0B197A-A197-416E-9792-CCF45A5809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46" y="5356654"/>
            <a:ext cx="1306095" cy="14256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7C9673F-8A2C-41EA-AFA0-0A76673850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08" y="183104"/>
            <a:ext cx="898183" cy="11548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E01F66D0-FBC4-467F-831E-1F87DB6E53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62" y="5612438"/>
            <a:ext cx="1078076" cy="101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7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5E85851-8CF9-48BB-A7AB-B2F8E373A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00" y="572400"/>
            <a:ext cx="582549" cy="5693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2732618-7F11-49B3-8F88-841E7A2D8ED0}"/>
              </a:ext>
            </a:extLst>
          </p:cNvPr>
          <p:cNvSpPr/>
          <p:nvPr/>
        </p:nvSpPr>
        <p:spPr>
          <a:xfrm>
            <a:off x="3721270" y="432993"/>
            <a:ext cx="6346008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Sitka Text" panose="02000505000000020004" pitchFamily="2" charset="0"/>
                <a:ea typeface="Segoe UI Black" panose="020B0A02040204020203" pitchFamily="34" charset="0"/>
              </a:rPr>
              <a:t>Номинации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03C486E-9384-45DF-9B9B-F2145E3B91CD}"/>
              </a:ext>
            </a:extLst>
          </p:cNvPr>
          <p:cNvSpPr/>
          <p:nvPr/>
        </p:nvSpPr>
        <p:spPr>
          <a:xfrm>
            <a:off x="4232717" y="1720840"/>
            <a:ext cx="61626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Декоративно-прикладное творчество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костюм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судостроение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Краеведческая номинация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Краткий метр»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бренд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педагогов)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27B4EDB-2F78-4149-9066-C6C8E3BDDA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89" y="2057092"/>
            <a:ext cx="194873" cy="20147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935F263-C127-4A11-A5E8-03E961E88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89" y="2675854"/>
            <a:ext cx="194873" cy="201479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FFA65EE-ECC4-4BA4-A7B9-235650527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88" y="3255785"/>
            <a:ext cx="194873" cy="201479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C7B7B9D-271C-472C-8C24-3B5216EEF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88" y="3879928"/>
            <a:ext cx="194873" cy="20147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251A019-B912-491E-B1F0-839BBADFB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33" y="4498690"/>
            <a:ext cx="194873" cy="2014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8547C51-2886-4B5B-8FC7-95B6F1BB57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88" y="5078621"/>
            <a:ext cx="194873" cy="20147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121C363-2277-4D69-A25B-8934B2433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1" y="2645405"/>
            <a:ext cx="2069861" cy="162928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D017B21-5EDF-45DD-953E-D93D3E586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86453" y="3037081"/>
            <a:ext cx="3769407" cy="5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1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296" y="365125"/>
            <a:ext cx="9629503" cy="75828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Sitka Text" panose="02000505000000020004" pitchFamily="2" charset="0"/>
              </a:rPr>
              <a:t>Статистика участия </a:t>
            </a:r>
            <a:r>
              <a:rPr lang="ru-RU" dirty="0">
                <a:solidFill>
                  <a:srgbClr val="C00000"/>
                </a:solidFill>
                <a:latin typeface="Sitka Text" panose="02000505000000020004" pitchFamily="2" charset="0"/>
              </a:rPr>
              <a:t>в </a:t>
            </a:r>
            <a:r>
              <a:rPr lang="ru-RU" dirty="0" smtClean="0">
                <a:solidFill>
                  <a:srgbClr val="C00000"/>
                </a:solidFill>
                <a:latin typeface="Sitka Text" panose="02000505000000020004" pitchFamily="2" charset="0"/>
              </a:rPr>
              <a:t>Фестивале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31817" y="1825625"/>
            <a:ext cx="10421983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участников Фестиваля на муниципальном этапе – более 140 000 участников из 67 регионов РФ.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числа детей, занимающихся ДПИ и фольклором по данным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отборочном заочном туре финального этапа Фестиваля приняло участие 1510 участников из 6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регионов РФ и 2-х иностранных государств (Республика Беларусь и Луганская Народная Республика).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A83F25-C86E-458A-AF77-E9D1ED61A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0" y="453600"/>
            <a:ext cx="582549" cy="569309"/>
          </a:xfrm>
          <a:prstGeom prst="rect">
            <a:avLst/>
          </a:prstGeom>
        </p:spPr>
      </p:pic>
      <p:pic>
        <p:nvPicPr>
          <p:cNvPr id="6" name="Объект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CC35378-88F2-490E-9419-36DFD75C44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2" y="1942804"/>
            <a:ext cx="408527" cy="417219"/>
          </a:xfrm>
          <a:prstGeom prst="rect">
            <a:avLst/>
          </a:prstGeom>
        </p:spPr>
      </p:pic>
      <p:pic>
        <p:nvPicPr>
          <p:cNvPr id="7" name="Объект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CC35378-88F2-490E-9419-36DFD75C4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2" y="3915296"/>
            <a:ext cx="408527" cy="4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4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4B02EFF-2A25-4328-A862-55D2DBE57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00" y="572400"/>
            <a:ext cx="582549" cy="5693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1EC8F2A-4C05-42E8-93C4-9FE6E2B28739}"/>
              </a:ext>
            </a:extLst>
          </p:cNvPr>
          <p:cNvSpPr/>
          <p:nvPr/>
        </p:nvSpPr>
        <p:spPr>
          <a:xfrm>
            <a:off x="3721270" y="394493"/>
            <a:ext cx="7366940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Sitka Text" panose="02000505000000020004" pitchFamily="2" charset="0"/>
                <a:ea typeface="Segoe UI Black" panose="020B0A02040204020203" pitchFamily="34" charset="0"/>
              </a:rPr>
              <a:t>Платформа Фестиваля</a:t>
            </a:r>
          </a:p>
        </p:txBody>
      </p:sp>
      <p:pic>
        <p:nvPicPr>
          <p:cNvPr id="5" name="Рисунок 4" descr="Изображение выглядит как текст, снимок экрана, газе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7518490-5351-4010-9834-8781293F5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70" y="1333582"/>
            <a:ext cx="7630758" cy="4315127"/>
          </a:xfrm>
          <a:prstGeom prst="rect">
            <a:avLst/>
          </a:prstGeom>
          <a:ln w="38100" cap="sq">
            <a:solidFill>
              <a:srgbClr val="39A2A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B028450-4A70-4D58-ABB4-38770A73C492}"/>
              </a:ext>
            </a:extLst>
          </p:cNvPr>
          <p:cNvSpPr/>
          <p:nvPr/>
        </p:nvSpPr>
        <p:spPr>
          <a:xfrm>
            <a:off x="648489" y="2905780"/>
            <a:ext cx="2270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платформу: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https://naslednikitraditsy.ru/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5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CB21670-69A9-42DD-8AB0-8E69145C9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/>
          <a:stretch/>
        </p:blipFill>
        <p:spPr>
          <a:xfrm>
            <a:off x="472054" y="346230"/>
            <a:ext cx="5444159" cy="3743568"/>
          </a:xfrm>
          <a:prstGeom prst="rect">
            <a:avLst/>
          </a:prstGeom>
          <a:ln w="38100" cap="sq">
            <a:solidFill>
              <a:srgbClr val="39A2A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2D7AD40-9D62-46FE-8A0F-372646E8C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05" y="462134"/>
            <a:ext cx="660853" cy="57438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254C044-2649-413A-B009-21127A251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52" y="4601528"/>
            <a:ext cx="561975" cy="5810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7FF0BB-A828-4E85-AA29-F3FB8D751C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r="12117"/>
          <a:stretch/>
        </p:blipFill>
        <p:spPr>
          <a:xfrm>
            <a:off x="6506795" y="1450868"/>
            <a:ext cx="5036253" cy="3956263"/>
          </a:xfrm>
          <a:prstGeom prst="rect">
            <a:avLst/>
          </a:prstGeom>
          <a:ln w="38100" cap="sq">
            <a:solidFill>
              <a:srgbClr val="39A2A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64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F7C643F-0264-4163-81E8-408547DF6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r="8699"/>
          <a:stretch/>
        </p:blipFill>
        <p:spPr>
          <a:xfrm>
            <a:off x="222549" y="1955092"/>
            <a:ext cx="5873451" cy="3427209"/>
          </a:xfrm>
          <a:prstGeom prst="rect">
            <a:avLst/>
          </a:prstGeom>
          <a:ln w="38100" cap="sq">
            <a:solidFill>
              <a:srgbClr val="39A2A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6288BD-A3DD-4D03-8C1B-957FD48D1D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9" r="412" b="25263"/>
          <a:stretch/>
        </p:blipFill>
        <p:spPr>
          <a:xfrm>
            <a:off x="6441821" y="493753"/>
            <a:ext cx="5523723" cy="3312367"/>
          </a:xfrm>
          <a:prstGeom prst="rect">
            <a:avLst/>
          </a:prstGeom>
          <a:ln w="38100" cap="sq">
            <a:solidFill>
              <a:srgbClr val="39A2A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CBD528B-805B-4CE9-BAD6-2D01E5ADB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2765" y="753635"/>
            <a:ext cx="693018" cy="574386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E97C752-32F7-4AEB-A80A-647908020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348" y="4697780"/>
            <a:ext cx="5619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3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F3F892-7E80-4A0D-8B04-7DDEAC42D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/>
          <a:stretch/>
        </p:blipFill>
        <p:spPr>
          <a:xfrm>
            <a:off x="182627" y="1085253"/>
            <a:ext cx="5494456" cy="3247053"/>
          </a:xfrm>
          <a:prstGeom prst="rect">
            <a:avLst/>
          </a:prstGeom>
          <a:ln w="38100" cap="sq">
            <a:solidFill>
              <a:srgbClr val="39A2A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F5D1917-52A0-42E0-966A-A91F436CF2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4" t="1" r="7169" b="-8290"/>
          <a:stretch/>
        </p:blipFill>
        <p:spPr>
          <a:xfrm>
            <a:off x="6146477" y="1085252"/>
            <a:ext cx="5782998" cy="3247053"/>
          </a:xfrm>
          <a:prstGeom prst="rect">
            <a:avLst/>
          </a:prstGeom>
          <a:ln w="38100" cap="sq">
            <a:solidFill>
              <a:srgbClr val="39A2A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229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126E6D0-1B3D-4595-B30F-61647912C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6"/>
          <a:stretch/>
        </p:blipFill>
        <p:spPr>
          <a:xfrm>
            <a:off x="3033777" y="1120168"/>
            <a:ext cx="5872098" cy="4598413"/>
          </a:xfrm>
          <a:prstGeom prst="rect">
            <a:avLst/>
          </a:prstGeom>
          <a:ln w="38100" cap="sq">
            <a:solidFill>
              <a:srgbClr val="39A2A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1A6619-EAA9-43F0-982A-7EAE661A9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835" y="3141806"/>
            <a:ext cx="660853" cy="574386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A005128-5D19-470B-A736-261D4480F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02" y="3141806"/>
            <a:ext cx="561975" cy="581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56770C0-A647-418B-ABCB-CEB834989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28" y="384866"/>
            <a:ext cx="582549" cy="56930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BD6AB2E-7EB9-46F5-BC87-1721FA790510}"/>
              </a:ext>
            </a:extLst>
          </p:cNvPr>
          <p:cNvSpPr/>
          <p:nvPr/>
        </p:nvSpPr>
        <p:spPr>
          <a:xfrm>
            <a:off x="1913022" y="246301"/>
            <a:ext cx="8365955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Sitka Text" panose="02000505000000020004" pitchFamily="2" charset="0"/>
                <a:ea typeface="Segoe UI Black" panose="020B0A02040204020203" pitchFamily="34" charset="0"/>
              </a:rPr>
              <a:t>Онлайн трансляция финала</a:t>
            </a:r>
          </a:p>
        </p:txBody>
      </p:sp>
    </p:spTree>
    <p:extLst>
      <p:ext uri="{BB962C8B-B14F-4D97-AF65-F5344CB8AC3E}">
        <p14:creationId xmlns:p14="http://schemas.microsoft.com/office/powerpoint/2010/main" val="777352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6233B22-7EDB-46B2-B10D-03FBC1172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15" y="238779"/>
            <a:ext cx="582549" cy="5693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EEA367A-A579-4A6C-AA5A-267D0EDDF747}"/>
              </a:ext>
            </a:extLst>
          </p:cNvPr>
          <p:cNvSpPr/>
          <p:nvPr/>
        </p:nvSpPr>
        <p:spPr>
          <a:xfrm>
            <a:off x="3535646" y="138712"/>
            <a:ext cx="6346008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Sitka Text" panose="02000505000000020004" pitchFamily="2" charset="0"/>
                <a:ea typeface="Segoe UI Black" panose="020B0A02040204020203" pitchFamily="34" charset="0"/>
              </a:rPr>
              <a:t>Итоги Фестиваля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5E2172-DC6E-4A18-8371-6538904CEC43}"/>
              </a:ext>
            </a:extLst>
          </p:cNvPr>
          <p:cNvSpPr/>
          <p:nvPr/>
        </p:nvSpPr>
        <p:spPr>
          <a:xfrm>
            <a:off x="1714318" y="814678"/>
            <a:ext cx="843143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финал вышли - 170 участников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(творческие коллективы и индивидуальные участники, а также педагоги в номинации "Образовательный бренд территории")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 44 регионов РФ, Республики Беларусь и Луганской Народной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Победителями и призерами Фестиваля стали 124 участника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(творческие коллективы и индивидуальные участники, а также педагоги в номинации "Образовательный бренд территории")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 37 регионов РФ, Республики Беларусь и Луганской Народной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Лидеры по количеству победителей 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призеров: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Вологодская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 (23 победителя 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призера);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Республика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Алтай (8 победителей и призеров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Москва и Тамбовская область (5 победителей и призеров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F502445-5645-409F-A1E8-D53127A9E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83" y="1599152"/>
            <a:ext cx="237987" cy="2460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74B-E57C-42F0-A656-8AFE539D3A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42" y="3012807"/>
            <a:ext cx="237987" cy="2460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1A398D8-668D-4AE2-BCC4-A5E4C2E2D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82" y="4539410"/>
            <a:ext cx="237987" cy="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0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C1D5D0D-44B2-460C-97CF-037DD5B22AFD}"/>
              </a:ext>
            </a:extLst>
          </p:cNvPr>
          <p:cNvSpPr/>
          <p:nvPr/>
        </p:nvSpPr>
        <p:spPr>
          <a:xfrm>
            <a:off x="383177" y="357937"/>
            <a:ext cx="11523371" cy="230832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Sitka Text" panose="02000505000000020004" pitchFamily="2" charset="0"/>
                <a:ea typeface="Segoe UI Black" panose="020B0A02040204020203" pitchFamily="34" charset="0"/>
              </a:rPr>
              <a:t>Всероссийский детский фестиваль народной культуры «Наследники традиций»: механизмы, технологии и практики сохранения культурного наследия страны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1190" y="4319451"/>
            <a:ext cx="10589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Горина Анна Сергеевна</a:t>
            </a:r>
            <a:r>
              <a:rPr lang="ru-RU" b="1" dirty="0"/>
              <a:t>, </a:t>
            </a:r>
          </a:p>
          <a:p>
            <a:pPr algn="ctr"/>
            <a:r>
              <a:rPr lang="ru-RU" sz="2000" dirty="0"/>
              <a:t>заместитель директора по региональному и международному сотрудничеству ФГБУК «ВЦХТ»</a:t>
            </a:r>
          </a:p>
        </p:txBody>
      </p:sp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30A61A9-200C-42DB-90F3-4E6680C31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62" y="3228977"/>
            <a:ext cx="5619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3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47082" y="453600"/>
            <a:ext cx="8546072" cy="8767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dirty="0">
                <a:solidFill>
                  <a:srgbClr val="C00000"/>
                </a:solidFill>
                <a:latin typeface="Sitka Text" panose="02000505000000020004" pitchFamily="2" charset="0"/>
              </a:rPr>
              <a:t>Общие данные мониторинга. </a:t>
            </a:r>
            <a:br>
              <a:rPr lang="ru-RU" sz="3500" dirty="0">
                <a:solidFill>
                  <a:srgbClr val="C00000"/>
                </a:solidFill>
                <a:latin typeface="Sitka Text" panose="02000505000000020004" pitchFamily="2" charset="0"/>
              </a:rPr>
            </a:br>
            <a:r>
              <a:rPr lang="ru-RU" sz="3500" dirty="0">
                <a:solidFill>
                  <a:srgbClr val="C00000"/>
                </a:solidFill>
                <a:latin typeface="Sitka Text" panose="02000505000000020004" pitchFamily="2" charset="0"/>
              </a:rPr>
              <a:t>Художественная направленность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4042" y="3674820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Обучающиеся </a:t>
            </a:r>
          </a:p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3 797 435</a:t>
            </a:r>
            <a:r>
              <a:rPr lang="ru-RU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9796" y="3674821"/>
            <a:ext cx="1533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Организации </a:t>
            </a:r>
          </a:p>
          <a:p>
            <a:pPr algn="ctr"/>
            <a:r>
              <a:rPr lang="ru-RU" dirty="0"/>
              <a:t>22 692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7072" y="3692688"/>
            <a:ext cx="1137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Педагоги </a:t>
            </a:r>
          </a:p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115 025</a:t>
            </a:r>
            <a:r>
              <a:rPr lang="ru-RU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22447" y="369268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Программы </a:t>
            </a:r>
          </a:p>
          <a:p>
            <a:pPr algn="ctr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126 695</a:t>
            </a:r>
            <a:r>
              <a:rPr lang="ru-RU" dirty="0"/>
              <a:t>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24" y="2909465"/>
            <a:ext cx="451895" cy="4518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82" y="2909465"/>
            <a:ext cx="518999" cy="51899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51" y="2897356"/>
            <a:ext cx="494302" cy="49430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29" y="2897356"/>
            <a:ext cx="518999" cy="5189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B3CFFE3-356A-4CD4-8B91-D5212C222715}"/>
              </a:ext>
            </a:extLst>
          </p:cNvPr>
          <p:cNvSpPr txBox="1"/>
          <p:nvPr/>
        </p:nvSpPr>
        <p:spPr>
          <a:xfrm>
            <a:off x="9427280" y="3692688"/>
            <a:ext cx="154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Направления </a:t>
            </a:r>
          </a:p>
          <a:p>
            <a:pPr algn="ctr"/>
            <a:r>
              <a:rPr lang="ru-RU" dirty="0"/>
              <a:t>12</a:t>
            </a:r>
          </a:p>
        </p:txBody>
      </p:sp>
      <p:sp>
        <p:nvSpPr>
          <p:cNvPr id="3" name="Стрелка: счетверенная 2">
            <a:extLst>
              <a:ext uri="{FF2B5EF4-FFF2-40B4-BE49-F238E27FC236}">
                <a16:creationId xmlns:a16="http://schemas.microsoft.com/office/drawing/2014/main" xmlns="" id="{D47D3E79-2C18-4B4D-9E74-78A48176D570}"/>
              </a:ext>
            </a:extLst>
          </p:cNvPr>
          <p:cNvSpPr/>
          <p:nvPr/>
        </p:nvSpPr>
        <p:spPr>
          <a:xfrm>
            <a:off x="9837019" y="2909465"/>
            <a:ext cx="596673" cy="518999"/>
          </a:xfrm>
          <a:custGeom>
            <a:avLst/>
            <a:gdLst>
              <a:gd name="connsiteX0" fmla="*/ 0 w 596673"/>
              <a:gd name="connsiteY0" fmla="*/ 259500 h 518999"/>
              <a:gd name="connsiteX1" fmla="*/ 116775 w 596673"/>
              <a:gd name="connsiteY1" fmla="*/ 142725 h 518999"/>
              <a:gd name="connsiteX2" fmla="*/ 116775 w 596673"/>
              <a:gd name="connsiteY2" fmla="*/ 201112 h 518999"/>
              <a:gd name="connsiteX3" fmla="*/ 239949 w 596673"/>
              <a:gd name="connsiteY3" fmla="*/ 201112 h 518999"/>
              <a:gd name="connsiteX4" fmla="*/ 239949 w 596673"/>
              <a:gd name="connsiteY4" fmla="*/ 116775 h 518999"/>
              <a:gd name="connsiteX5" fmla="*/ 181562 w 596673"/>
              <a:gd name="connsiteY5" fmla="*/ 116775 h 518999"/>
              <a:gd name="connsiteX6" fmla="*/ 298337 w 596673"/>
              <a:gd name="connsiteY6" fmla="*/ 0 h 518999"/>
              <a:gd name="connsiteX7" fmla="*/ 415111 w 596673"/>
              <a:gd name="connsiteY7" fmla="*/ 116775 h 518999"/>
              <a:gd name="connsiteX8" fmla="*/ 356724 w 596673"/>
              <a:gd name="connsiteY8" fmla="*/ 116775 h 518999"/>
              <a:gd name="connsiteX9" fmla="*/ 356724 w 596673"/>
              <a:gd name="connsiteY9" fmla="*/ 201112 h 518999"/>
              <a:gd name="connsiteX10" fmla="*/ 479898 w 596673"/>
              <a:gd name="connsiteY10" fmla="*/ 201112 h 518999"/>
              <a:gd name="connsiteX11" fmla="*/ 479898 w 596673"/>
              <a:gd name="connsiteY11" fmla="*/ 142725 h 518999"/>
              <a:gd name="connsiteX12" fmla="*/ 596673 w 596673"/>
              <a:gd name="connsiteY12" fmla="*/ 259500 h 518999"/>
              <a:gd name="connsiteX13" fmla="*/ 479898 w 596673"/>
              <a:gd name="connsiteY13" fmla="*/ 376274 h 518999"/>
              <a:gd name="connsiteX14" fmla="*/ 479898 w 596673"/>
              <a:gd name="connsiteY14" fmla="*/ 317887 h 518999"/>
              <a:gd name="connsiteX15" fmla="*/ 356724 w 596673"/>
              <a:gd name="connsiteY15" fmla="*/ 317887 h 518999"/>
              <a:gd name="connsiteX16" fmla="*/ 356724 w 596673"/>
              <a:gd name="connsiteY16" fmla="*/ 402224 h 518999"/>
              <a:gd name="connsiteX17" fmla="*/ 415111 w 596673"/>
              <a:gd name="connsiteY17" fmla="*/ 402224 h 518999"/>
              <a:gd name="connsiteX18" fmla="*/ 298337 w 596673"/>
              <a:gd name="connsiteY18" fmla="*/ 518999 h 518999"/>
              <a:gd name="connsiteX19" fmla="*/ 181562 w 596673"/>
              <a:gd name="connsiteY19" fmla="*/ 402224 h 518999"/>
              <a:gd name="connsiteX20" fmla="*/ 239949 w 596673"/>
              <a:gd name="connsiteY20" fmla="*/ 402224 h 518999"/>
              <a:gd name="connsiteX21" fmla="*/ 239949 w 596673"/>
              <a:gd name="connsiteY21" fmla="*/ 317887 h 518999"/>
              <a:gd name="connsiteX22" fmla="*/ 116775 w 596673"/>
              <a:gd name="connsiteY22" fmla="*/ 317887 h 518999"/>
              <a:gd name="connsiteX23" fmla="*/ 116775 w 596673"/>
              <a:gd name="connsiteY23" fmla="*/ 376274 h 518999"/>
              <a:gd name="connsiteX24" fmla="*/ 0 w 596673"/>
              <a:gd name="connsiteY24" fmla="*/ 259500 h 51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6673" h="518999" fill="none" extrusionOk="0">
                <a:moveTo>
                  <a:pt x="0" y="259500"/>
                </a:moveTo>
                <a:cubicBezTo>
                  <a:pt x="48096" y="194429"/>
                  <a:pt x="79797" y="184278"/>
                  <a:pt x="116775" y="142725"/>
                </a:cubicBezTo>
                <a:cubicBezTo>
                  <a:pt x="121285" y="168850"/>
                  <a:pt x="113807" y="175793"/>
                  <a:pt x="116775" y="201112"/>
                </a:cubicBezTo>
                <a:cubicBezTo>
                  <a:pt x="156321" y="197251"/>
                  <a:pt x="187159" y="191366"/>
                  <a:pt x="239949" y="201112"/>
                </a:cubicBezTo>
                <a:cubicBezTo>
                  <a:pt x="243502" y="188533"/>
                  <a:pt x="245438" y="145269"/>
                  <a:pt x="239949" y="116775"/>
                </a:cubicBezTo>
                <a:cubicBezTo>
                  <a:pt x="233585" y="117893"/>
                  <a:pt x="190450" y="121148"/>
                  <a:pt x="181562" y="116775"/>
                </a:cubicBezTo>
                <a:cubicBezTo>
                  <a:pt x="225859" y="55995"/>
                  <a:pt x="281605" y="35895"/>
                  <a:pt x="298337" y="0"/>
                </a:cubicBezTo>
                <a:cubicBezTo>
                  <a:pt x="305141" y="26855"/>
                  <a:pt x="393666" y="101551"/>
                  <a:pt x="415111" y="116775"/>
                </a:cubicBezTo>
                <a:cubicBezTo>
                  <a:pt x="387851" y="115288"/>
                  <a:pt x="378728" y="118345"/>
                  <a:pt x="356724" y="116775"/>
                </a:cubicBezTo>
                <a:cubicBezTo>
                  <a:pt x="361400" y="139103"/>
                  <a:pt x="350918" y="168165"/>
                  <a:pt x="356724" y="201112"/>
                </a:cubicBezTo>
                <a:cubicBezTo>
                  <a:pt x="372246" y="192072"/>
                  <a:pt x="436968" y="191651"/>
                  <a:pt x="479898" y="201112"/>
                </a:cubicBezTo>
                <a:cubicBezTo>
                  <a:pt x="481497" y="184045"/>
                  <a:pt x="480169" y="170505"/>
                  <a:pt x="479898" y="142725"/>
                </a:cubicBezTo>
                <a:cubicBezTo>
                  <a:pt x="498584" y="176839"/>
                  <a:pt x="554900" y="218213"/>
                  <a:pt x="596673" y="259500"/>
                </a:cubicBezTo>
                <a:cubicBezTo>
                  <a:pt x="570037" y="291483"/>
                  <a:pt x="523794" y="327150"/>
                  <a:pt x="479898" y="376274"/>
                </a:cubicBezTo>
                <a:cubicBezTo>
                  <a:pt x="480309" y="355332"/>
                  <a:pt x="483256" y="333283"/>
                  <a:pt x="479898" y="317887"/>
                </a:cubicBezTo>
                <a:cubicBezTo>
                  <a:pt x="447412" y="310191"/>
                  <a:pt x="390719" y="321580"/>
                  <a:pt x="356724" y="317887"/>
                </a:cubicBezTo>
                <a:cubicBezTo>
                  <a:pt x="352251" y="343945"/>
                  <a:pt x="357456" y="379377"/>
                  <a:pt x="356724" y="402224"/>
                </a:cubicBezTo>
                <a:cubicBezTo>
                  <a:pt x="373796" y="400496"/>
                  <a:pt x="398190" y="406756"/>
                  <a:pt x="415111" y="402224"/>
                </a:cubicBezTo>
                <a:cubicBezTo>
                  <a:pt x="390211" y="446452"/>
                  <a:pt x="326408" y="494361"/>
                  <a:pt x="298337" y="518999"/>
                </a:cubicBezTo>
                <a:cubicBezTo>
                  <a:pt x="274006" y="509011"/>
                  <a:pt x="209779" y="432290"/>
                  <a:pt x="181562" y="402224"/>
                </a:cubicBezTo>
                <a:cubicBezTo>
                  <a:pt x="206074" y="404325"/>
                  <a:pt x="229721" y="403752"/>
                  <a:pt x="239949" y="402224"/>
                </a:cubicBezTo>
                <a:cubicBezTo>
                  <a:pt x="246970" y="393011"/>
                  <a:pt x="236208" y="359161"/>
                  <a:pt x="239949" y="317887"/>
                </a:cubicBezTo>
                <a:cubicBezTo>
                  <a:pt x="224660" y="313524"/>
                  <a:pt x="143738" y="318513"/>
                  <a:pt x="116775" y="317887"/>
                </a:cubicBezTo>
                <a:cubicBezTo>
                  <a:pt x="119853" y="343844"/>
                  <a:pt x="114015" y="352806"/>
                  <a:pt x="116775" y="376274"/>
                </a:cubicBezTo>
                <a:cubicBezTo>
                  <a:pt x="84862" y="337535"/>
                  <a:pt x="45746" y="290346"/>
                  <a:pt x="0" y="259500"/>
                </a:cubicBezTo>
                <a:close/>
              </a:path>
              <a:path w="596673" h="518999" stroke="0" extrusionOk="0">
                <a:moveTo>
                  <a:pt x="0" y="259500"/>
                </a:moveTo>
                <a:cubicBezTo>
                  <a:pt x="19660" y="246217"/>
                  <a:pt x="75232" y="198109"/>
                  <a:pt x="116775" y="142725"/>
                </a:cubicBezTo>
                <a:cubicBezTo>
                  <a:pt x="121675" y="159525"/>
                  <a:pt x="113487" y="182571"/>
                  <a:pt x="116775" y="201112"/>
                </a:cubicBezTo>
                <a:cubicBezTo>
                  <a:pt x="147312" y="193823"/>
                  <a:pt x="203740" y="210913"/>
                  <a:pt x="239949" y="201112"/>
                </a:cubicBezTo>
                <a:cubicBezTo>
                  <a:pt x="238707" y="172637"/>
                  <a:pt x="234066" y="127984"/>
                  <a:pt x="239949" y="116775"/>
                </a:cubicBezTo>
                <a:cubicBezTo>
                  <a:pt x="232315" y="111609"/>
                  <a:pt x="202521" y="121032"/>
                  <a:pt x="181562" y="116775"/>
                </a:cubicBezTo>
                <a:cubicBezTo>
                  <a:pt x="238055" y="78036"/>
                  <a:pt x="250502" y="28974"/>
                  <a:pt x="298337" y="0"/>
                </a:cubicBezTo>
                <a:cubicBezTo>
                  <a:pt x="310724" y="25922"/>
                  <a:pt x="365734" y="69085"/>
                  <a:pt x="415111" y="116775"/>
                </a:cubicBezTo>
                <a:cubicBezTo>
                  <a:pt x="403155" y="118798"/>
                  <a:pt x="364132" y="115975"/>
                  <a:pt x="356724" y="116775"/>
                </a:cubicBezTo>
                <a:cubicBezTo>
                  <a:pt x="362807" y="134085"/>
                  <a:pt x="363711" y="171542"/>
                  <a:pt x="356724" y="201112"/>
                </a:cubicBezTo>
                <a:cubicBezTo>
                  <a:pt x="411206" y="192163"/>
                  <a:pt x="431207" y="191848"/>
                  <a:pt x="479898" y="201112"/>
                </a:cubicBezTo>
                <a:cubicBezTo>
                  <a:pt x="485085" y="193181"/>
                  <a:pt x="482393" y="168733"/>
                  <a:pt x="479898" y="142725"/>
                </a:cubicBezTo>
                <a:cubicBezTo>
                  <a:pt x="492511" y="174834"/>
                  <a:pt x="562145" y="235117"/>
                  <a:pt x="596673" y="259500"/>
                </a:cubicBezTo>
                <a:cubicBezTo>
                  <a:pt x="550797" y="303739"/>
                  <a:pt x="503832" y="371126"/>
                  <a:pt x="479898" y="376274"/>
                </a:cubicBezTo>
                <a:cubicBezTo>
                  <a:pt x="484443" y="353784"/>
                  <a:pt x="481547" y="339755"/>
                  <a:pt x="479898" y="317887"/>
                </a:cubicBezTo>
                <a:cubicBezTo>
                  <a:pt x="423385" y="315878"/>
                  <a:pt x="377887" y="322359"/>
                  <a:pt x="356724" y="317887"/>
                </a:cubicBezTo>
                <a:cubicBezTo>
                  <a:pt x="355507" y="353899"/>
                  <a:pt x="358474" y="377642"/>
                  <a:pt x="356724" y="402224"/>
                </a:cubicBezTo>
                <a:cubicBezTo>
                  <a:pt x="371207" y="403143"/>
                  <a:pt x="408913" y="398744"/>
                  <a:pt x="415111" y="402224"/>
                </a:cubicBezTo>
                <a:cubicBezTo>
                  <a:pt x="364377" y="449271"/>
                  <a:pt x="322423" y="512912"/>
                  <a:pt x="298337" y="518999"/>
                </a:cubicBezTo>
                <a:cubicBezTo>
                  <a:pt x="288121" y="493206"/>
                  <a:pt x="235977" y="446482"/>
                  <a:pt x="181562" y="402224"/>
                </a:cubicBezTo>
                <a:cubicBezTo>
                  <a:pt x="200274" y="404696"/>
                  <a:pt x="232403" y="402915"/>
                  <a:pt x="239949" y="402224"/>
                </a:cubicBezTo>
                <a:cubicBezTo>
                  <a:pt x="238500" y="387017"/>
                  <a:pt x="236626" y="357367"/>
                  <a:pt x="239949" y="317887"/>
                </a:cubicBezTo>
                <a:cubicBezTo>
                  <a:pt x="216372" y="315927"/>
                  <a:pt x="162686" y="309791"/>
                  <a:pt x="116775" y="317887"/>
                </a:cubicBezTo>
                <a:cubicBezTo>
                  <a:pt x="115475" y="334620"/>
                  <a:pt x="119539" y="364041"/>
                  <a:pt x="116775" y="376274"/>
                </a:cubicBezTo>
                <a:cubicBezTo>
                  <a:pt x="103211" y="363704"/>
                  <a:pt x="45730" y="298175"/>
                  <a:pt x="0" y="25950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>
                <a:alpha val="79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808915434">
                  <a:prstGeom prst="quad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A0C123-F0A1-41D3-A407-E81F9262D2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0" y="453600"/>
            <a:ext cx="582549" cy="5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9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0520" y="303707"/>
            <a:ext cx="10515600" cy="130628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Sitka Text" panose="02000505000000020004" pitchFamily="2" charset="0"/>
              </a:rPr>
              <a:t>Направление: Декоративное-прикладное искусство</a:t>
            </a:r>
          </a:p>
        </p:txBody>
      </p:sp>
      <p:graphicFrame>
        <p:nvGraphicFramePr>
          <p:cNvPr id="16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317358"/>
              </p:ext>
            </p:extLst>
          </p:nvPr>
        </p:nvGraphicFramePr>
        <p:xfrm>
          <a:off x="2467113" y="3056710"/>
          <a:ext cx="7042647" cy="259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98280" y="2178908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Обучающиеся </a:t>
            </a:r>
          </a:p>
          <a:p>
            <a:pPr algn="ctr"/>
            <a:r>
              <a:rPr lang="ru-RU" dirty="0"/>
              <a:t>891 500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7451" y="2174192"/>
            <a:ext cx="1533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Организации </a:t>
            </a:r>
          </a:p>
          <a:p>
            <a:pPr algn="ctr"/>
            <a:r>
              <a:rPr lang="ru-RU" dirty="0"/>
              <a:t>10 780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3212" y="2191087"/>
            <a:ext cx="1137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Педагоги </a:t>
            </a:r>
          </a:p>
          <a:p>
            <a:pPr algn="ctr"/>
            <a:r>
              <a:rPr lang="ru-RU" dirty="0"/>
              <a:t>27 978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57759" y="2162012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Программы </a:t>
            </a:r>
          </a:p>
          <a:p>
            <a:pPr algn="ctr"/>
            <a:r>
              <a:rPr lang="ru-RU" dirty="0"/>
              <a:t>32 289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285" y="1619679"/>
            <a:ext cx="451895" cy="4518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43" y="1619679"/>
            <a:ext cx="518999" cy="51899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12" y="1607570"/>
            <a:ext cx="494302" cy="49430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90" y="1607570"/>
            <a:ext cx="518999" cy="5189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8E52C38-71DF-4716-873D-E257938266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0" y="453600"/>
            <a:ext cx="582549" cy="5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15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1136587" y="744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ru-RU" sz="3200" dirty="0">
                <a:solidFill>
                  <a:srgbClr val="C00000"/>
                </a:solidFill>
                <a:latin typeface="Sitka Text" panose="02000505000000020004" pitchFamily="2" charset="0"/>
              </a:rPr>
              <a:t>Направления: Фольклор, народное творчество</a:t>
            </a:r>
            <a:endParaRPr sz="4000" dirty="0">
              <a:solidFill>
                <a:srgbClr val="C00000"/>
              </a:solidFill>
              <a:latin typeface="Sitka Text" panose="02000505000000020004" pitchFamily="2" charset="0"/>
            </a:endParaRPr>
          </a:p>
        </p:txBody>
      </p:sp>
      <p:graphicFrame>
        <p:nvGraphicFramePr>
          <p:cNvPr id="90" name="Google Shape;90;p1"/>
          <p:cNvGraphicFramePr/>
          <p:nvPr>
            <p:extLst>
              <p:ext uri="{D42A27DB-BD31-4B8C-83A1-F6EECF244321}">
                <p14:modId xmlns:p14="http://schemas.microsoft.com/office/powerpoint/2010/main" val="3110439401"/>
              </p:ext>
            </p:extLst>
          </p:nvPr>
        </p:nvGraphicFramePr>
        <p:xfrm>
          <a:off x="2926081" y="3006872"/>
          <a:ext cx="5895702" cy="254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1" name="Google Shape;91;p1"/>
          <p:cNvSpPr txBox="1"/>
          <p:nvPr/>
        </p:nvSpPr>
        <p:spPr>
          <a:xfrm>
            <a:off x="1869689" y="2178908"/>
            <a:ext cx="16850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Обучающиеся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113 478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6028860" y="2174192"/>
            <a:ext cx="15336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Организации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2 328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4224621" y="2191087"/>
            <a:ext cx="11375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Педагоги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4 475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8229168" y="2162012"/>
            <a:ext cx="14029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Программы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3 641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04694" y="1619679"/>
            <a:ext cx="451895" cy="45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4852" y="1619679"/>
            <a:ext cx="518999" cy="51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8521" y="1607570"/>
            <a:ext cx="494302" cy="494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33899" y="1607570"/>
            <a:ext cx="518999" cy="51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199699D-6C53-4885-B87B-90E27BD7B3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3" y="452529"/>
            <a:ext cx="582549" cy="5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1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959" y="2826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Sitka Text" panose="02000505000000020004" pitchFamily="2" charset="0"/>
              </a:rPr>
              <a:t>Участие в конкурсах, имеющих всероссийский </a:t>
            </a:r>
            <a:br>
              <a:rPr lang="ru-RU" sz="3200" dirty="0">
                <a:solidFill>
                  <a:srgbClr val="C00000"/>
                </a:solidFill>
                <a:latin typeface="Sitka Text" panose="02000505000000020004" pitchFamily="2" charset="0"/>
              </a:rPr>
            </a:br>
            <a:r>
              <a:rPr lang="ru-RU" sz="3200" dirty="0">
                <a:solidFill>
                  <a:srgbClr val="C00000"/>
                </a:solidFill>
                <a:latin typeface="Sitka Text" panose="02000505000000020004" pitchFamily="2" charset="0"/>
              </a:rPr>
              <a:t>и международный статус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</p:nvPr>
        </p:nvGraphicFramePr>
        <p:xfrm>
          <a:off x="621632" y="2033337"/>
          <a:ext cx="4246546" cy="356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45BF28-278B-4CB9-B9D1-117DFA0F086A}"/>
              </a:ext>
            </a:extLst>
          </p:cNvPr>
          <p:cNvSpPr txBox="1"/>
          <p:nvPr/>
        </p:nvSpPr>
        <p:spPr>
          <a:xfrm>
            <a:off x="7459579" y="2926080"/>
            <a:ext cx="26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Победители – 39,57%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7AF95C-FA5F-4174-ADEE-717A3988649F}"/>
              </a:ext>
            </a:extLst>
          </p:cNvPr>
          <p:cNvSpPr txBox="1"/>
          <p:nvPr/>
        </p:nvSpPr>
        <p:spPr>
          <a:xfrm>
            <a:off x="7444339" y="3377923"/>
            <a:ext cx="26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Призеры – 39,97%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A83F25-C86E-458A-AF77-E9D1ED61A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0" y="453600"/>
            <a:ext cx="582549" cy="56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7AE86C4-5045-4DB1-819F-2D9AE89ED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2" y="809991"/>
            <a:ext cx="3368036" cy="47429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3E656F7-3315-49A6-9E6F-817EC6509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12"/>
          <a:stretch/>
        </p:blipFill>
        <p:spPr>
          <a:xfrm>
            <a:off x="3653488" y="3380000"/>
            <a:ext cx="3368036" cy="2172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EBEC14-18B7-4886-9188-AEC84C86C944}"/>
              </a:ext>
            </a:extLst>
          </p:cNvPr>
          <p:cNvSpPr txBox="1"/>
          <p:nvPr/>
        </p:nvSpPr>
        <p:spPr>
          <a:xfrm>
            <a:off x="8115750" y="3670365"/>
            <a:ext cx="32457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Выдержка из перечня утвержденных мероприятий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9B7BAA8-43A8-4F92-A6C4-01D6AE1D7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94" y="4316173"/>
            <a:ext cx="4553220" cy="102972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C1D5D0D-44B2-460C-97CF-037DD5B22AFD}"/>
              </a:ext>
            </a:extLst>
          </p:cNvPr>
          <p:cNvSpPr/>
          <p:nvPr/>
        </p:nvSpPr>
        <p:spPr>
          <a:xfrm>
            <a:off x="3815263" y="357937"/>
            <a:ext cx="8091285" cy="2308324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Sitka Text" panose="02000505000000020004" pitchFamily="2" charset="0"/>
                <a:ea typeface="Segoe UI Black" panose="020B0A02040204020203" pitchFamily="34" charset="0"/>
              </a:rPr>
              <a:t>Фестиваль включен в перечень олимпиад и иных интеллектуальных и (или) творческих конкурсов…</a:t>
            </a:r>
          </a:p>
        </p:txBody>
      </p:sp>
    </p:spTree>
    <p:extLst>
      <p:ext uri="{BB962C8B-B14F-4D97-AF65-F5344CB8AC3E}">
        <p14:creationId xmlns:p14="http://schemas.microsoft.com/office/powerpoint/2010/main" val="224479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62048A-2055-4E79-B16C-1FE341CC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37" y="574006"/>
            <a:ext cx="581433" cy="56821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BE1499-908F-4908-A153-9978A1A40F39}"/>
              </a:ext>
            </a:extLst>
          </p:cNvPr>
          <p:cNvSpPr/>
          <p:nvPr/>
        </p:nvSpPr>
        <p:spPr>
          <a:xfrm>
            <a:off x="3721270" y="394493"/>
            <a:ext cx="4902966" cy="83099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Sitka Text" panose="02000505000000020004" pitchFamily="2" charset="0"/>
                <a:ea typeface="Segoe UI Black" panose="020B0A02040204020203" pitchFamily="34" charset="0"/>
              </a:rPr>
              <a:t>О </a:t>
            </a:r>
            <a:r>
              <a:rPr lang="ru-RU" sz="4400" b="1" dirty="0">
                <a:solidFill>
                  <a:srgbClr val="C00000"/>
                </a:solidFill>
                <a:latin typeface="Sitka Text" panose="02000505000000020004" pitchFamily="2" charset="0"/>
                <a:ea typeface="Segoe UI Black" panose="020B0A02040204020203" pitchFamily="34" charset="0"/>
              </a:rPr>
              <a:t>фестивале</a:t>
            </a:r>
            <a:r>
              <a:rPr lang="ru-RU" sz="4800" b="1" dirty="0">
                <a:solidFill>
                  <a:srgbClr val="C00000"/>
                </a:solidFill>
                <a:latin typeface="Sitka Text" panose="02000505000000020004" pitchFamily="2" charset="0"/>
                <a:ea typeface="Segoe UI Black" panose="020B0A02040204020203" pitchFamily="34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D3B2C9E-6EFB-4E0C-8171-B773914564F3}"/>
              </a:ext>
            </a:extLst>
          </p:cNvPr>
          <p:cNvSpPr/>
          <p:nvPr/>
        </p:nvSpPr>
        <p:spPr>
          <a:xfrm>
            <a:off x="2446638" y="2551837"/>
            <a:ext cx="72987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Фестиваль проводится с целью выявления, развития и поддержки детей, проявляющих выдающиеся способности в области народной культуры и искусства, воспитания и развития личной успешности детей, приобщения их к ценностям этнокультурного наследия регионов.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85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408C640-7B21-44DD-9455-106FC019F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400" y="572400"/>
            <a:ext cx="582549" cy="5693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A48DD3A-9A64-4933-9E21-0D4A120EFCA8}"/>
              </a:ext>
            </a:extLst>
          </p:cNvPr>
          <p:cNvSpPr/>
          <p:nvPr/>
        </p:nvSpPr>
        <p:spPr>
          <a:xfrm>
            <a:off x="3721270" y="394493"/>
            <a:ext cx="6346008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Sitka Text" panose="02000505000000020004" pitchFamily="2" charset="0"/>
                <a:ea typeface="Segoe UI Black" panose="020B0A02040204020203" pitchFamily="34" charset="0"/>
              </a:rPr>
              <a:t>Этапы Фестиваля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2394E0E-A16D-428E-9426-D0C44A00D8A8}"/>
              </a:ext>
            </a:extLst>
          </p:cNvPr>
          <p:cNvSpPr/>
          <p:nvPr/>
        </p:nvSpPr>
        <p:spPr>
          <a:xfrm>
            <a:off x="1635848" y="1558295"/>
            <a:ext cx="84314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Фестиваль проводился в три этапа: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этап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этап: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отборочный (заочный) тур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финальный тур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Финальный тур в очно-дистанционном формате 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автономном общеобразовательном учреждении Вологодской области «Образовательный центр – кадетская школа «Корабелы </a:t>
            </a:r>
            <a:r>
              <a:rPr lang="ru-RU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Прионежья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имени Героя России Юрия Леонидовича Воробьева </a:t>
            </a:r>
            <a:b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на платформе Фестиваля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https://naslednikitraditsy.ru/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41095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434</Words>
  <Application>Microsoft Office PowerPoint</Application>
  <PresentationFormat>Широкоэкранный</PresentationFormat>
  <Paragraphs>81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Segoe UI Black</vt:lpstr>
      <vt:lpstr>Sitka Text</vt:lpstr>
      <vt:lpstr>Times New Roman</vt:lpstr>
      <vt:lpstr>Тема Office</vt:lpstr>
      <vt:lpstr>Презентация PowerPoint</vt:lpstr>
      <vt:lpstr>Презентация PowerPoint</vt:lpstr>
      <vt:lpstr>Общие данные мониторинга.  Художественная направленность</vt:lpstr>
      <vt:lpstr>Направление: Декоративное-прикладное искусство</vt:lpstr>
      <vt:lpstr>Направления: Фольклор, народное творчество</vt:lpstr>
      <vt:lpstr>Участие в конкурсах, имеющих всероссийский  и международный статус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участия в Фестивале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Коробов Герман Алексеевич</dc:creator>
  <cp:lastModifiedBy>User</cp:lastModifiedBy>
  <cp:revision>26</cp:revision>
  <dcterms:created xsi:type="dcterms:W3CDTF">2021-09-03T14:34:23Z</dcterms:created>
  <dcterms:modified xsi:type="dcterms:W3CDTF">2021-09-07T16:41:14Z</dcterms:modified>
</cp:coreProperties>
</file>