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64" r:id="rId4"/>
    <p:sldId id="265" r:id="rId5"/>
    <p:sldId id="266" r:id="rId6"/>
    <p:sldId id="258" r:id="rId7"/>
    <p:sldId id="267" r:id="rId8"/>
    <p:sldId id="269" r:id="rId9"/>
    <p:sldId id="270" r:id="rId10"/>
    <p:sldId id="271" r:id="rId11"/>
    <p:sldId id="260" r:id="rId12"/>
    <p:sldId id="259" r:id="rId13"/>
    <p:sldId id="273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5D47-0738-4D31-8A27-1A293E91CFBE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6088F37-E21C-4BD8-B722-DA62320179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5D47-0738-4D31-8A27-1A293E91CFBE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8F37-E21C-4BD8-B722-DA6232017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5D47-0738-4D31-8A27-1A293E91CFBE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8F37-E21C-4BD8-B722-DA6232017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5D47-0738-4D31-8A27-1A293E91CFBE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8F37-E21C-4BD8-B722-DA62320179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5D47-0738-4D31-8A27-1A293E91CFBE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6088F37-E21C-4BD8-B722-DA6232017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5D47-0738-4D31-8A27-1A293E91CFBE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8F37-E21C-4BD8-B722-DA62320179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5D47-0738-4D31-8A27-1A293E91CFBE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8F37-E21C-4BD8-B722-DA62320179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5D47-0738-4D31-8A27-1A293E91CFBE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8F37-E21C-4BD8-B722-DA6232017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5D47-0738-4D31-8A27-1A293E91CFBE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8F37-E21C-4BD8-B722-DA6232017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5D47-0738-4D31-8A27-1A293E91CFBE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8F37-E21C-4BD8-B722-DA62320179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5D47-0738-4D31-8A27-1A293E91CFBE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6088F37-E21C-4BD8-B722-DA62320179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E55D47-0738-4D31-8A27-1A293E91CFBE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6088F37-E21C-4BD8-B722-DA6232017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yspu.org/Main_Pag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857628"/>
            <a:ext cx="7406640" cy="2428892"/>
          </a:xfrm>
        </p:spPr>
        <p:txBody>
          <a:bodyPr>
            <a:noAutofit/>
          </a:bodyPr>
          <a:lstStyle/>
          <a:p>
            <a:pPr algn="r"/>
            <a:endParaRPr lang="ru-RU" sz="2000" dirty="0">
              <a:solidFill>
                <a:srgbClr val="002060"/>
              </a:solidFill>
            </a:endParaRPr>
          </a:p>
          <a:p>
            <a:pPr algn="r"/>
            <a:endParaRPr lang="ru-RU" sz="2000" dirty="0">
              <a:solidFill>
                <a:srgbClr val="002060"/>
              </a:solidFill>
            </a:endParaRPr>
          </a:p>
          <a:p>
            <a:pPr algn="r"/>
            <a:r>
              <a:rPr lang="ru-RU" sz="1800" b="1" i="1" dirty="0" err="1">
                <a:solidFill>
                  <a:schemeClr val="tx1"/>
                </a:solidFill>
              </a:rPr>
              <a:t>А.Н.Логинова</a:t>
            </a:r>
            <a:r>
              <a:rPr lang="ru-RU" sz="1800" i="1" dirty="0">
                <a:solidFill>
                  <a:schemeClr val="tx1"/>
                </a:solidFill>
              </a:rPr>
              <a:t>, </a:t>
            </a:r>
          </a:p>
          <a:p>
            <a:pPr algn="r"/>
            <a:r>
              <a:rPr lang="ru-RU" sz="1800" i="1" dirty="0">
                <a:solidFill>
                  <a:schemeClr val="tx1"/>
                </a:solidFill>
              </a:rPr>
              <a:t>начальник центра </a:t>
            </a:r>
          </a:p>
          <a:p>
            <a:pPr algn="r"/>
            <a:r>
              <a:rPr lang="ru-RU" sz="1800" i="1" dirty="0" err="1">
                <a:solidFill>
                  <a:schemeClr val="tx1"/>
                </a:solidFill>
              </a:rPr>
              <a:t>допрофессиональной</a:t>
            </a:r>
            <a:r>
              <a:rPr lang="ru-RU" sz="1800" i="1" dirty="0">
                <a:solidFill>
                  <a:schemeClr val="tx1"/>
                </a:solidFill>
              </a:rPr>
              <a:t> подготовки </a:t>
            </a:r>
          </a:p>
          <a:p>
            <a:pPr algn="r"/>
            <a:r>
              <a:rPr lang="ru-RU" sz="1800" i="1" dirty="0">
                <a:solidFill>
                  <a:schemeClr val="tx1"/>
                </a:solidFill>
              </a:rPr>
              <a:t>«Гимназия </a:t>
            </a:r>
            <a:r>
              <a:rPr lang="ru-RU" sz="1800" i="1" dirty="0" err="1">
                <a:solidFill>
                  <a:schemeClr val="tx1"/>
                </a:solidFill>
              </a:rPr>
              <a:t>К.Д.Ушинского</a:t>
            </a:r>
            <a:r>
              <a:rPr lang="ru-RU" sz="1800" i="1" dirty="0">
                <a:solidFill>
                  <a:schemeClr val="tx1"/>
                </a:solidFill>
              </a:rPr>
              <a:t>» </a:t>
            </a:r>
          </a:p>
          <a:p>
            <a:pPr algn="r"/>
            <a:r>
              <a:rPr lang="ru-RU" sz="1800" i="1" dirty="0">
                <a:solidFill>
                  <a:schemeClr val="tx1"/>
                </a:solidFill>
              </a:rPr>
              <a:t>ФГБОУ ВО ЯГПУ </a:t>
            </a:r>
            <a:r>
              <a:rPr lang="ru-RU" sz="1800" i="1" dirty="0" err="1">
                <a:solidFill>
                  <a:schemeClr val="tx1"/>
                </a:solidFill>
              </a:rPr>
              <a:t>им.К.Д.Ушинского</a:t>
            </a:r>
            <a:endParaRPr lang="ru-RU" sz="1800" i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Обеспечение профессионального самоопределения обучающихся на социально-педагогические профессии средствами дополнительного образования детей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FC760D-4D92-4A65-A637-3879586A6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9744D11-DD52-4195-8641-D9B29209416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-108520" y="0"/>
            <a:ext cx="9361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4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8BE52B53-FE53-488A-9313-097B8AE33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864096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rgbClr val="C00000"/>
                </a:solidFill>
              </a:rPr>
            </a:br>
            <a:br>
              <a:rPr lang="ru-RU" b="1" dirty="0">
                <a:solidFill>
                  <a:srgbClr val="C00000"/>
                </a:solidFill>
              </a:rPr>
            </a:br>
            <a:br>
              <a:rPr lang="ru-RU" b="1" dirty="0">
                <a:solidFill>
                  <a:srgbClr val="C00000"/>
                </a:solidFill>
              </a:rPr>
            </a:br>
            <a:br>
              <a:rPr lang="ru-RU" b="1" dirty="0">
                <a:solidFill>
                  <a:srgbClr val="C00000"/>
                </a:solidFill>
              </a:rPr>
            </a:br>
            <a:br>
              <a:rPr lang="ru-RU" b="1" dirty="0">
                <a:solidFill>
                  <a:srgbClr val="C00000"/>
                </a:solidFill>
              </a:rPr>
            </a:br>
            <a:br>
              <a:rPr lang="ru-RU" b="1" dirty="0">
                <a:solidFill>
                  <a:srgbClr val="C00000"/>
                </a:solidFill>
              </a:rPr>
            </a:br>
            <a:br>
              <a:rPr lang="ru-RU" b="1" dirty="0">
                <a:solidFill>
                  <a:srgbClr val="C00000"/>
                </a:solidFill>
              </a:rPr>
            </a:b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Основные технологии и формы образовательной деятельности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 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926117C5-7CF4-45BF-8C3A-1D13890CD684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49080"/>
            <a:ext cx="4104456" cy="158417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341DD2-7BA4-4695-8E4D-82CCF2182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382286"/>
            <a:ext cx="4680520" cy="204671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F63B81C-DB53-44C9-8D73-B2B10713152E}"/>
              </a:ext>
            </a:extLst>
          </p:cNvPr>
          <p:cNvSpPr/>
          <p:nvPr/>
        </p:nvSpPr>
        <p:spPr>
          <a:xfrm>
            <a:off x="4788024" y="1382286"/>
            <a:ext cx="41924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проектная деятельность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исследовательская деятельность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дискуссионные технологии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деловые и ролевые игры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мастер-класс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педагогическая мастерская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психолого-педагогический тренинг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ярмарки, фестивали педагогических идей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профессиональные пробы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олимпиады, конкурсы педагогического мастерства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научные конференции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профильные лагеря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912768" cy="93978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Межведомственные проекты 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«Гимназии </a:t>
            </a:r>
            <a:r>
              <a:rPr lang="ru-RU" sz="3600" b="1" dirty="0" err="1">
                <a:solidFill>
                  <a:srgbClr val="C00000"/>
                </a:solidFill>
              </a:rPr>
              <a:t>К.Д.Ушинского</a:t>
            </a:r>
            <a:r>
              <a:rPr lang="ru-RU" sz="3600" b="1" dirty="0">
                <a:solidFill>
                  <a:srgbClr val="C00000"/>
                </a:solidFill>
              </a:rPr>
              <a:t>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643050"/>
            <a:ext cx="3929090" cy="4786346"/>
          </a:xfrm>
        </p:spPr>
        <p:txBody>
          <a:bodyPr>
            <a:normAutofit lnSpcReduction="10000"/>
          </a:bodyPr>
          <a:lstStyle/>
          <a:p>
            <a:r>
              <a:rPr lang="ru-RU" sz="2200" dirty="0"/>
              <a:t>Межрегиональный профильный лагерь по подготовке вожатых школьных лагерей «Смена мечты»</a:t>
            </a:r>
          </a:p>
          <a:p>
            <a:r>
              <a:rPr lang="ru-RU" sz="2200" dirty="0"/>
              <a:t>Межрегиональный фестиваль образовательных практик организаций отдыха детей и их оздоровления «Смена мечты»</a:t>
            </a:r>
          </a:p>
          <a:p>
            <a:r>
              <a:rPr lang="ru-RU" sz="2200" dirty="0"/>
              <a:t>Областной профильный лагерь «Лаборатория профессионального выбора»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1026" name="Picture 2" descr="C:\Users\Александра\Documents\Смена мечты\фестиваль лагерей\фото-фестиваль\P150012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214422"/>
            <a:ext cx="4429156" cy="3071834"/>
          </a:xfrm>
          <a:prstGeom prst="rect">
            <a:avLst/>
          </a:prstGeom>
          <a:noFill/>
        </p:spPr>
      </p:pic>
      <p:pic>
        <p:nvPicPr>
          <p:cNvPr id="4" name="Picture 2" descr="C:\Users\Александра\Documents\гимназия Ушинского\грант Минобра-2018\логотип\IG4Jb4TK3d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89"/>
            <a:ext cx="1643074" cy="1428761"/>
          </a:xfrm>
          <a:prstGeom prst="rect">
            <a:avLst/>
          </a:prstGeom>
          <a:noFill/>
        </p:spPr>
      </p:pic>
      <p:pic>
        <p:nvPicPr>
          <p:cNvPr id="1028" name="Picture 4" descr="C:\Users\Александра\Desktop\15.11.18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714752"/>
            <a:ext cx="442915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00C84B-B430-45BF-9C7F-AEAF0717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Методическое сопровождение образовательной деятельности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159B9EE-B3FC-4DD9-BCE6-295BEC9ECB9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1560" y="1447800"/>
            <a:ext cx="8075240" cy="4572000"/>
          </a:xfrm>
        </p:spPr>
        <p:txBody>
          <a:bodyPr>
            <a:normAutofit fontScale="92500"/>
          </a:bodyPr>
          <a:lstStyle/>
          <a:p>
            <a:r>
              <a:rPr lang="ru-RU" dirty="0"/>
              <a:t>Методическое объединение кураторов педагогических классов (объединений)</a:t>
            </a:r>
          </a:p>
          <a:p>
            <a:r>
              <a:rPr lang="ru-RU" dirty="0"/>
              <a:t>Реестр новых практик выявления и сопровождения педагогически одарённых школьников</a:t>
            </a:r>
          </a:p>
          <a:p>
            <a:r>
              <a:rPr lang="ru-RU" dirty="0"/>
              <a:t>Проект апробации модуля «Психолого-педагогический класс» рабочей программы воспитания общеобразовательной организации</a:t>
            </a:r>
          </a:p>
          <a:p>
            <a:r>
              <a:rPr lang="ru-RU" dirty="0"/>
              <a:t>Всероссийская педагогическая мастерская для педагогов-кураторов педагогических классов (объединений) «Учитель будущего подрастает в школе»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379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6615130" cy="1143000"/>
          </a:xfrm>
        </p:spPr>
        <p:txBody>
          <a:bodyPr/>
          <a:lstStyle/>
          <a:p>
            <a:pPr algn="ctr"/>
            <a:endParaRPr lang="ru-RU" b="1" dirty="0">
              <a:solidFill>
                <a:srgbClr val="00539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772816"/>
            <a:ext cx="8291264" cy="4608512"/>
          </a:xfrm>
        </p:spPr>
        <p:txBody>
          <a:bodyPr>
            <a:normAutofit fontScale="92500" lnSpcReduction="10000"/>
          </a:bodyPr>
          <a:lstStyle/>
          <a:p>
            <a:pPr lvl="0"/>
            <a:endParaRPr lang="ru-RU" dirty="0"/>
          </a:p>
          <a:p>
            <a:pPr marL="0" lvl="0" indent="0" algn="ctr">
              <a:buNone/>
            </a:pPr>
            <a:r>
              <a:rPr lang="ru-RU" sz="3900" b="1" dirty="0">
                <a:solidFill>
                  <a:srgbClr val="005392"/>
                </a:solidFill>
              </a:rPr>
              <a:t>Приглашаем к сотрудничеству</a:t>
            </a:r>
          </a:p>
          <a:p>
            <a:pPr marL="0" lvl="0" indent="0" algn="ctr">
              <a:buNone/>
            </a:pPr>
            <a:endParaRPr lang="ru-RU" sz="3900" b="1" dirty="0">
              <a:solidFill>
                <a:srgbClr val="005392"/>
              </a:solidFill>
            </a:endParaRPr>
          </a:p>
          <a:p>
            <a:pPr marL="0" lvl="0" indent="0" algn="ctr">
              <a:buNone/>
            </a:pPr>
            <a:r>
              <a:rPr lang="ru-RU" sz="2400" b="1" dirty="0"/>
              <a:t>Ярославский государственный педагогический университет </a:t>
            </a:r>
            <a:r>
              <a:rPr lang="ru-RU" sz="2400" b="1" dirty="0" err="1"/>
              <a:t>им.К.Д.Ушинского</a:t>
            </a:r>
            <a:endParaRPr lang="ru-RU" sz="2400" b="1" dirty="0"/>
          </a:p>
          <a:p>
            <a:pPr marL="0" lvl="0" indent="0" algn="ctr">
              <a:buNone/>
            </a:pPr>
            <a:r>
              <a:rPr lang="ru-RU" sz="2400" b="1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http://yspu.org/Main_Page</a:t>
            </a:r>
            <a:endParaRPr lang="ru-RU" sz="2400" b="1" dirty="0">
              <a:solidFill>
                <a:srgbClr val="C00000"/>
              </a:solidFill>
            </a:endParaRPr>
          </a:p>
          <a:p>
            <a:pPr marL="0" lvl="0" indent="0" algn="ctr">
              <a:buNone/>
            </a:pPr>
            <a:endParaRPr lang="ru-RU" sz="2400" b="1" dirty="0">
              <a:solidFill>
                <a:srgbClr val="C00000"/>
              </a:solidFill>
            </a:endParaRPr>
          </a:p>
          <a:p>
            <a:pPr marL="0" lvl="0" indent="0" algn="ctr">
              <a:buNone/>
            </a:pPr>
            <a:r>
              <a:rPr lang="ru-RU" sz="2400" b="1" dirty="0"/>
              <a:t>Центр </a:t>
            </a:r>
            <a:r>
              <a:rPr lang="ru-RU" sz="2400" b="1" dirty="0" err="1"/>
              <a:t>допрофессиональной</a:t>
            </a:r>
            <a:r>
              <a:rPr lang="ru-RU" sz="2400" b="1" dirty="0"/>
              <a:t> подготовки </a:t>
            </a:r>
          </a:p>
          <a:p>
            <a:pPr marL="0" lvl="0" indent="0" algn="ctr">
              <a:buNone/>
            </a:pPr>
            <a:r>
              <a:rPr lang="ru-RU" sz="2400" b="1" dirty="0"/>
              <a:t>«Гимназия </a:t>
            </a:r>
            <a:r>
              <a:rPr lang="ru-RU" sz="2400" b="1" dirty="0" err="1"/>
              <a:t>К.Д.Ушинского</a:t>
            </a:r>
            <a:r>
              <a:rPr lang="ru-RU" sz="2400" b="1" dirty="0"/>
              <a:t>»</a:t>
            </a:r>
          </a:p>
          <a:p>
            <a:pPr marL="0" lvl="0" indent="0" algn="ctr">
              <a:buNone/>
            </a:pPr>
            <a:r>
              <a:rPr lang="en-US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gimnaziya@yspu.org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a.loginova@yspu.org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DF196D-94DC-4864-8721-A49378D31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429" y="240111"/>
            <a:ext cx="2072820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50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ACD3A2-092B-4CF9-8507-E95AA608E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49817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Обеспечение профессионального самоопределения обучающихся на социально-педагогические профессии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000" i="1" dirty="0">
                <a:solidFill>
                  <a:srgbClr val="C00000"/>
                </a:solidFill>
              </a:rPr>
              <a:t>(решение коллегии Министерства просвещения Российской Федерации от 23 октября 2020)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C246A4-8BFF-4D61-A52B-7FD1EE4FE7F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1560" y="1916832"/>
            <a:ext cx="8075240" cy="4536504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dirty="0"/>
              <a:t>Реализация механизма целевого зачисления на педагогические специальности </a:t>
            </a:r>
            <a:r>
              <a:rPr lang="ru-RU" b="1" dirty="0">
                <a:solidFill>
                  <a:srgbClr val="005392"/>
                </a:solidFill>
              </a:rPr>
              <a:t>с установлением преференций для наиболее отличившихся обучающихся </a:t>
            </a:r>
            <a:r>
              <a:rPr lang="ru-RU" dirty="0"/>
              <a:t>и выпускников психолого-педагогических классов (в том числе по результатам предпрофессионального экзамена)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/>
              <a:t>Проведение психолого-педагогических </a:t>
            </a:r>
            <a:r>
              <a:rPr lang="ru-RU" b="1" dirty="0">
                <a:solidFill>
                  <a:srgbClr val="005392"/>
                </a:solidFill>
              </a:rPr>
              <a:t>олимпиад и конкурсов </a:t>
            </a:r>
            <a:r>
              <a:rPr lang="ru-RU" dirty="0"/>
              <a:t>для обучающихся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/>
              <a:t>Создание сети психолого-педагогических классов, задействование </a:t>
            </a:r>
            <a:r>
              <a:rPr lang="ru-RU" b="1" dirty="0">
                <a:solidFill>
                  <a:srgbClr val="005392"/>
                </a:solidFill>
              </a:rPr>
              <a:t>механизма предоставления возможности для проведения профессиональных проб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/>
              <a:t>Усиление </a:t>
            </a:r>
            <a:r>
              <a:rPr lang="ru-RU" b="1" dirty="0">
                <a:solidFill>
                  <a:srgbClr val="005392"/>
                </a:solidFill>
              </a:rPr>
              <a:t>воспитательной составляющей </a:t>
            </a:r>
            <a:r>
              <a:rPr lang="ru-RU" dirty="0"/>
              <a:t>в части профориентации обучающихся на педагогические профессии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/>
              <a:t>Расширение участия обучающихся в региональных </a:t>
            </a:r>
            <a:r>
              <a:rPr lang="ru-RU" b="1" dirty="0">
                <a:solidFill>
                  <a:srgbClr val="005392"/>
                </a:solidFill>
              </a:rPr>
              <a:t>волонтёрских и социальных проектах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361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ACD3A2-092B-4CF9-8507-E95AA608E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49817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Дополнительное образование детей и </a:t>
            </a:r>
            <a:r>
              <a:rPr lang="ru-RU" sz="2800" b="1" dirty="0" err="1">
                <a:solidFill>
                  <a:srgbClr val="C00000"/>
                </a:solidFill>
              </a:rPr>
              <a:t>допрофессиональная</a:t>
            </a:r>
            <a:r>
              <a:rPr lang="ru-RU" sz="2800" b="1" dirty="0">
                <a:solidFill>
                  <a:srgbClr val="C00000"/>
                </a:solidFill>
              </a:rPr>
              <a:t> педагогическая подготовка: ресурсы интеграции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C246A4-8BFF-4D61-A52B-7FD1EE4FE7F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229600" cy="468052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5392"/>
                </a:solidFill>
              </a:rPr>
              <a:t>Преимущества дополнительного образования детей: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/>
              <a:t>Отсутствие государственных требований к образовательным результатам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/>
              <a:t>Доступность реализации дополнительных общеобразовательных программ для образовательных организаций общего, среднего и высшего профессионального образования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5392"/>
                </a:solidFill>
              </a:rPr>
              <a:t>Инструменты интеграции: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/>
              <a:t>Сопряжение образовательных результатов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/>
              <a:t>Сетевая форма реализации образовательных программ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/>
              <a:t>Реализация индивидуальных учебных планов обучающихся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/>
              <a:t>Зачёт результатов обучения по дополнительным общеобразовательным программам в рамках освоения основных образовательных программ общего, среднего и высшего профессионального образования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651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ACD3A2-092B-4CF9-8507-E95AA608E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85010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Ключевые образовательные 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C246A4-8BFF-4D61-A52B-7FD1EE4FE7F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5392"/>
                </a:solidFill>
              </a:rPr>
              <a:t>Педагогическая грамотность </a:t>
            </a:r>
            <a:r>
              <a:rPr lang="ru-RU" dirty="0"/>
              <a:t>- владение базовыми знаниями в области педагогики и навыками их применения в жизненных и профессиональных ситуациях</a:t>
            </a:r>
          </a:p>
          <a:p>
            <a:pPr marL="0" indent="0" algn="just">
              <a:buNone/>
            </a:pPr>
            <a:r>
              <a:rPr lang="ru-RU" b="1" dirty="0"/>
              <a:t>Уровни результата: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5392"/>
                </a:solidFill>
              </a:rPr>
              <a:t>элементарная педагогическая грамотность</a:t>
            </a:r>
            <a:r>
              <a:rPr lang="ru-RU" dirty="0">
                <a:solidFill>
                  <a:srgbClr val="005392"/>
                </a:solidFill>
              </a:rPr>
              <a:t> </a:t>
            </a:r>
            <a:r>
              <a:rPr lang="ru-RU" dirty="0"/>
              <a:t>как качество, необходимое каждому человеку в современном обществе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5392"/>
                </a:solidFill>
              </a:rPr>
              <a:t>педагогическая грамотность </a:t>
            </a:r>
            <a:r>
              <a:rPr lang="ru-RU" dirty="0"/>
              <a:t>как базовый образовательный результат </a:t>
            </a:r>
            <a:r>
              <a:rPr lang="ru-RU" dirty="0" err="1"/>
              <a:t>допрофессиональной</a:t>
            </a:r>
            <a:r>
              <a:rPr lang="ru-RU" dirty="0"/>
              <a:t> педагогической подготовки </a:t>
            </a:r>
          </a:p>
        </p:txBody>
      </p:sp>
    </p:spTree>
    <p:extLst>
      <p:ext uri="{BB962C8B-B14F-4D97-AF65-F5344CB8AC3E}">
        <p14:creationId xmlns:p14="http://schemas.microsoft.com/office/powerpoint/2010/main" val="402119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90997-690A-49CA-9513-F510B6131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D79F3FD-B2F5-4512-9DB2-E13C62D952E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20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6615130" cy="101122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Дополнительные общеразвивающие программы «Гимназии </a:t>
            </a:r>
            <a:r>
              <a:rPr lang="ru-RU" sz="2800" b="1" dirty="0" err="1">
                <a:solidFill>
                  <a:srgbClr val="C00000"/>
                </a:solidFill>
              </a:rPr>
              <a:t>К.Д.Ушинского</a:t>
            </a:r>
            <a:r>
              <a:rPr lang="ru-RU" sz="2800" b="1" dirty="0">
                <a:solidFill>
                  <a:srgbClr val="C00000"/>
                </a:solidFill>
              </a:rPr>
              <a:t>»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703399"/>
            <a:ext cx="3900486" cy="4422764"/>
          </a:xfrm>
        </p:spPr>
        <p:txBody>
          <a:bodyPr>
            <a:noAutofit/>
          </a:bodyPr>
          <a:lstStyle/>
          <a:p>
            <a:r>
              <a:rPr lang="ru-RU" sz="2000" dirty="0"/>
              <a:t>Организатор детского коллектива</a:t>
            </a:r>
          </a:p>
          <a:p>
            <a:r>
              <a:rPr lang="ru-RU" sz="2000" dirty="0"/>
              <a:t>Основы творческо-педагогических способностей</a:t>
            </a:r>
          </a:p>
          <a:p>
            <a:r>
              <a:rPr lang="ru-RU" sz="2000" dirty="0"/>
              <a:t>Смена мечты</a:t>
            </a:r>
          </a:p>
          <a:p>
            <a:r>
              <a:rPr lang="ru-RU" sz="2000" dirty="0"/>
              <a:t>Школа юного психолога</a:t>
            </a:r>
          </a:p>
          <a:p>
            <a:r>
              <a:rPr lang="ru-RU" sz="2000" dirty="0"/>
              <a:t>Подготовка кураторов Российского движения школьников</a:t>
            </a:r>
          </a:p>
          <a:p>
            <a:pPr marL="0" indent="0">
              <a:buNone/>
            </a:pPr>
            <a:r>
              <a:rPr lang="ru-RU" sz="2000" dirty="0"/>
              <a:t>Реализуются в </a:t>
            </a:r>
            <a:r>
              <a:rPr lang="ru-RU" sz="2000" b="1" dirty="0">
                <a:solidFill>
                  <a:srgbClr val="005392"/>
                </a:solidFill>
              </a:rPr>
              <a:t>сетевой форме</a:t>
            </a:r>
          </a:p>
          <a:p>
            <a:pPr marL="0" indent="0">
              <a:buNone/>
            </a:pPr>
            <a:r>
              <a:rPr lang="ru-RU" sz="2000" dirty="0"/>
              <a:t>Образовательный продукт  </a:t>
            </a:r>
            <a:r>
              <a:rPr lang="ru-RU" sz="2000" b="1" dirty="0">
                <a:solidFill>
                  <a:srgbClr val="005392"/>
                </a:solidFill>
              </a:rPr>
              <a:t>социальный проект</a:t>
            </a:r>
          </a:p>
        </p:txBody>
      </p:sp>
      <p:pic>
        <p:nvPicPr>
          <p:cNvPr id="7" name="Picture 5" descr="C:\Users\Пользователь\Desktop\Смена мечты\фото\21 ноября\IMG_313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00562" y="1357298"/>
            <a:ext cx="4186238" cy="2928959"/>
          </a:xfrm>
          <a:prstGeom prst="rect">
            <a:avLst/>
          </a:prstGeom>
          <a:noFill/>
        </p:spPr>
      </p:pic>
      <p:pic>
        <p:nvPicPr>
          <p:cNvPr id="4" name="Picture 2" descr="C:\Users\Александра\Documents\гимназия Ушинского\грант Минобра-2018\логотип\IG4Jb4TK3d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89"/>
            <a:ext cx="1643074" cy="1428761"/>
          </a:xfrm>
          <a:prstGeom prst="rect">
            <a:avLst/>
          </a:prstGeom>
          <a:noFill/>
        </p:spPr>
      </p:pic>
      <p:pic>
        <p:nvPicPr>
          <p:cNvPr id="8" name="Picture 2" descr="C:\Users\Пользователь\Desktop\Смена мечты\фото\21 ноября\IMG_3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929066"/>
            <a:ext cx="4186238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F93BF04-E872-4099-9128-8395C4FB2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EEDAF81-55CE-418E-9207-4CFBCB2FD49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-180528" y="-25932"/>
            <a:ext cx="957706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99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2983A-8FCC-45FA-ADC1-05DA9F937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964C156-4675-4516-A969-4DAF41925E5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67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15917F-20AF-4D2D-8B3A-3103F7CD7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80AC36D-DDC0-4F64-BD5B-180A2C227BE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605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426</TotalTime>
  <Words>466</Words>
  <Application>Microsoft Office PowerPoint</Application>
  <PresentationFormat>Экран (4:3)</PresentationFormat>
  <Paragraphs>70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</vt:lpstr>
      <vt:lpstr>Cambria Math</vt:lpstr>
      <vt:lpstr>Franklin Gothic Book</vt:lpstr>
      <vt:lpstr>Perpetua</vt:lpstr>
      <vt:lpstr>Wingdings 2</vt:lpstr>
      <vt:lpstr>Справедливость</vt:lpstr>
      <vt:lpstr>Обеспечение профессионального самоопределения обучающихся на социально-педагогические профессии средствами дополнительного образования детей</vt:lpstr>
      <vt:lpstr>Обеспечение профессионального самоопределения обучающихся на социально-педагогические профессии (решение коллегии Министерства просвещения Российской Федерации от 23 октября 2020) </vt:lpstr>
      <vt:lpstr>Дополнительное образование детей и допрофессиональная педагогическая подготовка: ресурсы интеграции</vt:lpstr>
      <vt:lpstr>Ключевые образовательные результаты</vt:lpstr>
      <vt:lpstr>Презентация PowerPoint</vt:lpstr>
      <vt:lpstr>Дополнительные общеразвивающие программы «Гимназии К.Д.Ушинского»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Основные технологии и формы образовательной деятельности</vt:lpstr>
      <vt:lpstr>Межведомственные проекты  «Гимназии К.Д.Ушинского»</vt:lpstr>
      <vt:lpstr>Методическое сопровождение образовательной деятельности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Александра</dc:creator>
  <cp:lastModifiedBy>Александра Н. Логинова</cp:lastModifiedBy>
  <cp:revision>23</cp:revision>
  <dcterms:created xsi:type="dcterms:W3CDTF">2018-11-17T16:57:03Z</dcterms:created>
  <dcterms:modified xsi:type="dcterms:W3CDTF">2021-06-29T13:49:00Z</dcterms:modified>
</cp:coreProperties>
</file>