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1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4" autoAdjust="0"/>
    <p:restoredTop sz="85926" autoAdjust="0"/>
  </p:normalViewPr>
  <p:slideViewPr>
    <p:cSldViewPr snapToGrid="0">
      <p:cViewPr varScale="1">
        <p:scale>
          <a:sx n="136" d="100"/>
          <a:sy n="136" d="100"/>
        </p:scale>
        <p:origin x="11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4AD40-EE80-4A34-B823-0C86421551BE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07D8A-1C9E-4169-955A-B0CFA0BB6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7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07D8A-1C9E-4169-955A-B0CFA0BB6B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6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90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994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807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9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696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052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201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7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897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92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9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91C58B3-6CCC-4507-A33A-D46FEE151C00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4D21F16-E4CE-4072-BAEB-69E9100476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lina@prosegment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2AD22-C0D7-42DD-9AB0-20B3A932E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8820" y="20574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dirty="0"/>
              <a:t>ВСОКО в организации дополнительного образования детей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6456CD9-4016-40CA-9251-567D1F521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484" y="5103055"/>
            <a:ext cx="9418320" cy="11641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chemeClr val="tx1"/>
                </a:solidFill>
              </a:rPr>
              <a:t>Савиных Галина Петровна</a:t>
            </a:r>
          </a:p>
          <a:p>
            <a:pPr>
              <a:lnSpc>
                <a:spcPct val="100000"/>
              </a:lnSpc>
            </a:pPr>
            <a:r>
              <a:rPr lang="en-US" dirty="0">
                <a:hlinkClick r:id="rId2"/>
              </a:rPr>
              <a:t>Galina@prosegment.ru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0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A6482-4C43-450F-9D8D-D34D2474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722" y="-352916"/>
            <a:ext cx="9692640" cy="1397124"/>
          </a:xfrm>
        </p:spPr>
        <p:txBody>
          <a:bodyPr/>
          <a:lstStyle/>
          <a:p>
            <a:r>
              <a:rPr lang="ru-RU" dirty="0"/>
              <a:t>Обязательность ВСОКО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F81F6-6414-428B-8B98-8906E2AE1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805" y="1389268"/>
            <a:ext cx="7417894" cy="4899977"/>
          </a:xfrm>
        </p:spPr>
        <p:txBody>
          <a:bodyPr>
            <a:normAutofit fontScale="92500"/>
          </a:bodyPr>
          <a:lstStyle/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Пункт 13 статьи  28 ФЗ-273 устанавливает компетенцию «обеспечения функционирования внутренней системы оценки качества общего образования (ВСОКО)» для </a:t>
            </a:r>
            <a:r>
              <a:rPr lang="ru-RU" sz="2100" i="1" dirty="0"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типов</a:t>
            </a:r>
            <a:r>
              <a:rPr lang="ru-RU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Пункт 29 статьи 2 ФЗ-273 определяет качество образования как «комплексную характеристику образовательной деятельности и подготовки обучающегося, выражающая </a:t>
            </a:r>
            <a:r>
              <a:rPr lang="ru-RU" sz="2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их соответствия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государственным образовательным </a:t>
            </a:r>
            <a:r>
              <a:rPr lang="ru-RU" sz="2100" strike="sngStrik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стандартам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образовательным стандартам, федеральным государственным требованиям и (или) </a:t>
            </a:r>
            <a:r>
              <a:rPr lang="ru-RU" sz="2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потребностям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физического или юридического </a:t>
            </a:r>
            <a:r>
              <a:rPr lang="ru-RU" sz="2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в интересах которого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образовательная деятельность, в том числе </a:t>
            </a:r>
            <a:r>
              <a:rPr lang="ru-RU" sz="2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достижения планируемых результатов образовательной программы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060BDFF-1FE8-4F0D-8AB3-A4BE70F5D53C}"/>
              </a:ext>
            </a:extLst>
          </p:cNvPr>
          <p:cNvSpPr txBox="1">
            <a:spLocks/>
          </p:cNvSpPr>
          <p:nvPr/>
        </p:nvSpPr>
        <p:spPr>
          <a:xfrm>
            <a:off x="8602393" y="477078"/>
            <a:ext cx="2566885" cy="20410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i="1" dirty="0"/>
              <a:t>С 2015 по 2017 г. </a:t>
            </a:r>
            <a:r>
              <a:rPr lang="ru-RU" sz="1400" b="1" i="1" dirty="0"/>
              <a:t>число организаций ДОД увеличилось на 24 226,</a:t>
            </a:r>
            <a:r>
              <a:rPr lang="ru-RU" sz="1400" i="1" dirty="0"/>
              <a:t> или более чем на 75% </a:t>
            </a:r>
          </a:p>
          <a:p>
            <a:pPr marL="0" indent="0">
              <a:buFont typeface="Arial" pitchFamily="34" charset="0"/>
              <a:buNone/>
            </a:pPr>
            <a:r>
              <a:rPr lang="ru-RU" sz="1400" dirty="0"/>
              <a:t>(см. «Дополнительное образование в России: единое и многообразное»/ под. ред. С.Г. </a:t>
            </a:r>
            <a:r>
              <a:rPr lang="ru-RU" sz="1400" dirty="0" err="1"/>
              <a:t>Косарецкого</a:t>
            </a:r>
            <a:r>
              <a:rPr lang="ru-RU" sz="1400" dirty="0"/>
              <a:t>) 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E2AF1-DC7A-4FD9-B3CD-F00156336228}"/>
              </a:ext>
            </a:extLst>
          </p:cNvPr>
          <p:cNvSpPr txBox="1"/>
          <p:nvPr/>
        </p:nvSpPr>
        <p:spPr>
          <a:xfrm>
            <a:off x="8602393" y="2769732"/>
            <a:ext cx="2566885" cy="2139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D34817"/>
              </a:buClr>
              <a:buSzPct val="80000"/>
              <a:tabLst/>
              <a:defRPr/>
            </a:pPr>
            <a:r>
              <a:rPr kumimoji="0" lang="ru-RU" sz="1400" b="0" i="0" u="none" strike="noStrike" kern="1200" cap="none" spc="1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Указ Президента РФ от 7 мая 2018 года № 204: «обеспечение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38578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E07DD-AB2C-4305-A598-2FC72C29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-404364"/>
            <a:ext cx="9692640" cy="1397124"/>
          </a:xfrm>
        </p:spPr>
        <p:txBody>
          <a:bodyPr/>
          <a:lstStyle/>
          <a:p>
            <a:r>
              <a:rPr lang="ru-RU" dirty="0"/>
              <a:t>Назначение ВСОКО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F32BD6-54DB-4A79-9029-5E59ACB91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14" y="1384063"/>
            <a:ext cx="10321423" cy="45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519861-B906-4492-880A-5D8D9F3F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32744"/>
          </a:xfrm>
        </p:spPr>
        <p:txBody>
          <a:bodyPr/>
          <a:lstStyle/>
          <a:p>
            <a:r>
              <a:rPr lang="ru-RU" dirty="0"/>
              <a:t>Предмет ВСОКО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04BD99-BB98-4509-AF0D-CB73C7503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4" y="956603"/>
            <a:ext cx="7019779" cy="47717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43B53D-32CB-43FC-95FF-B0D8E0F4BF02}"/>
              </a:ext>
            </a:extLst>
          </p:cNvPr>
          <p:cNvSpPr txBox="1"/>
          <p:nvPr/>
        </p:nvSpPr>
        <p:spPr>
          <a:xfrm>
            <a:off x="858131" y="1763848"/>
            <a:ext cx="4726744" cy="3996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Пункт 9 части 2 ФЗ-273: «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- комплекс основных характеристик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форм аттестации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оценочных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методических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материалов»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!! Различаем текущий контроль, промежуточную аттестацию и итоговое оценивание</a:t>
            </a:r>
          </a:p>
        </p:txBody>
      </p:sp>
    </p:spTree>
    <p:extLst>
      <p:ext uri="{BB962C8B-B14F-4D97-AF65-F5344CB8AC3E}">
        <p14:creationId xmlns:p14="http://schemas.microsoft.com/office/powerpoint/2010/main" val="112987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2362A-D812-4F00-9EC7-C44DB542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32744"/>
          </a:xfrm>
        </p:spPr>
        <p:txBody>
          <a:bodyPr/>
          <a:lstStyle/>
          <a:p>
            <a:r>
              <a:rPr lang="ru-RU" dirty="0"/>
              <a:t>Ориентиры (?) ВСОКО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B8F1715-5960-4E21-8270-B0D6899D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Из ФП «Успех каждого ребенка»</a:t>
            </a:r>
          </a:p>
          <a:p>
            <a:r>
              <a:rPr lang="ru-RU" dirty="0"/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 </a:t>
            </a:r>
          </a:p>
          <a:p>
            <a:r>
              <a:rPr lang="ru-RU" dirty="0"/>
              <a:t>80% детей в возрасте от 5 до 18 лет охвачены дополнительным образованием </a:t>
            </a:r>
          </a:p>
          <a:p>
            <a:r>
              <a:rPr lang="ru-RU" dirty="0"/>
              <a:t>245 детских технопарков «</a:t>
            </a:r>
            <a:r>
              <a:rPr lang="ru-RU" dirty="0" err="1"/>
              <a:t>Кванториум</a:t>
            </a:r>
            <a:r>
              <a:rPr lang="ru-RU" dirty="0"/>
              <a:t>» и 900 тыс. новых </a:t>
            </a:r>
            <a:r>
              <a:rPr lang="ru-RU" dirty="0" err="1"/>
              <a:t>ученико</a:t>
            </a:r>
            <a:r>
              <a:rPr lang="ru-RU" dirty="0"/>
              <a:t>-мест дополнительного образования </a:t>
            </a:r>
          </a:p>
          <a:p>
            <a:r>
              <a:rPr lang="ru-RU" dirty="0"/>
              <a:t>во всех регионах функционируют региональные центры выявления и поддержки детей, проявивших выдающиеся способности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53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E25D3-F303-49FB-A445-B794A59C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690540"/>
          </a:xfrm>
        </p:spPr>
        <p:txBody>
          <a:bodyPr/>
          <a:lstStyle/>
          <a:p>
            <a:r>
              <a:rPr lang="ru-RU" dirty="0"/>
              <a:t>Дефициты ВСОКО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34B16-A55C-42FC-B5A7-E0C27F8E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Планировать и формулировать результаты конкретно под содержание программы</a:t>
            </a:r>
          </a:p>
          <a:p>
            <a:r>
              <a:rPr lang="ru-RU" dirty="0"/>
              <a:t>Учитывать особенности дополнительного образования, не «копировать» ФГОС общего образования</a:t>
            </a:r>
          </a:p>
          <a:p>
            <a:r>
              <a:rPr lang="ru-RU" dirty="0"/>
              <a:t>Соотносить планируемые результаты с уровнем программы</a:t>
            </a:r>
          </a:p>
          <a:p>
            <a:r>
              <a:rPr lang="ru-RU" dirty="0"/>
              <a:t>Различать текущий контроль, промежуточную аттестацию и итоговую оценку </a:t>
            </a:r>
          </a:p>
          <a:p>
            <a:r>
              <a:rPr lang="ru-RU" dirty="0"/>
              <a:t>Оценивать именно то, что запланировано в рамках каждого вида оценивания</a:t>
            </a:r>
          </a:p>
          <a:p>
            <a:r>
              <a:rPr lang="ru-RU" dirty="0"/>
              <a:t>Организовывать мониторинг индивидуального прогресса обучающихся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2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9286E-E7D4-4335-A392-55F93897C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3" y="237927"/>
            <a:ext cx="9692640" cy="1397124"/>
          </a:xfrm>
        </p:spPr>
        <p:txBody>
          <a:bodyPr>
            <a:normAutofit/>
          </a:bodyPr>
          <a:lstStyle/>
          <a:p>
            <a:r>
              <a:rPr lang="ru-RU" dirty="0"/>
              <a:t>Проявление </a:t>
            </a:r>
            <a:r>
              <a:rPr lang="ru-RU" dirty="0" err="1"/>
              <a:t>дефицитарности</a:t>
            </a:r>
            <a:r>
              <a:rPr lang="ru-RU" dirty="0"/>
              <a:t> ВСОКО </a:t>
            </a:r>
            <a:r>
              <a:rPr lang="ru-RU" sz="2200" dirty="0"/>
              <a:t>(пример НЕ для подражания):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8BFBE-5E42-4ACD-9103-64A866723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621" y="2096086"/>
            <a:ext cx="9587132" cy="43513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/>
              <a:t>Программа </a:t>
            </a:r>
            <a:r>
              <a:rPr lang="ru-RU" sz="1800" dirty="0"/>
              <a:t>«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ЖУРНАЛИСТИКА И МЕДИАТЕХНОЛОГИИ»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(для обучающихся 14 – 17 лет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648 часов)</a:t>
            </a:r>
            <a:endParaRPr lang="ru-RU" sz="2400" dirty="0"/>
          </a:p>
          <a:p>
            <a:pPr marL="0" indent="0">
              <a:buNone/>
            </a:pPr>
            <a:r>
              <a:rPr lang="ru-RU" dirty="0"/>
              <a:t>«Результативность программы проверяется регулярно раз в месяц. Формы проверки: </a:t>
            </a:r>
          </a:p>
          <a:p>
            <a:r>
              <a:rPr lang="ru-RU" dirty="0"/>
              <a:t>выпуск газет;</a:t>
            </a:r>
          </a:p>
          <a:p>
            <a:r>
              <a:rPr lang="ru-RU" dirty="0"/>
              <a:t>создание видеорепортажа;</a:t>
            </a:r>
          </a:p>
          <a:p>
            <a:r>
              <a:rPr lang="ru-RU" dirty="0"/>
              <a:t>создание выпусков телепроектов;</a:t>
            </a:r>
          </a:p>
          <a:p>
            <a:r>
              <a:rPr lang="ru-RU" dirty="0"/>
              <a:t>создание контента для интернет-журнала;</a:t>
            </a:r>
          </a:p>
          <a:p>
            <a:r>
              <a:rPr lang="ru-RU" dirty="0"/>
              <a:t>другие творческие задания; </a:t>
            </a:r>
          </a:p>
          <a:p>
            <a:r>
              <a:rPr lang="ru-RU" dirty="0"/>
              <a:t>участие в профессиональных конкурсах»</a:t>
            </a:r>
          </a:p>
        </p:txBody>
      </p:sp>
    </p:spTree>
    <p:extLst>
      <p:ext uri="{BB962C8B-B14F-4D97-AF65-F5344CB8AC3E}">
        <p14:creationId xmlns:p14="http://schemas.microsoft.com/office/powerpoint/2010/main" val="25038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21951-6F69-4F35-9D89-06282B3E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93" y="-148934"/>
            <a:ext cx="9692640" cy="1397124"/>
          </a:xfrm>
        </p:spPr>
        <p:txBody>
          <a:bodyPr/>
          <a:lstStyle/>
          <a:p>
            <a:r>
              <a:rPr lang="ru-RU" dirty="0"/>
              <a:t>Что делать?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2179C-36EB-4FB5-A9DC-BDBF9CDF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ru-RU" dirty="0"/>
              <a:t> Различать виды оценивания, т.к. итоговые проекты, конкурсы не дают представления о движении к результату; текущий контроль и промежуточная аттестация необходимы так же, как итоговая оценка</a:t>
            </a:r>
          </a:p>
          <a:p>
            <a:pPr>
              <a:buAutoNum type="arabicPeriod"/>
            </a:pPr>
            <a:r>
              <a:rPr lang="ru-RU" dirty="0"/>
              <a:t> «Отмерять» предмет контроля и оценки не годами, а темами (содержанием)</a:t>
            </a:r>
          </a:p>
          <a:p>
            <a:pPr>
              <a:buAutoNum type="arabicPeriod"/>
            </a:pPr>
            <a:r>
              <a:rPr lang="ru-RU" dirty="0"/>
              <a:t> Добиваться единых подходов к организации и проведению текущего контроля и промежуточной аттестации обучающихся</a:t>
            </a:r>
          </a:p>
          <a:p>
            <a:pPr>
              <a:buAutoNum type="arabicPeriod"/>
            </a:pPr>
            <a:r>
              <a:rPr lang="ru-RU" dirty="0"/>
              <a:t> Показывать, как текущие и промежуточные результаты обеспечивают итоговый результат (конкурс, проект)</a:t>
            </a:r>
          </a:p>
          <a:p>
            <a:pPr>
              <a:buAutoNum type="arabicPeriod"/>
            </a:pPr>
            <a:r>
              <a:rPr lang="ru-RU" dirty="0"/>
              <a:t> Более последовательно реализовать принцип соответствия, установленный ФЗ-273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55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2340" y="483096"/>
            <a:ext cx="4114800" cy="1235968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dirty="0">
                <a:solidFill>
                  <a:srgbClr val="EF7561"/>
                </a:solidFill>
              </a:rPr>
              <a:t>89162496774</a:t>
            </a:r>
            <a:br>
              <a:rPr lang="en-US" dirty="0">
                <a:solidFill>
                  <a:srgbClr val="EF7561"/>
                </a:solidFill>
              </a:rPr>
            </a:br>
            <a:r>
              <a:rPr lang="en-US" dirty="0">
                <a:solidFill>
                  <a:srgbClr val="EF7561"/>
                </a:solidFill>
              </a:rPr>
              <a:t>Galina@prosegment.ru</a:t>
            </a:r>
            <a:br>
              <a:rPr lang="en-US" dirty="0">
                <a:solidFill>
                  <a:srgbClr val="EF7561"/>
                </a:solidFill>
              </a:rPr>
            </a:br>
            <a:endParaRPr lang="ru-RU" dirty="0">
              <a:solidFill>
                <a:srgbClr val="EF7561"/>
              </a:solidFill>
            </a:endParaRPr>
          </a:p>
        </p:txBody>
      </p:sp>
      <p:pic>
        <p:nvPicPr>
          <p:cNvPr id="9" name=" 8">
            <a:extLst>
              <a:ext uri="{FF2B5EF4-FFF2-40B4-BE49-F238E27FC236}">
                <a16:creationId xmlns:a16="http://schemas.microsoft.com/office/drawing/2014/main" id="{3586C5F8-6018-40A9-AA9B-342948550A8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6895" b="6895"/>
          <a:stretch>
            <a:fillRect/>
          </a:stretch>
        </p:blipFill>
        <p:spPr>
          <a:xfrm>
            <a:off x="619052" y="415169"/>
            <a:ext cx="5353050" cy="461486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92340" y="1719064"/>
            <a:ext cx="4114800" cy="3810000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800" b="1" dirty="0">
                <a:solidFill>
                  <a:srgbClr val="EF7561"/>
                </a:solidFill>
              </a:rPr>
              <a:t>Благодарю за внимание!</a:t>
            </a:r>
          </a:p>
          <a:p>
            <a:endParaRPr lang="ru-RU" sz="2800" dirty="0"/>
          </a:p>
          <a:p>
            <a:r>
              <a:rPr lang="ru-RU" sz="2800" dirty="0">
                <a:solidFill>
                  <a:srgbClr val="3DA31D"/>
                </a:solidFill>
              </a:rPr>
              <a:t>Буду рада сотрудничеству по проблематике ВСОКО</a:t>
            </a:r>
          </a:p>
        </p:txBody>
      </p:sp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Вид">
  <a:themeElements>
    <a:clrScheme name="Вид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502</TotalTime>
  <Words>565</Words>
  <Application>Microsoft Office PowerPoint</Application>
  <PresentationFormat>Широкоэкранный</PresentationFormat>
  <Paragraphs>48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Tw Cen MT</vt:lpstr>
      <vt:lpstr>Wingdings 2</vt:lpstr>
      <vt:lpstr>Вид</vt:lpstr>
      <vt:lpstr>ВСОКО в организации дополнительного образования детей</vt:lpstr>
      <vt:lpstr>Обязательность ВСОКО</vt:lpstr>
      <vt:lpstr>Назначение ВСОКО</vt:lpstr>
      <vt:lpstr>Предмет ВСОКО </vt:lpstr>
      <vt:lpstr>Ориентиры (?) ВСОКО</vt:lpstr>
      <vt:lpstr>Дефициты ВСОКО</vt:lpstr>
      <vt:lpstr>Проявление дефицитарности ВСОКО (пример НЕ для подражания):</vt:lpstr>
      <vt:lpstr>Что делать?</vt:lpstr>
      <vt:lpstr>89162496774 Galina@prosegment.ru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детей</dc:title>
  <dc:creator>Галина Савиных</dc:creator>
  <cp:lastModifiedBy>Савиных Галина Петровна</cp:lastModifiedBy>
  <cp:revision>83</cp:revision>
  <dcterms:created xsi:type="dcterms:W3CDTF">2019-10-14T19:16:43Z</dcterms:created>
  <dcterms:modified xsi:type="dcterms:W3CDTF">2021-06-15T07:06:40Z</dcterms:modified>
</cp:coreProperties>
</file>