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2" r:id="rId3"/>
    <p:sldId id="434" r:id="rId4"/>
    <p:sldId id="421" r:id="rId5"/>
    <p:sldId id="408" r:id="rId6"/>
    <p:sldId id="409" r:id="rId7"/>
    <p:sldId id="433" r:id="rId8"/>
    <p:sldId id="411" r:id="rId9"/>
  </p:sldIdLst>
  <p:sldSz cx="20104100" cy="11309350"/>
  <p:notesSz cx="9926638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1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94660"/>
  </p:normalViewPr>
  <p:slideViewPr>
    <p:cSldViewPr>
      <p:cViewPr varScale="1">
        <p:scale>
          <a:sx n="67" d="100"/>
          <a:sy n="67" d="100"/>
        </p:scale>
        <p:origin x="105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204"/>
          </a:xfrm>
          <a:prstGeom prst="rect">
            <a:avLst/>
          </a:prstGeom>
        </p:spPr>
        <p:txBody>
          <a:bodyPr vert="horz" lIns="48710" tIns="24355" rIns="48710" bIns="24355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35" y="0"/>
            <a:ext cx="4301752" cy="341204"/>
          </a:xfrm>
          <a:prstGeom prst="rect">
            <a:avLst/>
          </a:prstGeom>
        </p:spPr>
        <p:txBody>
          <a:bodyPr vert="horz" lIns="48710" tIns="24355" rIns="48710" bIns="24355" rtlCol="0"/>
          <a:lstStyle>
            <a:lvl1pPr algn="r">
              <a:defRPr sz="600"/>
            </a:lvl1pPr>
          </a:lstStyle>
          <a:p>
            <a:fld id="{90041E5C-7B9A-48D0-9AAF-CE2A9E00074C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584"/>
            <a:ext cx="4301752" cy="341204"/>
          </a:xfrm>
          <a:prstGeom prst="rect">
            <a:avLst/>
          </a:prstGeom>
        </p:spPr>
        <p:txBody>
          <a:bodyPr vert="horz" lIns="48710" tIns="24355" rIns="48710" bIns="24355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35" y="6467584"/>
            <a:ext cx="4301752" cy="341204"/>
          </a:xfrm>
          <a:prstGeom prst="rect">
            <a:avLst/>
          </a:prstGeom>
        </p:spPr>
        <p:txBody>
          <a:bodyPr vert="horz" lIns="48710" tIns="24355" rIns="48710" bIns="24355" rtlCol="0" anchor="b"/>
          <a:lstStyle>
            <a:lvl1pPr algn="r">
              <a:defRPr sz="600"/>
            </a:lvl1pPr>
          </a:lstStyle>
          <a:p>
            <a:fld id="{70514DF5-644E-46B9-9133-0B5BB58D9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81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204"/>
          </a:xfrm>
          <a:prstGeom prst="rect">
            <a:avLst/>
          </a:prstGeom>
        </p:spPr>
        <p:txBody>
          <a:bodyPr vert="horz" lIns="48710" tIns="24355" rIns="48710" bIns="24355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35" y="0"/>
            <a:ext cx="4301752" cy="341204"/>
          </a:xfrm>
          <a:prstGeom prst="rect">
            <a:avLst/>
          </a:prstGeom>
        </p:spPr>
        <p:txBody>
          <a:bodyPr vert="horz" lIns="48710" tIns="24355" rIns="48710" bIns="24355" rtlCol="0"/>
          <a:lstStyle>
            <a:lvl1pPr algn="r">
              <a:defRPr sz="600"/>
            </a:lvl1pPr>
          </a:lstStyle>
          <a:p>
            <a:fld id="{602016A0-348B-48E2-A583-3ADB4C1CAF0E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1000" y="850900"/>
            <a:ext cx="4084638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710" tIns="24355" rIns="48710" bIns="243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51" y="3276324"/>
            <a:ext cx="7941937" cy="2681844"/>
          </a:xfrm>
          <a:prstGeom prst="rect">
            <a:avLst/>
          </a:prstGeom>
        </p:spPr>
        <p:txBody>
          <a:bodyPr vert="horz" lIns="48710" tIns="24355" rIns="48710" bIns="2435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584"/>
            <a:ext cx="4301752" cy="341204"/>
          </a:xfrm>
          <a:prstGeom prst="rect">
            <a:avLst/>
          </a:prstGeom>
        </p:spPr>
        <p:txBody>
          <a:bodyPr vert="horz" lIns="48710" tIns="24355" rIns="48710" bIns="24355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35" y="6467584"/>
            <a:ext cx="4301752" cy="341204"/>
          </a:xfrm>
          <a:prstGeom prst="rect">
            <a:avLst/>
          </a:prstGeom>
        </p:spPr>
        <p:txBody>
          <a:bodyPr vert="horz" lIns="48710" tIns="24355" rIns="48710" bIns="24355" rtlCol="0" anchor="b"/>
          <a:lstStyle>
            <a:lvl1pPr algn="r">
              <a:defRPr sz="600"/>
            </a:lvl1pPr>
          </a:lstStyle>
          <a:p>
            <a:fld id="{158B94BC-E3F5-4FD9-85BD-5CAEDF462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8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3752" y="2167581"/>
            <a:ext cx="13344525" cy="5097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33752" y="2167581"/>
            <a:ext cx="13344525" cy="5097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4" t="22355" r="11718" b="23040"/>
          <a:stretch/>
        </p:blipFill>
        <p:spPr>
          <a:xfrm>
            <a:off x="8517406" y="429388"/>
            <a:ext cx="3200400" cy="2286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28" y="515874"/>
            <a:ext cx="2009775" cy="22669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7602" y="259454"/>
            <a:ext cx="1819275" cy="250507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0"/>
            <a:ext cx="10736642" cy="552701"/>
          </a:xfrm>
          <a:custGeom>
            <a:avLst/>
            <a:gdLst/>
            <a:ahLst/>
            <a:cxnLst/>
            <a:rect l="l" t="t" r="r" b="b"/>
            <a:pathLst>
              <a:path w="8744585" h="2355215">
                <a:moveTo>
                  <a:pt x="0" y="2354933"/>
                </a:moveTo>
                <a:lnTo>
                  <a:pt x="8743856" y="285"/>
                </a:lnTo>
                <a:lnTo>
                  <a:pt x="0" y="235493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84545" y="0"/>
            <a:ext cx="9249705" cy="625475"/>
          </a:xfrm>
          <a:custGeom>
            <a:avLst/>
            <a:gdLst/>
            <a:ahLst/>
            <a:cxnLst/>
            <a:rect l="l" t="t" r="r" b="b"/>
            <a:pathLst>
              <a:path w="6924040" h="4392930">
                <a:moveTo>
                  <a:pt x="-333" y="285"/>
                </a:moveTo>
                <a:lnTo>
                  <a:pt x="6923531" y="4392850"/>
                </a:lnTo>
                <a:lnTo>
                  <a:pt x="-333" y="285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27850" y="12800"/>
            <a:ext cx="13176631" cy="935255"/>
          </a:xfrm>
          <a:custGeom>
            <a:avLst/>
            <a:gdLst/>
            <a:ahLst/>
            <a:cxnLst/>
            <a:rect l="l" t="t" r="r" b="b"/>
            <a:pathLst>
              <a:path w="5430519" h="948055">
                <a:moveTo>
                  <a:pt x="-370" y="285"/>
                </a:moveTo>
                <a:lnTo>
                  <a:pt x="1988779" y="344447"/>
                </a:lnTo>
                <a:lnTo>
                  <a:pt x="5429630" y="948189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7610" y="0"/>
            <a:ext cx="11786490" cy="948055"/>
          </a:xfrm>
          <a:custGeom>
            <a:avLst/>
            <a:gdLst/>
            <a:ahLst/>
            <a:cxnLst/>
            <a:rect l="l" t="t" r="r" b="b"/>
            <a:pathLst>
              <a:path w="11786869" h="3249930">
                <a:moveTo>
                  <a:pt x="-210" y="285"/>
                </a:moveTo>
                <a:lnTo>
                  <a:pt x="11785980" y="3250006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19874" y="9998075"/>
            <a:ext cx="12984226" cy="1299814"/>
          </a:xfrm>
          <a:custGeom>
            <a:avLst/>
            <a:gdLst/>
            <a:ahLst/>
            <a:cxnLst/>
            <a:rect l="l" t="t" r="r" b="b"/>
            <a:pathLst>
              <a:path w="8408035" h="3498215">
                <a:moveTo>
                  <a:pt x="-295" y="3497743"/>
                </a:moveTo>
                <a:lnTo>
                  <a:pt x="8407018" y="88"/>
                </a:lnTo>
                <a:lnTo>
                  <a:pt x="-295" y="349774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9785071"/>
            <a:ext cx="8985251" cy="1512818"/>
          </a:xfrm>
          <a:custGeom>
            <a:avLst/>
            <a:gdLst/>
            <a:ahLst/>
            <a:cxnLst/>
            <a:rect l="l" t="t" r="r" b="b"/>
            <a:pathLst>
              <a:path w="11516995" h="2949575">
                <a:moveTo>
                  <a:pt x="0" y="74"/>
                </a:moveTo>
                <a:lnTo>
                  <a:pt x="11516703" y="2949102"/>
                </a:lnTo>
                <a:lnTo>
                  <a:pt x="0" y="74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85251" y="9389717"/>
            <a:ext cx="11118849" cy="1908172"/>
          </a:xfrm>
          <a:custGeom>
            <a:avLst/>
            <a:gdLst/>
            <a:ahLst/>
            <a:cxnLst/>
            <a:rect l="l" t="t" r="r" b="b"/>
            <a:pathLst>
              <a:path w="17619345" h="1826895">
                <a:moveTo>
                  <a:pt x="-62" y="1826550"/>
                </a:moveTo>
                <a:lnTo>
                  <a:pt x="17618582" y="46"/>
                </a:lnTo>
                <a:lnTo>
                  <a:pt x="-62" y="1826550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785071"/>
            <a:ext cx="7119874" cy="1512818"/>
          </a:xfrm>
          <a:custGeom>
            <a:avLst/>
            <a:gdLst/>
            <a:ahLst/>
            <a:cxnLst/>
            <a:rect l="l" t="t" r="r" b="b"/>
            <a:pathLst>
              <a:path w="4634865" h="1680845">
                <a:moveTo>
                  <a:pt x="0" y="42"/>
                </a:moveTo>
                <a:lnTo>
                  <a:pt x="4634465" y="1680628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82237" y="10379075"/>
            <a:ext cx="15352013" cy="1235247"/>
          </a:xfrm>
          <a:custGeom>
            <a:avLst/>
            <a:gdLst/>
            <a:ahLst/>
            <a:cxnLst/>
            <a:rect l="l" t="t" r="r" b="b"/>
            <a:pathLst>
              <a:path w="15422244" h="2906395">
                <a:moveTo>
                  <a:pt x="-118" y="2906303"/>
                </a:moveTo>
                <a:lnTo>
                  <a:pt x="15421482" y="73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">
            <a:extLst>
              <a:ext uri="{FF2B5EF4-FFF2-40B4-BE49-F238E27FC236}">
                <a16:creationId xmlns="" xmlns:a16="http://schemas.microsoft.com/office/drawing/2014/main" id="{FAF6E2CC-CE86-47C9-B6EB-DE3F50678452}"/>
              </a:ext>
            </a:extLst>
          </p:cNvPr>
          <p:cNvSpPr txBox="1">
            <a:spLocks/>
          </p:cNvSpPr>
          <p:nvPr/>
        </p:nvSpPr>
        <p:spPr>
          <a:xfrm>
            <a:off x="1926145" y="2854150"/>
            <a:ext cx="1711750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6000" kern="0" dirty="0">
                <a:solidFill>
                  <a:sysClr val="windowText" lastClr="000000"/>
                </a:solidFill>
              </a:rPr>
              <a:t> </a:t>
            </a:r>
            <a:r>
              <a:rPr lang="ru-RU" sz="6000" kern="0" dirty="0" smtClean="0">
                <a:solidFill>
                  <a:sysClr val="windowText" lastClr="000000"/>
                </a:solidFill>
              </a:rPr>
              <a:t>Возможности дополнительного </a:t>
            </a:r>
            <a:r>
              <a:rPr lang="ru-RU" sz="6000" kern="0" smtClean="0">
                <a:solidFill>
                  <a:sysClr val="windowText" lastClr="000000"/>
                </a:solidFill>
              </a:rPr>
              <a:t>образования </a:t>
            </a:r>
            <a:br>
              <a:rPr lang="ru-RU" sz="6000" kern="0" smtClean="0">
                <a:solidFill>
                  <a:sysClr val="windowText" lastClr="000000"/>
                </a:solidFill>
              </a:rPr>
            </a:br>
            <a:r>
              <a:rPr lang="ru-RU" sz="6000" kern="0" smtClean="0">
                <a:solidFill>
                  <a:sysClr val="windowText" lastClr="000000"/>
                </a:solidFill>
              </a:rPr>
              <a:t>при </a:t>
            </a:r>
            <a:r>
              <a:rPr lang="ru-RU" sz="6000" kern="0" dirty="0" smtClean="0">
                <a:solidFill>
                  <a:sysClr val="windowText" lastClr="000000"/>
                </a:solidFill>
              </a:rPr>
              <a:t>реализации профориентационных </a:t>
            </a:r>
            <a:r>
              <a:rPr lang="ru-RU" sz="6000" kern="0" smtClean="0">
                <a:solidFill>
                  <a:sysClr val="windowText" lastClr="000000"/>
                </a:solidFill>
              </a:rPr>
              <a:t>краткосрочных смен</a:t>
            </a:r>
            <a:endParaRPr lang="ru-RU" sz="6000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object 13"/>
          <p:cNvSpPr/>
          <p:nvPr/>
        </p:nvSpPr>
        <p:spPr>
          <a:xfrm rot="5962727">
            <a:off x="3858450" y="-4605833"/>
            <a:ext cx="2959836" cy="10453953"/>
          </a:xfrm>
          <a:custGeom>
            <a:avLst/>
            <a:gdLst/>
            <a:ahLst/>
            <a:cxnLst/>
            <a:rect l="l" t="t" r="r" b="b"/>
            <a:pathLst>
              <a:path w="4634865" h="1680845">
                <a:moveTo>
                  <a:pt x="0" y="42"/>
                </a:moveTo>
                <a:lnTo>
                  <a:pt x="4634465" y="1680628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>
            <a:extLst>
              <a:ext uri="{FF2B5EF4-FFF2-40B4-BE49-F238E27FC236}">
                <a16:creationId xmlns="" xmlns:a16="http://schemas.microsoft.com/office/drawing/2014/main" id="{C6DC5712-215D-47A1-B7AB-D6664CBE1D43}"/>
              </a:ext>
            </a:extLst>
          </p:cNvPr>
          <p:cNvSpPr txBox="1">
            <a:spLocks/>
          </p:cNvSpPr>
          <p:nvPr/>
        </p:nvSpPr>
        <p:spPr>
          <a:xfrm>
            <a:off x="7325969" y="10081848"/>
            <a:ext cx="49530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4800" kern="0" dirty="0" smtClean="0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2021 год </a:t>
            </a:r>
            <a:endParaRPr lang="ru-RU" sz="4800" kern="0" dirty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object 2"/>
          <p:cNvSpPr txBox="1"/>
          <p:nvPr/>
        </p:nvSpPr>
        <p:spPr>
          <a:xfrm>
            <a:off x="13328650" y="7441237"/>
            <a:ext cx="64008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Толкачев Андрей Анатольевич,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федерального ресурсного центра дополнительного образования детей социально-гуманитарной направленности ФГБУК «ВЦХТ»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518650" y="10562888"/>
            <a:ext cx="10585450" cy="745667"/>
          </a:xfrm>
          <a:custGeom>
            <a:avLst/>
            <a:gdLst/>
            <a:ahLst/>
            <a:cxnLst/>
            <a:rect l="l" t="t" r="r" b="b"/>
            <a:pathLst>
              <a:path w="7862569" h="2315209">
                <a:moveTo>
                  <a:pt x="-309" y="2314923"/>
                </a:moveTo>
                <a:lnTo>
                  <a:pt x="7861934" y="58"/>
                </a:lnTo>
                <a:lnTo>
                  <a:pt x="-309" y="231492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6579" y="10531475"/>
            <a:ext cx="16487521" cy="777411"/>
          </a:xfrm>
          <a:custGeom>
            <a:avLst/>
            <a:gdLst/>
            <a:ahLst/>
            <a:cxnLst/>
            <a:rect l="l" t="t" r="r" b="b"/>
            <a:pathLst>
              <a:path w="16487775" h="1096009">
                <a:moveTo>
                  <a:pt x="-91" y="1095391"/>
                </a:moveTo>
                <a:lnTo>
                  <a:pt x="16487012" y="27"/>
                </a:lnTo>
                <a:lnTo>
                  <a:pt x="-91" y="1095391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0983" y="10806148"/>
            <a:ext cx="15033117" cy="502408"/>
          </a:xfrm>
          <a:custGeom>
            <a:avLst/>
            <a:gdLst/>
            <a:ahLst/>
            <a:cxnLst/>
            <a:rect l="l" t="t" r="r" b="b"/>
            <a:pathLst>
              <a:path w="15033625" h="2833370">
                <a:moveTo>
                  <a:pt x="-128" y="2833082"/>
                </a:moveTo>
                <a:lnTo>
                  <a:pt x="15032608" y="71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0"/>
            <a:ext cx="2009775" cy="2266950"/>
          </a:xfrm>
          <a:prstGeom prst="rect">
            <a:avLst/>
          </a:prstGeom>
        </p:spPr>
      </p:pic>
      <p:sp>
        <p:nvSpPr>
          <p:cNvPr id="15" name="object 2"/>
          <p:cNvSpPr txBox="1"/>
          <p:nvPr/>
        </p:nvSpPr>
        <p:spPr>
          <a:xfrm>
            <a:off x="4413250" y="473075"/>
            <a:ext cx="1154397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4000" dirty="0" smtClean="0">
                <a:latin typeface="Montserrat"/>
                <a:cs typeface="Times New Roman" panose="02020603050405020304" pitchFamily="18" charset="0"/>
              </a:rPr>
              <a:t>  Основные нормативные аспекты  регулирования вопросов  профориентации в системе </a:t>
            </a:r>
            <a:r>
              <a:rPr lang="ru-RU" sz="4000" dirty="0" smtClean="0">
                <a:latin typeface="Montserrat"/>
                <a:cs typeface="Times New Roman" panose="02020603050405020304" pitchFamily="18" charset="0"/>
              </a:rPr>
              <a:t>дополнительного </a:t>
            </a:r>
            <a:r>
              <a:rPr lang="ru-RU" sz="4000" dirty="0" smtClean="0">
                <a:latin typeface="Montserrat"/>
                <a:cs typeface="Times New Roman" panose="02020603050405020304" pitchFamily="18" charset="0"/>
              </a:rPr>
              <a:t>образования </a:t>
            </a:r>
            <a:endParaRPr lang="ru-RU" sz="4000" dirty="0">
              <a:latin typeface="Montserrat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77500" t="14444" r="10000" b="70000"/>
          <a:stretch/>
        </p:blipFill>
        <p:spPr>
          <a:xfrm>
            <a:off x="16811216" y="-38070"/>
            <a:ext cx="3292884" cy="2305019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 bwMode="auto">
          <a:xfrm>
            <a:off x="1075331" y="4736894"/>
            <a:ext cx="10410232" cy="862880"/>
          </a:xfrm>
          <a:prstGeom prst="roundRect">
            <a:avLst/>
          </a:prstGeom>
          <a:noFill/>
          <a:ln w="28575" cap="flat" cmpd="sng" algn="ctr">
            <a:solidFill>
              <a:srgbClr val="1C75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50789" tIns="75394" rIns="150789" bIns="75394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000" dirty="0">
                <a:latin typeface="Montserrat"/>
                <a:cs typeface="Tahoma" pitchFamily="32" charset="0"/>
              </a:rPr>
              <a:t>Стратегия развития воспитания в Российской Федерации до 2025 года,  утверждена распоряжением Правительства Российской Федерации </a:t>
            </a:r>
            <a:r>
              <a:rPr lang="ru-RU" sz="2000" dirty="0" smtClean="0">
                <a:latin typeface="Montserrat"/>
                <a:cs typeface="Tahoma" pitchFamily="32" charset="0"/>
              </a:rPr>
              <a:t>от </a:t>
            </a:r>
            <a:r>
              <a:rPr lang="ru-RU" sz="2000" dirty="0">
                <a:latin typeface="Montserrat"/>
                <a:cs typeface="Tahoma" pitchFamily="32" charset="0"/>
              </a:rPr>
              <a:t>29 мая 2015 г. № 996-р</a:t>
            </a:r>
          </a:p>
          <a:p>
            <a:pPr>
              <a:tabLst>
                <a:tab pos="1082842" algn="l"/>
                <a:tab pos="2165683" algn="l"/>
                <a:tab pos="3248527" algn="l"/>
                <a:tab pos="4331369" algn="l"/>
                <a:tab pos="5414210" algn="l"/>
                <a:tab pos="6497053" algn="l"/>
                <a:tab pos="7579895" algn="l"/>
                <a:tab pos="8662738" algn="l"/>
                <a:tab pos="9745578" algn="l"/>
                <a:tab pos="10828422" algn="l"/>
                <a:tab pos="11911264" algn="l"/>
                <a:tab pos="12994105" algn="l"/>
              </a:tabLst>
            </a:pPr>
            <a:endParaRPr lang="ru-RU" sz="2000" b="1" dirty="0">
              <a:latin typeface="Montserrat"/>
              <a:cs typeface="Tahoma" pitchFamily="32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9517062" y="3564728"/>
            <a:ext cx="10363200" cy="1070972"/>
          </a:xfrm>
          <a:prstGeom prst="roundRect">
            <a:avLst/>
          </a:prstGeom>
          <a:noFill/>
          <a:ln w="28575" cap="flat" cmpd="sng" algn="ctr">
            <a:solidFill>
              <a:srgbClr val="1C75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50789" tIns="75394" rIns="150789" bIns="75394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2000" dirty="0">
                <a:latin typeface="Montserrat"/>
                <a:ea typeface="Verdana" pitchFamily="34" charset="0"/>
                <a:cs typeface="Verdana" pitchFamily="34" charset="0"/>
              </a:rPr>
              <a:t>Концепция развития дополнительного образования, </a:t>
            </a:r>
            <a:r>
              <a:rPr lang="ru-RU" sz="2000" dirty="0">
                <a:latin typeface="Montserrat"/>
                <a:cs typeface="Tahoma" pitchFamily="32" charset="0"/>
              </a:rPr>
              <a:t>утверждена распоряжением Правительства Российской Федерации  от 4 сентября 2014 г. № 1726-р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1060450" y="2624827"/>
            <a:ext cx="10363200" cy="820048"/>
          </a:xfrm>
          <a:prstGeom prst="roundRect">
            <a:avLst/>
          </a:prstGeom>
          <a:noFill/>
          <a:ln w="28575" cap="flat" cmpd="sng" algn="ctr">
            <a:solidFill>
              <a:srgbClr val="1C75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50789" tIns="75394" rIns="150789" bIns="75394" numCol="1" rtlCol="0" anchor="t" anchorCtr="0" compatLnSpc="1">
            <a:prstTxWarp prst="textNoShape">
              <a:avLst/>
            </a:prstTxWarp>
          </a:bodyPr>
          <a:lstStyle/>
          <a:p>
            <a:pPr algn="just">
              <a:tabLst>
                <a:tab pos="1082842" algn="l"/>
                <a:tab pos="2165683" algn="l"/>
                <a:tab pos="3248527" algn="l"/>
                <a:tab pos="4331369" algn="l"/>
                <a:tab pos="5414210" algn="l"/>
                <a:tab pos="6497053" algn="l"/>
                <a:tab pos="7579895" algn="l"/>
                <a:tab pos="8662738" algn="l"/>
                <a:tab pos="9745578" algn="l"/>
                <a:tab pos="10828422" algn="l"/>
                <a:tab pos="11911264" algn="l"/>
                <a:tab pos="12994105" algn="l"/>
              </a:tabLst>
            </a:pPr>
            <a:r>
              <a:rPr lang="ru-RU" altLang="ru-RU" sz="2000" dirty="0">
                <a:latin typeface="Montserrat"/>
                <a:ea typeface="Verdana" pitchFamily="34" charset="0"/>
                <a:cs typeface="Verdana" pitchFamily="34" charset="0"/>
              </a:rPr>
              <a:t>Федеральный закон РФ «Об образовании в Российской Федерации»                                от 29 декабря 2012 г. </a:t>
            </a:r>
            <a:r>
              <a:rPr lang="ru-RU" altLang="ru-RU" sz="2000" dirty="0" smtClean="0">
                <a:latin typeface="Montserrat"/>
                <a:ea typeface="Verdana" pitchFamily="34" charset="0"/>
                <a:cs typeface="Verdana" pitchFamily="34" charset="0"/>
              </a:rPr>
              <a:t>№ 273-ФЗ</a:t>
            </a:r>
            <a:endParaRPr lang="ru-RU" sz="2000" dirty="0">
              <a:latin typeface="Montserra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1129307" y="7011256"/>
            <a:ext cx="10356256" cy="1293039"/>
          </a:xfrm>
          <a:prstGeom prst="roundRect">
            <a:avLst/>
          </a:prstGeom>
          <a:noFill/>
          <a:ln w="28575" cap="flat" cmpd="sng" algn="ctr">
            <a:solidFill>
              <a:srgbClr val="1C75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50789" tIns="75394" rIns="150789" bIns="75394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2000" dirty="0">
                <a:latin typeface="Montserrat"/>
              </a:rPr>
              <a:t>Национальный проект «Образование», утвержден президиумом Совета при Президенте Российской Федерации по стратегическому развитию и национальным проектам (протокол заседания от 3 сентября 2018 г. № 10)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9517062" y="5714324"/>
            <a:ext cx="10363200" cy="1177312"/>
          </a:xfrm>
          <a:prstGeom prst="roundRect">
            <a:avLst/>
          </a:prstGeom>
          <a:noFill/>
          <a:ln w="28575" cap="flat" cmpd="sng" algn="ctr">
            <a:solidFill>
              <a:srgbClr val="1C75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50789" tIns="75394" rIns="150789" bIns="75394" numCol="1" rtlCol="0" anchor="t" anchorCtr="0" compatLnSpc="1">
            <a:prstTxWarp prst="textNoShape">
              <a:avLst/>
            </a:prstTxWarp>
          </a:bodyPr>
          <a:lstStyle/>
          <a:p>
            <a:pPr indent="-293200" algn="just">
              <a:buClr>
                <a:srgbClr val="0070C0"/>
              </a:buClr>
            </a:pPr>
            <a:r>
              <a:rPr lang="ru-RU" sz="2000" dirty="0">
                <a:latin typeface="Montserrat"/>
              </a:rPr>
              <a:t>Указ Президента Российской Федерации от 7 мая 2018 года № 204                             «О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1102319" y="9761016"/>
            <a:ext cx="10356256" cy="898403"/>
          </a:xfrm>
          <a:prstGeom prst="roundRect">
            <a:avLst/>
          </a:prstGeom>
          <a:noFill/>
          <a:ln w="28575" cap="flat" cmpd="sng" algn="ctr">
            <a:solidFill>
              <a:srgbClr val="1C75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50789" tIns="75394" rIns="150789" bIns="75394" numCol="1" rtlCol="0" anchor="t" anchorCtr="0" compatLnSpc="1">
            <a:prstTxWarp prst="textNoShape">
              <a:avLst/>
            </a:prstTxWarp>
          </a:bodyPr>
          <a:lstStyle/>
          <a:p>
            <a:pPr indent="-293200" algn="just">
              <a:buClr>
                <a:srgbClr val="0070C0"/>
              </a:buClr>
            </a:pPr>
            <a:r>
              <a:rPr lang="ru-RU" sz="2000" dirty="0">
                <a:latin typeface="Montserrat"/>
              </a:rPr>
              <a:t>Приказ </a:t>
            </a:r>
            <a:r>
              <a:rPr lang="ru-RU" sz="2000" dirty="0" err="1">
                <a:latin typeface="Montserrat"/>
              </a:rPr>
              <a:t>Минпросвещения</a:t>
            </a:r>
            <a:r>
              <a:rPr lang="ru-RU" sz="2000" dirty="0">
                <a:latin typeface="Montserrat"/>
              </a:rPr>
              <a:t> России от 03.09.2019 </a:t>
            </a:r>
            <a:r>
              <a:rPr lang="ru-RU" sz="2000" dirty="0" smtClean="0">
                <a:latin typeface="Montserrat"/>
              </a:rPr>
              <a:t>№ </a:t>
            </a:r>
            <a:r>
              <a:rPr lang="ru-RU" sz="2000" dirty="0">
                <a:latin typeface="Montserrat"/>
              </a:rPr>
              <a:t>467 "Об утверждении Целевой модели развития региональных систем дополнительного образования детей» </a:t>
            </a:r>
            <a:endParaRPr lang="ru-RU" sz="2000" dirty="0">
              <a:solidFill>
                <a:srgbClr val="FF0000"/>
              </a:solidFill>
              <a:latin typeface="Montserrat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9747844" y="8348357"/>
            <a:ext cx="10356256" cy="1293039"/>
          </a:xfrm>
          <a:prstGeom prst="roundRect">
            <a:avLst/>
          </a:prstGeom>
          <a:noFill/>
          <a:ln w="28575" cap="flat" cmpd="sng" algn="ctr">
            <a:solidFill>
              <a:srgbClr val="1C75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50789" tIns="75394" rIns="150789" bIns="75394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2000" dirty="0" smtClean="0">
                <a:latin typeface="Montserrat"/>
                <a:cs typeface="Times New Roman" panose="02020603050405020304" pitchFamily="18" charset="0"/>
              </a:rPr>
              <a:t>Приказ </a:t>
            </a:r>
            <a:r>
              <a:rPr lang="ru-RU" sz="2000" dirty="0" err="1" smtClean="0">
                <a:latin typeface="Montserrat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 smtClean="0">
                <a:latin typeface="Montserrat"/>
                <a:cs typeface="Times New Roman" panose="02020603050405020304" pitchFamily="18" charset="0"/>
              </a:rPr>
              <a:t> России от 09.11.2018 № 196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endParaRPr lang="ru-RU" sz="2000" dirty="0">
              <a:latin typeface="Montserra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518650" y="10562888"/>
            <a:ext cx="10585450" cy="745667"/>
          </a:xfrm>
          <a:custGeom>
            <a:avLst/>
            <a:gdLst/>
            <a:ahLst/>
            <a:cxnLst/>
            <a:rect l="l" t="t" r="r" b="b"/>
            <a:pathLst>
              <a:path w="7862569" h="2315209">
                <a:moveTo>
                  <a:pt x="-309" y="2314923"/>
                </a:moveTo>
                <a:lnTo>
                  <a:pt x="7861934" y="58"/>
                </a:lnTo>
                <a:lnTo>
                  <a:pt x="-309" y="231492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6579" y="10531475"/>
            <a:ext cx="16487521" cy="777411"/>
          </a:xfrm>
          <a:custGeom>
            <a:avLst/>
            <a:gdLst/>
            <a:ahLst/>
            <a:cxnLst/>
            <a:rect l="l" t="t" r="r" b="b"/>
            <a:pathLst>
              <a:path w="16487775" h="1096009">
                <a:moveTo>
                  <a:pt x="-91" y="1095391"/>
                </a:moveTo>
                <a:lnTo>
                  <a:pt x="16487012" y="27"/>
                </a:lnTo>
                <a:lnTo>
                  <a:pt x="-91" y="1095391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0983" y="10806148"/>
            <a:ext cx="15033117" cy="502408"/>
          </a:xfrm>
          <a:custGeom>
            <a:avLst/>
            <a:gdLst/>
            <a:ahLst/>
            <a:cxnLst/>
            <a:rect l="l" t="t" r="r" b="b"/>
            <a:pathLst>
              <a:path w="15033625" h="2833370">
                <a:moveTo>
                  <a:pt x="-128" y="2833082"/>
                </a:moveTo>
                <a:lnTo>
                  <a:pt x="15032608" y="71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0"/>
            <a:ext cx="2009775" cy="2266950"/>
          </a:xfrm>
          <a:prstGeom prst="rect">
            <a:avLst/>
          </a:prstGeom>
        </p:spPr>
      </p:pic>
      <p:sp>
        <p:nvSpPr>
          <p:cNvPr id="15" name="object 2"/>
          <p:cNvSpPr txBox="1"/>
          <p:nvPr/>
        </p:nvSpPr>
        <p:spPr>
          <a:xfrm>
            <a:off x="4413250" y="473075"/>
            <a:ext cx="1154397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4000" dirty="0"/>
              <a:t>Учет возрастных психологических особенностей школьников при ранней профориентации </a:t>
            </a:r>
            <a:endParaRPr lang="ru-RU" sz="4000" dirty="0">
              <a:latin typeface="Montserrat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77500" t="14444" r="10000" b="70000"/>
          <a:stretch/>
        </p:blipFill>
        <p:spPr>
          <a:xfrm>
            <a:off x="16811216" y="-38070"/>
            <a:ext cx="3292884" cy="230501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119852"/>
              </p:ext>
            </p:extLst>
          </p:nvPr>
        </p:nvGraphicFramePr>
        <p:xfrm>
          <a:off x="1898650" y="2266949"/>
          <a:ext cx="15773400" cy="785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360"/>
                <a:gridCol w="1982574"/>
                <a:gridCol w="11973466"/>
              </a:tblGrid>
              <a:tr h="58552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tserrat"/>
                        </a:rPr>
                        <a:t>Период 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tserrat"/>
                        </a:rPr>
                        <a:t>Возраст 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tserrat"/>
                        </a:rPr>
                        <a:t>Психологические особенности в профориентации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0018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Montserrat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Младший школьный возраст</a:t>
                      </a:r>
                      <a:endParaRPr lang="ru-RU" sz="2400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6-10 лет </a:t>
                      </a:r>
                      <a:endParaRPr lang="ru-RU" sz="2400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Учебная деятельность является ведущей социальной деятельностью, предполагает приобретение теоретических форм мышления. Ребенок начинает приобщаться к социальному опыту на уровне не только понимания, но и преобразования. В профориентации необходима практическая включенность в различные виды познавательной, игровой, общественно полезной, трудовой и досуговой деятельности. </a:t>
                      </a:r>
                      <a:r>
                        <a:rPr lang="ru-RU" sz="2400" b="1" dirty="0" smtClean="0">
                          <a:latin typeface="Montserrat"/>
                        </a:rPr>
                        <a:t>Опыт проб и ошибок в деятельности</a:t>
                      </a:r>
                      <a:endParaRPr lang="ru-RU" sz="2400" b="1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0018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Montserrat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Младший подростковый возраст</a:t>
                      </a:r>
                      <a:endParaRPr lang="ru-RU" sz="2400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10-12 лет</a:t>
                      </a:r>
                      <a:endParaRPr lang="ru-RU" sz="2400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Учебная деятельность становится ведущей, сохраняя свою актуальность и значение, и выступает по своей психологической роли как одна из форм совокупной социально признаваемой деятельности. Вовлечение в специально организованную практическую, проектно-исследовательскую, познавательную, игровую, творческую деятельность профориентационной направленности. </a:t>
                      </a:r>
                      <a:br>
                        <a:rPr lang="ru-RU" sz="2400" dirty="0" smtClean="0">
                          <a:latin typeface="Montserrat"/>
                        </a:rPr>
                      </a:br>
                      <a:r>
                        <a:rPr lang="ru-RU" sz="2400" b="1" dirty="0" smtClean="0">
                          <a:latin typeface="Montserrat"/>
                        </a:rPr>
                        <a:t>Опыт прохождения игровых профессиональных проб </a:t>
                      </a:r>
                      <a:endParaRPr lang="ru-RU" sz="2400" b="1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00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Старший подростковый возраст </a:t>
                      </a:r>
                      <a:endParaRPr lang="ru-RU" sz="2400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13–15 лет</a:t>
                      </a:r>
                      <a:endParaRPr lang="ru-RU" sz="2400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tserrat"/>
                        </a:rPr>
                        <a:t>Опыт успешного поиска необходимых </a:t>
                      </a:r>
                      <a:r>
                        <a:rPr lang="ru-RU" sz="2400" dirty="0" err="1" smtClean="0">
                          <a:latin typeface="Montserrat"/>
                        </a:rPr>
                        <a:t>профориентационно</a:t>
                      </a:r>
                      <a:r>
                        <a:rPr lang="ru-RU" sz="2400" dirty="0" smtClean="0">
                          <a:latin typeface="Montserrat"/>
                        </a:rPr>
                        <a:t> значимых внешних ресурсов и использования их в процессе своего самоопределения. Опыт построения личного профессионального плана. </a:t>
                      </a:r>
                      <a:r>
                        <a:rPr lang="ru-RU" sz="2400" b="1" dirty="0" smtClean="0">
                          <a:latin typeface="Montserrat"/>
                        </a:rPr>
                        <a:t>Опыт презентации себя, своих сильных сторон, достижений, целей и профессионально-карьерных намерений</a:t>
                      </a:r>
                      <a:r>
                        <a:rPr lang="ru-RU" sz="2400" dirty="0" smtClean="0">
                          <a:latin typeface="Montserrat"/>
                        </a:rPr>
                        <a:t>. Этот период наиболее благоприятен для информационной работы по профориентации: знакомства миром профессий, с вариантами дальнейшего обучения после 9- </a:t>
                      </a:r>
                      <a:r>
                        <a:rPr lang="ru-RU" sz="2400" dirty="0" err="1" smtClean="0">
                          <a:latin typeface="Montserrat"/>
                        </a:rPr>
                        <a:t>го</a:t>
                      </a:r>
                      <a:r>
                        <a:rPr lang="ru-RU" sz="2400" dirty="0" smtClean="0">
                          <a:latin typeface="Montserrat"/>
                        </a:rPr>
                        <a:t> класса</a:t>
                      </a:r>
                      <a:endParaRPr lang="ru-RU" sz="2400" dirty="0">
                        <a:latin typeface="Montserra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9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518650" y="10562888"/>
            <a:ext cx="10585450" cy="745667"/>
          </a:xfrm>
          <a:custGeom>
            <a:avLst/>
            <a:gdLst/>
            <a:ahLst/>
            <a:cxnLst/>
            <a:rect l="l" t="t" r="r" b="b"/>
            <a:pathLst>
              <a:path w="7862569" h="2315209">
                <a:moveTo>
                  <a:pt x="-309" y="2314923"/>
                </a:moveTo>
                <a:lnTo>
                  <a:pt x="7861934" y="58"/>
                </a:lnTo>
                <a:lnTo>
                  <a:pt x="-309" y="231492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6579" y="10531475"/>
            <a:ext cx="16487521" cy="777411"/>
          </a:xfrm>
          <a:custGeom>
            <a:avLst/>
            <a:gdLst/>
            <a:ahLst/>
            <a:cxnLst/>
            <a:rect l="l" t="t" r="r" b="b"/>
            <a:pathLst>
              <a:path w="16487775" h="1096009">
                <a:moveTo>
                  <a:pt x="-91" y="1095391"/>
                </a:moveTo>
                <a:lnTo>
                  <a:pt x="16487012" y="27"/>
                </a:lnTo>
                <a:lnTo>
                  <a:pt x="-91" y="1095391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0983" y="10806148"/>
            <a:ext cx="15033117" cy="502408"/>
          </a:xfrm>
          <a:custGeom>
            <a:avLst/>
            <a:gdLst/>
            <a:ahLst/>
            <a:cxnLst/>
            <a:rect l="l" t="t" r="r" b="b"/>
            <a:pathLst>
              <a:path w="15033625" h="2833370">
                <a:moveTo>
                  <a:pt x="-128" y="2833082"/>
                </a:moveTo>
                <a:lnTo>
                  <a:pt x="15032608" y="71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84854"/>
            <a:ext cx="1379257" cy="15557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77500" t="15237" r="10000" b="70000"/>
          <a:stretch/>
        </p:blipFill>
        <p:spPr>
          <a:xfrm>
            <a:off x="16452851" y="148823"/>
            <a:ext cx="3651250" cy="2425625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0185324" y="2701687"/>
            <a:ext cx="50950" cy="777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ject 2"/>
          <p:cNvSpPr txBox="1"/>
          <p:nvPr/>
        </p:nvSpPr>
        <p:spPr>
          <a:xfrm>
            <a:off x="10833177" y="8314548"/>
            <a:ext cx="9067799" cy="2180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Montserrat"/>
                <a:cs typeface="Times New Roman" panose="02020603050405020304" pitchFamily="18" charset="0"/>
              </a:rPr>
              <a:t>совокупность </a:t>
            </a:r>
            <a:r>
              <a:rPr lang="ru-RU" sz="2000" dirty="0">
                <a:latin typeface="Montserrat"/>
                <a:cs typeface="Times New Roman" panose="02020603050405020304" pitchFamily="18" charset="0"/>
              </a:rPr>
              <a:t>результирующих материалов </a:t>
            </a:r>
            <a:r>
              <a:rPr lang="ru-RU" sz="2000" dirty="0" smtClean="0">
                <a:latin typeface="Montserrat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Montserrat"/>
                <a:cs typeface="Times New Roman" panose="02020603050405020304" pitchFamily="18" charset="0"/>
              </a:rPr>
              <a:t>документов, обеспечивающих эффективную реализацию ДООП </a:t>
            </a:r>
            <a:r>
              <a:rPr lang="ru-RU" sz="2000" dirty="0" smtClean="0">
                <a:latin typeface="Montserrat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Montserrat"/>
                <a:cs typeface="Times New Roman" panose="02020603050405020304" pitchFamily="18" charset="0"/>
              </a:rPr>
              <a:t>достижение планируемых образовательных результатов обучающихся. Образовательные практики отражают завершенный цикл обучения и воспитания обучающихся, осваивающих ДООП, в том числе в условиях образовательных проектов </a:t>
            </a:r>
            <a:r>
              <a:rPr lang="ru-RU" sz="2000" dirty="0" smtClean="0"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2000" dirty="0" smtClean="0">
                <a:latin typeface="Montserrat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Montserrat"/>
                <a:cs typeface="Times New Roman" panose="02020603050405020304" pitchFamily="18" charset="0"/>
              </a:rPr>
              <a:t>участием наставников и новых форм наставничества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Montserrat"/>
                <a:cs typeface="Times New Roman" panose="02020603050405020304" pitchFamily="18" charset="0"/>
              </a:rPr>
              <a:t> </a:t>
            </a:r>
            <a:endParaRPr sz="2000" dirty="0"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717875" y="198976"/>
            <a:ext cx="1803336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200" dirty="0">
                <a:latin typeface="Montserrat"/>
                <a:cs typeface="Times New Roman" panose="02020603050405020304" pitchFamily="18" charset="0"/>
              </a:rPr>
              <a:t>Всероссийский конкурс образовательных практик </a:t>
            </a:r>
            <a:r>
              <a:rPr lang="ru-RU" sz="3200" dirty="0" smtClean="0"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200" dirty="0" smtClean="0">
                <a:latin typeface="Montserrat"/>
                <a:cs typeface="Times New Roman" panose="02020603050405020304" pitchFamily="18" charset="0"/>
              </a:rPr>
              <a:t>обновления </a:t>
            </a:r>
            <a:r>
              <a:rPr lang="ru-RU" sz="3200" dirty="0">
                <a:latin typeface="Montserrat"/>
                <a:cs typeface="Times New Roman" panose="02020603050405020304" pitchFamily="18" charset="0"/>
              </a:rPr>
              <a:t>содержания </a:t>
            </a:r>
            <a:r>
              <a:rPr lang="ru-RU" sz="3200" dirty="0" smtClean="0">
                <a:latin typeface="Montserrat"/>
                <a:cs typeface="Times New Roman" panose="02020603050405020304" pitchFamily="18" charset="0"/>
              </a:rPr>
              <a:t>и </a:t>
            </a:r>
            <a:r>
              <a:rPr lang="ru-RU" sz="3200" dirty="0">
                <a:latin typeface="Montserrat"/>
                <a:cs typeface="Times New Roman" panose="02020603050405020304" pitchFamily="18" charset="0"/>
              </a:rPr>
              <a:t>технологий дополнительного образования </a:t>
            </a:r>
            <a:r>
              <a:rPr lang="ru-RU" sz="3200" dirty="0" smtClean="0"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200" dirty="0" smtClean="0">
                <a:latin typeface="Montserrat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Montserrat"/>
                <a:cs typeface="Times New Roman" panose="02020603050405020304" pitchFamily="18" charset="0"/>
              </a:rPr>
              <a:t>соответствии с приоритетными направлениями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633113" y="2480657"/>
            <a:ext cx="906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Montserrat"/>
              </a:rPr>
              <a:t>ЦЕЛЬ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Montserrat"/>
              </a:rPr>
              <a:t>создание </a:t>
            </a:r>
            <a:r>
              <a:rPr lang="ru-RU" sz="2000" dirty="0">
                <a:solidFill>
                  <a:srgbClr val="000000"/>
                </a:solidFill>
                <a:latin typeface="Montserrat"/>
              </a:rPr>
              <a:t>творческих условий для выявления и трансляции эффективных образовательных практик в сфере дополнительного образования детей в целях личностного и профессионального самоопределения обучающихся</a:t>
            </a:r>
            <a:endParaRPr lang="ru-RU" sz="2000" dirty="0">
              <a:latin typeface="Montserra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3050" y="3874495"/>
            <a:ext cx="9467926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Montserrat"/>
              </a:rPr>
              <a:t>ЗАДАЧИ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</a:rPr>
              <a:t> </a:t>
            </a:r>
            <a:endParaRPr lang="ru-RU" sz="2000" dirty="0">
              <a:solidFill>
                <a:srgbClr val="000000"/>
              </a:solidFill>
              <a:latin typeface="Montserrat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выявление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, обобщение и распространение эффективных образовательных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практик,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включая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новые формы наставничества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; </a:t>
            </a:r>
            <a:endParaRPr lang="ru-RU" sz="2000" dirty="0" smtClean="0">
              <a:latin typeface="Montserrat"/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обеспечение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развития партнерства по направленностям дополнительного образования детей «школа –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УДО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–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СПО– ОУ ВО –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работодатель» при реализации краткосрочных профориентационных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программ;</a:t>
            </a:r>
            <a:endParaRPr lang="ru-RU" sz="2000" dirty="0" smtClean="0">
              <a:latin typeface="Montserrat"/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поддержка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развития вариативности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ДОД,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качества и доступности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ДООП и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образовательных проектов наставничества для детей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 по приоритетным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направлениям;</a:t>
            </a:r>
            <a:endParaRPr lang="ru-RU" sz="2000" dirty="0" smtClean="0">
              <a:latin typeface="Montserrat"/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обеспечение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открытого доступа к цифровому реестру эффективных образовательных практик по обновлению содержания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и 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технологий </a:t>
            </a:r>
            <a:r>
              <a:rPr lang="ru-RU" sz="2000" dirty="0" smtClean="0">
                <a:solidFill>
                  <a:srgbClr val="000000"/>
                </a:solidFill>
                <a:latin typeface="Montserrat"/>
                <a:ea typeface="Calibri" panose="020F0502020204030204" pitchFamily="34" charset="0"/>
              </a:rPr>
              <a:t>ДОД.</a:t>
            </a:r>
            <a:endParaRPr lang="ru-RU" sz="2000" dirty="0">
              <a:effectLst/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4" name="object 2"/>
          <p:cNvSpPr txBox="1"/>
          <p:nvPr/>
        </p:nvSpPr>
        <p:spPr>
          <a:xfrm>
            <a:off x="1974850" y="2456243"/>
            <a:ext cx="6400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1811" y="3032468"/>
            <a:ext cx="8915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Педагогические </a:t>
            </a:r>
            <a:r>
              <a:rPr lang="ru-RU" sz="2000" dirty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и управленческие работники различных должностей, осуществляющие организацию образовательной деятельности по ДООП в образовательных организациях всех типов (независимо от форм собственности и ведомственной принадлежности), </a:t>
            </a:r>
            <a:r>
              <a:rPr lang="ru-RU" sz="2000" dirty="0" smtClean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(или) организациях, осуществляющих обучение, а также индивидуальные предприниматели. </a:t>
            </a:r>
            <a:endParaRPr lang="ru-RU" sz="2000" dirty="0" smtClean="0">
              <a:solidFill>
                <a:srgbClr val="000000"/>
              </a:solidFill>
              <a:latin typeface="Montserrat" panose="020B0604020202020204"/>
              <a:ea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Montserrat" panose="020B0604020202020204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В Конкурсе могут принимать участие специалисты реального сектора экономики, реализующие дополнительные общеобразовательные программы и (или) образовательные проекты в организациях, осуществляющих образовательные проекты неформального дополнительного образования; в </a:t>
            </a:r>
            <a:r>
              <a:rPr lang="ru-RU" sz="2000" dirty="0" err="1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кванториумах</a:t>
            </a:r>
            <a:r>
              <a:rPr lang="ru-RU" sz="2000" dirty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, центрах цифровых технологий, технопарках, IT-кубах, домах научной </a:t>
            </a:r>
            <a:r>
              <a:rPr lang="ru-RU" sz="2000" dirty="0" err="1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коллаборации</a:t>
            </a:r>
            <a:r>
              <a:rPr lang="ru-RU" sz="2000" dirty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 и др., включая практики НТИ, наставничества и кружкового движения</a:t>
            </a:r>
            <a:r>
              <a:rPr lang="ru-RU" sz="2000" dirty="0" smtClean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Montserrat" panose="020B0604020202020204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Montserrat" panose="020B0604020202020204"/>
                <a:ea typeface="Times New Roman" panose="02020603050405020304" pitchFamily="18" charset="0"/>
              </a:rPr>
              <a:t>Участие в конкурсе может быть персональное и командное, заявительное как от физических лиц, так и от юридических лиц, включая участие коллективов образовательных организаций, в том числе в рамках сетевого взаимодействия.</a:t>
            </a:r>
            <a:endParaRPr lang="ru-RU" sz="2000" dirty="0">
              <a:latin typeface="Montserrat" panose="020B0604020202020204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latin typeface="Montserrat" panose="020B0604020202020204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latin typeface="Montserrat" panose="020B060402020202020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669111" y="7907120"/>
            <a:ext cx="3926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Montserrat"/>
                <a:cs typeface="Times New Roman" panose="02020603050405020304" pitchFamily="18" charset="0"/>
              </a:rPr>
              <a:t>ОБРАЗОВАТЕЛЬНЫЕ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4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518650" y="10918259"/>
            <a:ext cx="10585450" cy="390296"/>
          </a:xfrm>
          <a:custGeom>
            <a:avLst/>
            <a:gdLst/>
            <a:ahLst/>
            <a:cxnLst/>
            <a:rect l="l" t="t" r="r" b="b"/>
            <a:pathLst>
              <a:path w="7862569" h="2315209">
                <a:moveTo>
                  <a:pt x="-309" y="2314923"/>
                </a:moveTo>
                <a:lnTo>
                  <a:pt x="7861934" y="58"/>
                </a:lnTo>
                <a:lnTo>
                  <a:pt x="-309" y="231492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6579" y="10806148"/>
            <a:ext cx="16487521" cy="502738"/>
          </a:xfrm>
          <a:custGeom>
            <a:avLst/>
            <a:gdLst/>
            <a:ahLst/>
            <a:cxnLst/>
            <a:rect l="l" t="t" r="r" b="b"/>
            <a:pathLst>
              <a:path w="16487775" h="1096009">
                <a:moveTo>
                  <a:pt x="-91" y="1095391"/>
                </a:moveTo>
                <a:lnTo>
                  <a:pt x="16487012" y="27"/>
                </a:lnTo>
                <a:lnTo>
                  <a:pt x="-91" y="1095391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0983" y="10806148"/>
            <a:ext cx="15033117" cy="502408"/>
          </a:xfrm>
          <a:custGeom>
            <a:avLst/>
            <a:gdLst/>
            <a:ahLst/>
            <a:cxnLst/>
            <a:rect l="l" t="t" r="r" b="b"/>
            <a:pathLst>
              <a:path w="15033625" h="2833370">
                <a:moveTo>
                  <a:pt x="-128" y="2833082"/>
                </a:moveTo>
                <a:lnTo>
                  <a:pt x="15032608" y="71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0"/>
            <a:ext cx="2009775" cy="2266950"/>
          </a:xfrm>
          <a:prstGeom prst="rect">
            <a:avLst/>
          </a:prstGeom>
        </p:spPr>
      </p:pic>
      <p:sp>
        <p:nvSpPr>
          <p:cNvPr id="15" name="object 2"/>
          <p:cNvSpPr txBox="1"/>
          <p:nvPr/>
        </p:nvSpPr>
        <p:spPr>
          <a:xfrm>
            <a:off x="717875" y="198976"/>
            <a:ext cx="18033365" cy="2180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Реализация мероприятий федерального проекта </a:t>
            </a:r>
            <a:br>
              <a:rPr lang="ru-RU" sz="2800" b="1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</a:br>
            <a:r>
              <a:rPr lang="ru-RU" sz="2800" b="1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«Успех каждого ребенка» </a:t>
            </a:r>
            <a:r>
              <a:rPr lang="ru-RU" sz="2800" b="1" kern="0" dirty="0" smtClean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национального </a:t>
            </a:r>
            <a:r>
              <a:rPr lang="ru-RU" sz="2800" b="1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проекта «Образование» </a:t>
            </a:r>
            <a:br>
              <a:rPr lang="ru-RU" sz="2800" b="1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</a:br>
            <a:r>
              <a:rPr lang="ru-RU" sz="2800" b="1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по обновлению содержания и технологий дополнительного образования, </a:t>
            </a:r>
          </a:p>
          <a:p>
            <a:pPr marL="12700" algn="ctr">
              <a:spcBef>
                <a:spcPts val="100"/>
              </a:spcBef>
            </a:pPr>
            <a:r>
              <a:rPr lang="ru-RU" sz="2800" b="1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в том числе каникулярных профориентационных школ, </a:t>
            </a:r>
            <a:r>
              <a:rPr lang="ru-RU" sz="2800" b="1" kern="0" dirty="0" smtClean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2800" b="1" kern="0" dirty="0" smtClean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</a:br>
            <a:r>
              <a:rPr lang="ru-RU" sz="2800" b="1" kern="0" dirty="0" smtClean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организованных </a:t>
            </a:r>
            <a:r>
              <a:rPr lang="ru-RU" sz="2800" b="1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образовательными организациями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77500" t="14444" r="10000" b="70000"/>
          <a:stretch/>
        </p:blipFill>
        <p:spPr>
          <a:xfrm>
            <a:off x="16811216" y="-38070"/>
            <a:ext cx="3292884" cy="2305019"/>
          </a:xfrm>
          <a:prstGeom prst="rect">
            <a:avLst/>
          </a:prstGeom>
        </p:spPr>
      </p:pic>
      <p:sp>
        <p:nvSpPr>
          <p:cNvPr id="20" name="object 2"/>
          <p:cNvSpPr txBox="1"/>
          <p:nvPr/>
        </p:nvSpPr>
        <p:spPr>
          <a:xfrm>
            <a:off x="586445" y="2826607"/>
            <a:ext cx="6219689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Всероссийский конкурс образовательных практик обновления содержания и технологий дополнительного образования в соответствии с приоритетными направлениями</a:t>
            </a:r>
            <a:endParaRPr sz="2800" dirty="0"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16" name="object 2"/>
          <p:cNvSpPr txBox="1"/>
          <p:nvPr/>
        </p:nvSpPr>
        <p:spPr>
          <a:xfrm>
            <a:off x="6878047" y="3148009"/>
            <a:ext cx="6219689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Цифровой реестр лучших </a:t>
            </a:r>
            <a:r>
              <a:rPr lang="ru-RU" sz="2800" dirty="0">
                <a:latin typeface="Montserrat"/>
                <a:cs typeface="Times New Roman" panose="02020603050405020304" pitchFamily="18" charset="0"/>
              </a:rPr>
              <a:t>образовательных практик обновления содержания </a:t>
            </a:r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Montserrat"/>
                <a:cs typeface="Times New Roman" panose="02020603050405020304" pitchFamily="18" charset="0"/>
              </a:rPr>
              <a:t>технологий дополнительного образования </a:t>
            </a:r>
            <a:endParaRPr sz="2800" dirty="0"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21" name="object 2"/>
          <p:cNvSpPr txBox="1"/>
          <p:nvPr/>
        </p:nvSpPr>
        <p:spPr>
          <a:xfrm>
            <a:off x="13499185" y="3268555"/>
            <a:ext cx="6219689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Конференция с представлением </a:t>
            </a:r>
            <a:br>
              <a:rPr lang="ru-RU" sz="28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лучших практик для управленческих </a:t>
            </a:r>
            <a:br>
              <a:rPr lang="ru-RU" sz="28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и педагогических работников </a:t>
            </a:r>
            <a:endParaRPr sz="2800" dirty="0"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6717505" y="3601839"/>
            <a:ext cx="408173" cy="1047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558077" y="6721880"/>
            <a:ext cx="4727027" cy="2677656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Организационно-просветительская поддержка в рамках реализации методической среды ФГБУК «ВЦХТ»</a:t>
            </a:r>
          </a:p>
          <a:p>
            <a:pPr algn="ctr"/>
            <a:endParaRPr lang="ru-RU" sz="2800" dirty="0"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 rot="16200000">
            <a:off x="12528812" y="3612227"/>
            <a:ext cx="408173" cy="1047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6921591" y="5314228"/>
            <a:ext cx="1954391" cy="1408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30" idx="0"/>
          </p:cNvCxnSpPr>
          <p:nvPr/>
        </p:nvCxnSpPr>
        <p:spPr>
          <a:xfrm>
            <a:off x="4870450" y="5465820"/>
            <a:ext cx="2051141" cy="1256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205597" y="5320209"/>
            <a:ext cx="2051141" cy="1256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3285348" y="5167577"/>
            <a:ext cx="1954391" cy="1408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893225" y="6721681"/>
            <a:ext cx="4727027" cy="2677656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Трансфер </a:t>
            </a:r>
            <a:br>
              <a:rPr lang="ru-RU" sz="28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2800" dirty="0" smtClean="0">
                <a:latin typeface="Montserrat"/>
                <a:cs typeface="Times New Roman" panose="02020603050405020304" pitchFamily="18" charset="0"/>
              </a:rPr>
              <a:t>в региональные системы  дополнительного образования  образовательных практик</a:t>
            </a:r>
          </a:p>
          <a:p>
            <a:pPr algn="ctr"/>
            <a:endParaRPr lang="ru-RU" sz="2800" dirty="0">
              <a:latin typeface="Montserra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518650" y="10562888"/>
            <a:ext cx="10585450" cy="745667"/>
          </a:xfrm>
          <a:custGeom>
            <a:avLst/>
            <a:gdLst/>
            <a:ahLst/>
            <a:cxnLst/>
            <a:rect l="l" t="t" r="r" b="b"/>
            <a:pathLst>
              <a:path w="7862569" h="2315209">
                <a:moveTo>
                  <a:pt x="-309" y="2314923"/>
                </a:moveTo>
                <a:lnTo>
                  <a:pt x="7861934" y="58"/>
                </a:lnTo>
                <a:lnTo>
                  <a:pt x="-309" y="231492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6579" y="10531475"/>
            <a:ext cx="16487521" cy="777411"/>
          </a:xfrm>
          <a:custGeom>
            <a:avLst/>
            <a:gdLst/>
            <a:ahLst/>
            <a:cxnLst/>
            <a:rect l="l" t="t" r="r" b="b"/>
            <a:pathLst>
              <a:path w="16487775" h="1096009">
                <a:moveTo>
                  <a:pt x="-91" y="1095391"/>
                </a:moveTo>
                <a:lnTo>
                  <a:pt x="16487012" y="27"/>
                </a:lnTo>
                <a:lnTo>
                  <a:pt x="-91" y="1095391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0983" y="10806148"/>
            <a:ext cx="15033117" cy="502408"/>
          </a:xfrm>
          <a:custGeom>
            <a:avLst/>
            <a:gdLst/>
            <a:ahLst/>
            <a:cxnLst/>
            <a:rect l="l" t="t" r="r" b="b"/>
            <a:pathLst>
              <a:path w="15033625" h="2833370">
                <a:moveTo>
                  <a:pt x="-128" y="2833082"/>
                </a:moveTo>
                <a:lnTo>
                  <a:pt x="15032608" y="71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0"/>
            <a:ext cx="2009775" cy="2266950"/>
          </a:xfrm>
          <a:prstGeom prst="rect">
            <a:avLst/>
          </a:prstGeom>
        </p:spPr>
      </p:pic>
      <p:sp>
        <p:nvSpPr>
          <p:cNvPr id="15" name="object 2"/>
          <p:cNvSpPr txBox="1"/>
          <p:nvPr/>
        </p:nvSpPr>
        <p:spPr>
          <a:xfrm>
            <a:off x="717875" y="198976"/>
            <a:ext cx="1803336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6000" dirty="0" smtClean="0">
                <a:latin typeface="Montserrat"/>
                <a:cs typeface="Times New Roman" panose="02020603050405020304" pitchFamily="18" charset="0"/>
              </a:rPr>
              <a:t>Аналитика результатов </a:t>
            </a:r>
            <a:br>
              <a:rPr lang="ru-RU" sz="60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6000" dirty="0" smtClean="0">
                <a:latin typeface="Montserrat"/>
                <a:cs typeface="Times New Roman" panose="02020603050405020304" pitchFamily="18" charset="0"/>
              </a:rPr>
              <a:t>федерального заочного этапа </a:t>
            </a:r>
            <a:endParaRPr lang="ru-RU" sz="6000" dirty="0">
              <a:latin typeface="Montserrat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77500" t="14444" r="10000" b="70000"/>
          <a:stretch/>
        </p:blipFill>
        <p:spPr>
          <a:xfrm>
            <a:off x="16811216" y="-38070"/>
            <a:ext cx="3292884" cy="230501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9183"/>
              </p:ext>
            </p:extLst>
          </p:nvPr>
        </p:nvGraphicFramePr>
        <p:xfrm>
          <a:off x="717876" y="2465922"/>
          <a:ext cx="18401976" cy="7643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64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85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66700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81940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969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Montserrat"/>
                        </a:rPr>
                        <a:t>Направленность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Montserrat"/>
                        </a:rPr>
                        <a:t>кол-во </a:t>
                      </a:r>
                      <a:r>
                        <a:rPr lang="ru-RU" sz="2400" u="none" strike="noStrike" dirty="0" smtClean="0">
                          <a:effectLst/>
                          <a:latin typeface="Montserrat"/>
                        </a:rPr>
                        <a:t>регионов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  <a:latin typeface="Montserrat"/>
                        </a:rPr>
                        <a:t>Общее количество заявок на федеральный </a:t>
                      </a:r>
                      <a:br>
                        <a:rPr lang="ru-RU" sz="2400" u="none" strike="noStrike" dirty="0" smtClean="0">
                          <a:effectLst/>
                          <a:latin typeface="Montserrat"/>
                        </a:rPr>
                      </a:br>
                      <a:r>
                        <a:rPr lang="ru-RU" sz="2400" u="none" strike="noStrike" dirty="0" smtClean="0">
                          <a:effectLst/>
                          <a:latin typeface="Montserrat"/>
                        </a:rPr>
                        <a:t>заочный этап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Montserrat"/>
                        </a:rPr>
                        <a:t>Кол-во экспертов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Montserrat"/>
                        </a:rPr>
                        <a:t>кол-во </a:t>
                      </a:r>
                      <a:r>
                        <a:rPr lang="ru-RU" sz="2400" u="none" strike="noStrike" baseline="0" dirty="0" smtClean="0">
                          <a:effectLst/>
                          <a:latin typeface="Montserrat"/>
                        </a:rPr>
                        <a:t> работ </a:t>
                      </a:r>
                      <a:br>
                        <a:rPr lang="ru-RU" sz="2400" u="none" strike="noStrike" baseline="0" dirty="0" smtClean="0">
                          <a:effectLst/>
                          <a:latin typeface="Montserrat"/>
                        </a:rPr>
                      </a:br>
                      <a:r>
                        <a:rPr lang="ru-RU" sz="2400" u="none" strike="noStrike" baseline="0" dirty="0" smtClean="0">
                          <a:effectLst/>
                          <a:latin typeface="Montserrat"/>
                        </a:rPr>
                        <a:t>в цифровой реестр лучших практик сборник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Montserrat"/>
                        </a:rPr>
                        <a:t>кол-во на финал с </a:t>
                      </a:r>
                      <a:r>
                        <a:rPr lang="ru-RU" sz="2400" u="none" strike="noStrike" dirty="0" smtClean="0">
                          <a:effectLst/>
                          <a:latin typeface="Montserrat"/>
                        </a:rPr>
                        <a:t>заочного этапа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Montserrat"/>
                        </a:rPr>
                        <a:t>количество  </a:t>
                      </a:r>
                      <a:r>
                        <a:rPr lang="ru-RU" sz="2400" u="none" strike="noStrike" dirty="0" smtClean="0">
                          <a:effectLst/>
                          <a:latin typeface="Montserrat"/>
                        </a:rPr>
                        <a:t>победителей </a:t>
                      </a:r>
                      <a:r>
                        <a:rPr lang="ru-RU" sz="2400" u="none" strike="noStrike" dirty="0">
                          <a:effectLst/>
                          <a:latin typeface="Montserrat"/>
                        </a:rPr>
                        <a:t>2020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4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Художественная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381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76,5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7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Социально-гуманитарная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59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299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39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59,75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7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Туристско-краеведческая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47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212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42,75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57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Физкультурно - спортивная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36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8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Техническая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46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186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38,5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Montserrat"/>
                        </a:rPr>
                        <a:t>Естественнонаучная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48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166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32,75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907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Montserrat"/>
                        </a:rPr>
                        <a:t>ИТОГО 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74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1369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116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274,25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Montserrat"/>
                        </a:rPr>
                        <a:t>61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Montserrat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8432" marR="8432" marT="8432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9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518650" y="10562888"/>
            <a:ext cx="10585450" cy="745667"/>
          </a:xfrm>
          <a:custGeom>
            <a:avLst/>
            <a:gdLst/>
            <a:ahLst/>
            <a:cxnLst/>
            <a:rect l="l" t="t" r="r" b="b"/>
            <a:pathLst>
              <a:path w="7862569" h="2315209">
                <a:moveTo>
                  <a:pt x="-309" y="2314923"/>
                </a:moveTo>
                <a:lnTo>
                  <a:pt x="7861934" y="58"/>
                </a:lnTo>
                <a:lnTo>
                  <a:pt x="-309" y="231492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6579" y="10531475"/>
            <a:ext cx="16487521" cy="777411"/>
          </a:xfrm>
          <a:custGeom>
            <a:avLst/>
            <a:gdLst/>
            <a:ahLst/>
            <a:cxnLst/>
            <a:rect l="l" t="t" r="r" b="b"/>
            <a:pathLst>
              <a:path w="16487775" h="1096009">
                <a:moveTo>
                  <a:pt x="-91" y="1095391"/>
                </a:moveTo>
                <a:lnTo>
                  <a:pt x="16487012" y="27"/>
                </a:lnTo>
                <a:lnTo>
                  <a:pt x="-91" y="1095391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0983" y="10806148"/>
            <a:ext cx="15033117" cy="502408"/>
          </a:xfrm>
          <a:custGeom>
            <a:avLst/>
            <a:gdLst/>
            <a:ahLst/>
            <a:cxnLst/>
            <a:rect l="l" t="t" r="r" b="b"/>
            <a:pathLst>
              <a:path w="15033625" h="2833370">
                <a:moveTo>
                  <a:pt x="-128" y="2833082"/>
                </a:moveTo>
                <a:lnTo>
                  <a:pt x="15032608" y="71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0"/>
            <a:ext cx="2009775" cy="2266950"/>
          </a:xfrm>
          <a:prstGeom prst="rect">
            <a:avLst/>
          </a:prstGeom>
        </p:spPr>
      </p:pic>
      <p:sp>
        <p:nvSpPr>
          <p:cNvPr id="15" name="object 2"/>
          <p:cNvSpPr txBox="1"/>
          <p:nvPr/>
        </p:nvSpPr>
        <p:spPr>
          <a:xfrm>
            <a:off x="717875" y="198976"/>
            <a:ext cx="18033365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800" dirty="0">
                <a:latin typeface="Montserrat"/>
                <a:cs typeface="Times New Roman" panose="02020603050405020304" pitchFamily="18" charset="0"/>
              </a:rPr>
              <a:t>Организация  каникулярных </a:t>
            </a:r>
            <a:br>
              <a:rPr lang="ru-RU" sz="3800" dirty="0">
                <a:latin typeface="Montserrat"/>
                <a:cs typeface="Times New Roman" panose="02020603050405020304" pitchFamily="18" charset="0"/>
              </a:rPr>
            </a:br>
            <a:r>
              <a:rPr lang="ru-RU" sz="3800" dirty="0" err="1">
                <a:latin typeface="Montserrat"/>
                <a:cs typeface="Times New Roman" panose="02020603050405020304" pitchFamily="18" charset="0"/>
              </a:rPr>
              <a:t>профориентационных</a:t>
            </a:r>
            <a:r>
              <a:rPr lang="ru-RU" sz="3800" dirty="0">
                <a:latin typeface="Montserrat"/>
                <a:cs typeface="Times New Roman" panose="02020603050405020304" pitchFamily="18" charset="0"/>
              </a:rPr>
              <a:t> школ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77500" t="14444" r="10000" b="70000"/>
          <a:stretch/>
        </p:blipFill>
        <p:spPr>
          <a:xfrm>
            <a:off x="16811216" y="-38070"/>
            <a:ext cx="3292884" cy="2305019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5061188" y="2637445"/>
            <a:ext cx="76200" cy="777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763885" y="2668858"/>
            <a:ext cx="76200" cy="777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ject 2"/>
          <p:cNvSpPr txBox="1"/>
          <p:nvPr/>
        </p:nvSpPr>
        <p:spPr>
          <a:xfrm>
            <a:off x="0" y="2503996"/>
            <a:ext cx="5172751" cy="66864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u="sng" dirty="0" smtClean="0">
                <a:latin typeface="Montserrat"/>
                <a:cs typeface="Times New Roman" panose="02020603050405020304" pitchFamily="18" charset="0"/>
              </a:rPr>
              <a:t>Цель:</a:t>
            </a: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 </a:t>
            </a:r>
            <a:br>
              <a:rPr lang="ru-RU" sz="36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создание условий </a:t>
            </a:r>
            <a:br>
              <a:rPr lang="ru-RU" sz="36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для личностного  </a:t>
            </a:r>
            <a:br>
              <a:rPr lang="ru-RU" sz="36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и профессионального самоопределения </a:t>
            </a:r>
            <a:br>
              <a:rPr lang="ru-RU" sz="36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и ранней профориентации </a:t>
            </a:r>
            <a:br>
              <a:rPr lang="ru-RU" sz="36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не менее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15000 обучающихся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5-11 классов</a:t>
            </a:r>
            <a:br>
              <a:rPr lang="ru-RU" sz="36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в субъектах </a:t>
            </a:r>
            <a:br>
              <a:rPr lang="ru-RU" sz="3600" dirty="0" smtClean="0">
                <a:latin typeface="Montserrat"/>
                <a:cs typeface="Times New Roman" panose="02020603050405020304" pitchFamily="18" charset="0"/>
              </a:rPr>
            </a:b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Российской Федерации</a:t>
            </a:r>
            <a:endParaRPr sz="3600" dirty="0"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21" name="object 2"/>
          <p:cNvSpPr txBox="1"/>
          <p:nvPr/>
        </p:nvSpPr>
        <p:spPr>
          <a:xfrm>
            <a:off x="5264690" y="2600475"/>
            <a:ext cx="6781800" cy="39677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u="sng" dirty="0" smtClean="0">
                <a:latin typeface="Montserrat"/>
                <a:cs typeface="Times New Roman" panose="02020603050405020304" pitchFamily="18" charset="0"/>
              </a:rPr>
              <a:t>Категории детей</a:t>
            </a: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:</a:t>
            </a:r>
          </a:p>
          <a:p>
            <a:pPr marL="584200" marR="5080" indent="-5715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одаренные;</a:t>
            </a:r>
          </a:p>
          <a:p>
            <a:pPr marL="584200" marR="5080" indent="-5715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с ОВЗ и инвалидностью;</a:t>
            </a:r>
          </a:p>
          <a:p>
            <a:pPr marL="584200" marR="5080" indent="-5715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sz="3600" dirty="0">
                <a:latin typeface="Montserrat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опавшие в ТЖС;</a:t>
            </a:r>
          </a:p>
          <a:p>
            <a:pPr marL="584200" marR="5080" indent="-5715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Montserrat"/>
                <a:cs typeface="Times New Roman" panose="02020603050405020304" pitchFamily="18" charset="0"/>
              </a:rPr>
              <a:t>находящихся в СОП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ru-RU" sz="3600" dirty="0" smtClean="0">
              <a:latin typeface="Montserrat"/>
              <a:cs typeface="Times New Roman" panose="02020603050405020304" pitchFamily="18" charset="0"/>
            </a:endParaRPr>
          </a:p>
          <a:p>
            <a:pPr marL="584200" marR="5080" indent="-5715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endParaRPr sz="3600" dirty="0"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74867" y="6144665"/>
            <a:ext cx="2743200" cy="74614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tserrat"/>
              </a:rPr>
              <a:t>1800 чел.</a:t>
            </a:r>
            <a:endParaRPr lang="ru-RU" sz="3600" dirty="0">
              <a:latin typeface="Montserra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74867" y="7165479"/>
            <a:ext cx="2743200" cy="74614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tserrat"/>
              </a:rPr>
              <a:t>8200 чел.</a:t>
            </a:r>
            <a:endParaRPr lang="ru-RU" sz="3600" dirty="0">
              <a:latin typeface="Montserra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63529" y="8261220"/>
            <a:ext cx="2743200" cy="74614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tserrat"/>
              </a:rPr>
              <a:t>5000 чел.</a:t>
            </a:r>
            <a:endParaRPr lang="ru-RU" sz="3600" dirty="0">
              <a:latin typeface="Montserra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578491" y="5938338"/>
            <a:ext cx="2917961" cy="92174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Montserrat"/>
              </a:rPr>
              <a:t>ОЧНО </a:t>
            </a:r>
            <a:br>
              <a:rPr lang="ru-RU" sz="2000" dirty="0" smtClean="0">
                <a:latin typeface="Montserrat"/>
              </a:rPr>
            </a:br>
            <a:r>
              <a:rPr lang="ru-RU" sz="2000" dirty="0" smtClean="0">
                <a:latin typeface="Montserrat"/>
              </a:rPr>
              <a:t>– 7 дней</a:t>
            </a:r>
            <a:endParaRPr lang="ru-RU" sz="2000" dirty="0">
              <a:latin typeface="Montserrat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451689" y="7082571"/>
            <a:ext cx="3171563" cy="982861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Montserrat"/>
              </a:rPr>
              <a:t>ОЧНО, без проживания</a:t>
            </a:r>
          </a:p>
          <a:p>
            <a:pPr algn="ctr"/>
            <a:r>
              <a:rPr lang="ru-RU" sz="2000" dirty="0">
                <a:latin typeface="Montserrat"/>
              </a:rPr>
              <a:t>– 7 дней</a:t>
            </a:r>
          </a:p>
        </p:txBody>
      </p:sp>
      <p:sp>
        <p:nvSpPr>
          <p:cNvPr id="26" name="Овал 25"/>
          <p:cNvSpPr/>
          <p:nvPr/>
        </p:nvSpPr>
        <p:spPr>
          <a:xfrm>
            <a:off x="8470902" y="8308692"/>
            <a:ext cx="3062414" cy="841426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Montserrat"/>
            </a:endParaRPr>
          </a:p>
          <a:p>
            <a:pPr algn="ctr"/>
            <a:r>
              <a:rPr lang="ru-RU" sz="2000" dirty="0" smtClean="0">
                <a:latin typeface="Montserrat"/>
              </a:rPr>
              <a:t>ДИСТАНЦИОННО</a:t>
            </a:r>
          </a:p>
          <a:p>
            <a:pPr algn="ctr"/>
            <a:endParaRPr lang="ru-RU" sz="2000" dirty="0">
              <a:latin typeface="Montserra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841854" y="2144130"/>
            <a:ext cx="5345347" cy="2308324"/>
          </a:xfrm>
          <a:prstGeom prst="rect">
            <a:avLst/>
          </a:prstGeom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u="sng" dirty="0">
                <a:latin typeface="Montserrat"/>
                <a:cs typeface="Times New Roman" panose="02020603050405020304" pitchFamily="18" charset="0"/>
              </a:rPr>
              <a:t> Определение специальных критериев организации смен</a:t>
            </a:r>
            <a:endParaRPr lang="ru-RU" sz="3600" b="1" u="sng" dirty="0">
              <a:latin typeface="Montserra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161934" y="4538320"/>
            <a:ext cx="3376513" cy="146084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Montserrat"/>
              </a:rPr>
              <a:t>Отбор образовательных </a:t>
            </a:r>
            <a:r>
              <a:rPr lang="ru-RU" sz="2000" dirty="0">
                <a:latin typeface="Montserrat"/>
              </a:rPr>
              <a:t>организаций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2161934" y="6216516"/>
            <a:ext cx="3376513" cy="146084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Montserrat"/>
              </a:rPr>
              <a:t>Отбор субъектов РФ</a:t>
            </a:r>
            <a:endParaRPr lang="ru-RU" sz="2000" dirty="0">
              <a:latin typeface="Montserra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153597" y="7952029"/>
            <a:ext cx="3376513" cy="146084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Montserrat"/>
              </a:rPr>
              <a:t>Отбор обучающихся</a:t>
            </a:r>
            <a:endParaRPr lang="ru-RU" sz="2000" dirty="0">
              <a:latin typeface="Montserrat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5995650" y="4777030"/>
            <a:ext cx="2917961" cy="92174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Montserrat"/>
              </a:rPr>
              <a:t>Лицензия, </a:t>
            </a:r>
            <a:r>
              <a:rPr lang="ru-RU" sz="1400" dirty="0" err="1" smtClean="0">
                <a:latin typeface="Montserrat"/>
              </a:rPr>
              <a:t>СанПин</a:t>
            </a:r>
            <a:r>
              <a:rPr lang="ru-RU" sz="1400" dirty="0" smtClean="0">
                <a:latin typeface="Montserrat"/>
              </a:rPr>
              <a:t>, программа, квалифицированные кадры</a:t>
            </a:r>
            <a:endParaRPr lang="ru-RU" sz="1400" dirty="0">
              <a:latin typeface="Montserrat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5995650" y="8268531"/>
            <a:ext cx="2917961" cy="92174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Montserrat"/>
              </a:rPr>
              <a:t>Специальные категории</a:t>
            </a:r>
            <a:endParaRPr lang="ru-RU" sz="2000" dirty="0">
              <a:latin typeface="Montserrat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15995650" y="6486062"/>
            <a:ext cx="2917961" cy="92174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Montserrat"/>
              </a:rPr>
              <a:t>Инфраструктура, гранты, </a:t>
            </a:r>
            <a:r>
              <a:rPr lang="ru-RU" sz="1400" dirty="0" err="1" smtClean="0">
                <a:latin typeface="Montserrat"/>
              </a:rPr>
              <a:t>софинансирование</a:t>
            </a:r>
            <a:endParaRPr lang="ru-RU" sz="14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7763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08" y="1077112"/>
            <a:ext cx="3112516" cy="35108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421" y="1135177"/>
            <a:ext cx="2530857" cy="3484897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-12520"/>
            <a:ext cx="10928159" cy="1171395"/>
          </a:xfrm>
          <a:custGeom>
            <a:avLst/>
            <a:gdLst/>
            <a:ahLst/>
            <a:cxnLst/>
            <a:rect l="l" t="t" r="r" b="b"/>
            <a:pathLst>
              <a:path w="8744585" h="2355215">
                <a:moveTo>
                  <a:pt x="0" y="2354933"/>
                </a:moveTo>
                <a:lnTo>
                  <a:pt x="8743856" y="285"/>
                </a:lnTo>
                <a:lnTo>
                  <a:pt x="0" y="235493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28159" y="12800"/>
            <a:ext cx="9175941" cy="960575"/>
          </a:xfrm>
          <a:custGeom>
            <a:avLst/>
            <a:gdLst/>
            <a:ahLst/>
            <a:cxnLst/>
            <a:rect l="l" t="t" r="r" b="b"/>
            <a:pathLst>
              <a:path w="6924040" h="4392930">
                <a:moveTo>
                  <a:pt x="-333" y="285"/>
                </a:moveTo>
                <a:lnTo>
                  <a:pt x="6923531" y="4392850"/>
                </a:lnTo>
                <a:lnTo>
                  <a:pt x="-333" y="285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27850" y="12800"/>
            <a:ext cx="13176631" cy="935255"/>
          </a:xfrm>
          <a:custGeom>
            <a:avLst/>
            <a:gdLst/>
            <a:ahLst/>
            <a:cxnLst/>
            <a:rect l="l" t="t" r="r" b="b"/>
            <a:pathLst>
              <a:path w="5430519" h="948055">
                <a:moveTo>
                  <a:pt x="-370" y="285"/>
                </a:moveTo>
                <a:lnTo>
                  <a:pt x="1988779" y="344447"/>
                </a:lnTo>
                <a:lnTo>
                  <a:pt x="5429630" y="948189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7610" y="0"/>
            <a:ext cx="11786490" cy="948055"/>
          </a:xfrm>
          <a:custGeom>
            <a:avLst/>
            <a:gdLst/>
            <a:ahLst/>
            <a:cxnLst/>
            <a:rect l="l" t="t" r="r" b="b"/>
            <a:pathLst>
              <a:path w="11786869" h="3249930">
                <a:moveTo>
                  <a:pt x="-210" y="285"/>
                </a:moveTo>
                <a:lnTo>
                  <a:pt x="11785980" y="3250006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19874" y="9497179"/>
            <a:ext cx="12984226" cy="1800710"/>
          </a:xfrm>
          <a:custGeom>
            <a:avLst/>
            <a:gdLst/>
            <a:ahLst/>
            <a:cxnLst/>
            <a:rect l="l" t="t" r="r" b="b"/>
            <a:pathLst>
              <a:path w="8408035" h="3498215">
                <a:moveTo>
                  <a:pt x="-295" y="3497743"/>
                </a:moveTo>
                <a:lnTo>
                  <a:pt x="8407018" y="88"/>
                </a:lnTo>
                <a:lnTo>
                  <a:pt x="-295" y="3497743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9785071"/>
            <a:ext cx="7348143" cy="1512817"/>
          </a:xfrm>
          <a:custGeom>
            <a:avLst/>
            <a:gdLst/>
            <a:ahLst/>
            <a:cxnLst/>
            <a:rect l="l" t="t" r="r" b="b"/>
            <a:pathLst>
              <a:path w="11516995" h="2949575">
                <a:moveTo>
                  <a:pt x="0" y="74"/>
                </a:moveTo>
                <a:lnTo>
                  <a:pt x="11516703" y="2949102"/>
                </a:lnTo>
                <a:lnTo>
                  <a:pt x="0" y="74"/>
                </a:lnTo>
              </a:path>
            </a:pathLst>
          </a:custGeom>
          <a:ln w="10469">
            <a:solidFill>
              <a:srgbClr val="0080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5008" y="9471247"/>
            <a:ext cx="17619345" cy="1826895"/>
          </a:xfrm>
          <a:custGeom>
            <a:avLst/>
            <a:gdLst/>
            <a:ahLst/>
            <a:cxnLst/>
            <a:rect l="l" t="t" r="r" b="b"/>
            <a:pathLst>
              <a:path w="17619345" h="1826895">
                <a:moveTo>
                  <a:pt x="-62" y="1826550"/>
                </a:moveTo>
                <a:lnTo>
                  <a:pt x="17618582" y="46"/>
                </a:lnTo>
                <a:lnTo>
                  <a:pt x="-62" y="1826550"/>
                </a:lnTo>
              </a:path>
            </a:pathLst>
          </a:custGeom>
          <a:ln w="10469">
            <a:solidFill>
              <a:srgbClr val="B82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34" y="9617170"/>
            <a:ext cx="4634865" cy="1680845"/>
          </a:xfrm>
          <a:custGeom>
            <a:avLst/>
            <a:gdLst/>
            <a:ahLst/>
            <a:cxnLst/>
            <a:rect l="l" t="t" r="r" b="b"/>
            <a:pathLst>
              <a:path w="4634865" h="1680845">
                <a:moveTo>
                  <a:pt x="0" y="42"/>
                </a:moveTo>
                <a:lnTo>
                  <a:pt x="4634465" y="1680628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82109" y="8391493"/>
            <a:ext cx="15422244" cy="2906395"/>
          </a:xfrm>
          <a:custGeom>
            <a:avLst/>
            <a:gdLst/>
            <a:ahLst/>
            <a:cxnLst/>
            <a:rect l="l" t="t" r="r" b="b"/>
            <a:pathLst>
              <a:path w="15422244" h="2906395">
                <a:moveTo>
                  <a:pt x="-118" y="2906303"/>
                </a:moveTo>
                <a:lnTo>
                  <a:pt x="15421482" y="73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/>
          <p:cNvSpPr/>
          <p:nvPr/>
        </p:nvSpPr>
        <p:spPr>
          <a:xfrm rot="5962727">
            <a:off x="4199093" y="-4901264"/>
            <a:ext cx="2530164" cy="10658508"/>
          </a:xfrm>
          <a:custGeom>
            <a:avLst/>
            <a:gdLst/>
            <a:ahLst/>
            <a:cxnLst/>
            <a:rect l="l" t="t" r="r" b="b"/>
            <a:pathLst>
              <a:path w="4634865" h="1680845">
                <a:moveTo>
                  <a:pt x="0" y="42"/>
                </a:moveTo>
                <a:lnTo>
                  <a:pt x="4634465" y="1680628"/>
                </a:lnTo>
              </a:path>
            </a:pathLst>
          </a:custGeom>
          <a:ln w="10469">
            <a:solidFill>
              <a:srgbClr val="E3DF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">
            <a:extLst>
              <a:ext uri="{FF2B5EF4-FFF2-40B4-BE49-F238E27FC236}">
                <a16:creationId xmlns="" xmlns:a16="http://schemas.microsoft.com/office/drawing/2014/main" id="{C6DC5712-215D-47A1-B7AB-D6664CBE1D43}"/>
              </a:ext>
            </a:extLst>
          </p:cNvPr>
          <p:cNvSpPr txBox="1">
            <a:spLocks/>
          </p:cNvSpPr>
          <p:nvPr/>
        </p:nvSpPr>
        <p:spPr>
          <a:xfrm>
            <a:off x="11423649" y="5120072"/>
            <a:ext cx="7255171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6000" b="1" u="sng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http://vcht.center/</a:t>
            </a:r>
            <a:endParaRPr lang="ru-RU" sz="6000" b="1" u="sng" kern="0" dirty="0">
              <a:solidFill>
                <a:sysClr val="windowText" lastClr="000000"/>
              </a:solidFill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22" name="object 2">
            <a:extLst>
              <a:ext uri="{FF2B5EF4-FFF2-40B4-BE49-F238E27FC236}">
                <a16:creationId xmlns="" xmlns:a16="http://schemas.microsoft.com/office/drawing/2014/main" id="{C6DC5712-215D-47A1-B7AB-D6664CBE1D43}"/>
              </a:ext>
            </a:extLst>
          </p:cNvPr>
          <p:cNvSpPr txBox="1">
            <a:spLocks/>
          </p:cNvSpPr>
          <p:nvPr/>
        </p:nvSpPr>
        <p:spPr>
          <a:xfrm>
            <a:off x="1845339" y="5085471"/>
            <a:ext cx="6682711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6000" b="1" u="sng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https://</a:t>
            </a:r>
            <a:r>
              <a:rPr lang="en-US" sz="6000" b="1" u="sng" kern="0" dirty="0" smtClean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edu.gov.ru</a:t>
            </a:r>
            <a:r>
              <a:rPr lang="en-US" sz="6000" b="1" u="sng" kern="0" dirty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/</a:t>
            </a:r>
            <a:endParaRPr lang="ru-RU" sz="6000" b="1" u="sng" kern="0" dirty="0">
              <a:solidFill>
                <a:sysClr val="windowText" lastClr="000000"/>
              </a:solidFill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18" name="object 2">
            <a:extLst>
              <a:ext uri="{FF2B5EF4-FFF2-40B4-BE49-F238E27FC236}">
                <a16:creationId xmlns="" xmlns:a16="http://schemas.microsoft.com/office/drawing/2014/main" id="{C6DC5712-215D-47A1-B7AB-D6664CBE1D43}"/>
              </a:ext>
            </a:extLst>
          </p:cNvPr>
          <p:cNvSpPr txBox="1">
            <a:spLocks/>
          </p:cNvSpPr>
          <p:nvPr/>
        </p:nvSpPr>
        <p:spPr>
          <a:xfrm>
            <a:off x="6927850" y="7101379"/>
            <a:ext cx="6682711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6000" b="1" kern="0" dirty="0" smtClean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Благодарю </a:t>
            </a:r>
          </a:p>
          <a:p>
            <a:pPr marL="12700" algn="ctr">
              <a:spcBef>
                <a:spcPts val="100"/>
              </a:spcBef>
            </a:pPr>
            <a:r>
              <a:rPr lang="ru-RU" sz="6000" b="1" kern="0" dirty="0" smtClean="0">
                <a:solidFill>
                  <a:sysClr val="windowText" lastClr="000000"/>
                </a:solidFill>
                <a:latin typeface="Montserrat"/>
                <a:cs typeface="Times New Roman" panose="02020603050405020304" pitchFamily="18" charset="0"/>
              </a:rPr>
              <a:t>за внимание !</a:t>
            </a:r>
            <a:endParaRPr lang="ru-RU" sz="6000" b="1" kern="0" dirty="0">
              <a:solidFill>
                <a:sysClr val="windowText" lastClr="000000"/>
              </a:solidFill>
              <a:latin typeface="Montserra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</TotalTime>
  <Words>818</Words>
  <Application>Microsoft Office PowerPoint</Application>
  <PresentationFormat>Произвольный</PresentationFormat>
  <Paragraphs>135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Montserrat</vt:lpstr>
      <vt:lpstr>Tahoma</vt:lpstr>
      <vt:lpstr>Times New Roman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Slides_rsv_С07</dc:title>
  <dc:creator>office</dc:creator>
  <cp:lastModifiedBy>User</cp:lastModifiedBy>
  <cp:revision>160</cp:revision>
  <cp:lastPrinted>2021-01-22T09:33:25Z</cp:lastPrinted>
  <dcterms:created xsi:type="dcterms:W3CDTF">2019-10-11T21:17:28Z</dcterms:created>
  <dcterms:modified xsi:type="dcterms:W3CDTF">2021-06-09T06:35:28Z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2019-10-11T00:00:00Z</vt:filetime>
  </property>
</Properties>
</file>