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296" r:id="rId3"/>
    <p:sldId id="295" r:id="rId4"/>
    <p:sldId id="310" r:id="rId5"/>
    <p:sldId id="318" r:id="rId6"/>
    <p:sldId id="319" r:id="rId7"/>
    <p:sldId id="320" r:id="rId8"/>
    <p:sldId id="321" r:id="rId9"/>
    <p:sldId id="322" r:id="rId10"/>
    <p:sldId id="324" r:id="rId11"/>
    <p:sldId id="276" r:id="rId12"/>
  </p:sldIdLst>
  <p:sldSz cx="8748713" cy="4932363"/>
  <p:notesSz cx="6858000" cy="9144000"/>
  <p:defaultTextStyle>
    <a:defPPr>
      <a:defRPr lang="ru-RU"/>
    </a:defPPr>
    <a:lvl1pPr marL="0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0860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1721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2581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3441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54301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45162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36022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26882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4">
          <p15:clr>
            <a:srgbClr val="A4A3A4"/>
          </p15:clr>
        </p15:guide>
        <p15:guide id="2" pos="27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59"/>
  </p:normalViewPr>
  <p:slideViewPr>
    <p:cSldViewPr>
      <p:cViewPr varScale="1">
        <p:scale>
          <a:sx n="147" d="100"/>
          <a:sy n="147" d="100"/>
        </p:scale>
        <p:origin x="824" y="176"/>
      </p:cViewPr>
      <p:guideLst>
        <p:guide orient="horz" pos="1554"/>
        <p:guide pos="27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C274B-552C-4DD3-B545-DD2DAFEB7CA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DD824-3E48-457A-960E-B609B02F1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3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6154" y="1532230"/>
            <a:ext cx="7436406" cy="10572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2307" y="2795006"/>
            <a:ext cx="6124099" cy="12604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0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6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6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4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69420" y="141578"/>
            <a:ext cx="1881885" cy="30267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209" y="141578"/>
            <a:ext cx="5504399" cy="302678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0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9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88" y="3169500"/>
            <a:ext cx="7436406" cy="979622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088" y="2090546"/>
            <a:ext cx="7436406" cy="1078954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0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1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3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4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45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36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268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1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209" y="827770"/>
            <a:ext cx="3692383" cy="23405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57404" y="827770"/>
            <a:ext cx="3693901" cy="23405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9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436" y="197523"/>
            <a:ext cx="7873842" cy="82206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436" y="1104073"/>
            <a:ext cx="3865534" cy="46012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0860" indent="0">
              <a:buNone/>
              <a:defRPr sz="1700" b="1"/>
            </a:lvl2pPr>
            <a:lvl3pPr marL="781721" indent="0">
              <a:buNone/>
              <a:defRPr sz="1500" b="1"/>
            </a:lvl3pPr>
            <a:lvl4pPr marL="1172581" indent="0">
              <a:buNone/>
              <a:defRPr sz="1400" b="1"/>
            </a:lvl4pPr>
            <a:lvl5pPr marL="1563441" indent="0">
              <a:buNone/>
              <a:defRPr sz="1400" b="1"/>
            </a:lvl5pPr>
            <a:lvl6pPr marL="1954301" indent="0">
              <a:buNone/>
              <a:defRPr sz="1400" b="1"/>
            </a:lvl6pPr>
            <a:lvl7pPr marL="2345162" indent="0">
              <a:buNone/>
              <a:defRPr sz="1400" b="1"/>
            </a:lvl7pPr>
            <a:lvl8pPr marL="2736022" indent="0">
              <a:buNone/>
              <a:defRPr sz="1400" b="1"/>
            </a:lvl8pPr>
            <a:lvl9pPr marL="31268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7436" y="1564198"/>
            <a:ext cx="3865534" cy="2841818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44225" y="1104073"/>
            <a:ext cx="3867053" cy="46012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0860" indent="0">
              <a:buNone/>
              <a:defRPr sz="1700" b="1"/>
            </a:lvl2pPr>
            <a:lvl3pPr marL="781721" indent="0">
              <a:buNone/>
              <a:defRPr sz="1500" b="1"/>
            </a:lvl3pPr>
            <a:lvl4pPr marL="1172581" indent="0">
              <a:buNone/>
              <a:defRPr sz="1400" b="1"/>
            </a:lvl4pPr>
            <a:lvl5pPr marL="1563441" indent="0">
              <a:buNone/>
              <a:defRPr sz="1400" b="1"/>
            </a:lvl5pPr>
            <a:lvl6pPr marL="1954301" indent="0">
              <a:buNone/>
              <a:defRPr sz="1400" b="1"/>
            </a:lvl6pPr>
            <a:lvl7pPr marL="2345162" indent="0">
              <a:buNone/>
              <a:defRPr sz="1400" b="1"/>
            </a:lvl7pPr>
            <a:lvl8pPr marL="2736022" indent="0">
              <a:buNone/>
              <a:defRPr sz="1400" b="1"/>
            </a:lvl8pPr>
            <a:lvl9pPr marL="312688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44225" y="1564198"/>
            <a:ext cx="3867053" cy="2841818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5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2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3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436" y="196381"/>
            <a:ext cx="2878266" cy="83576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0504" y="196382"/>
            <a:ext cx="4890774" cy="42096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7436" y="1032143"/>
            <a:ext cx="2878266" cy="3373874"/>
          </a:xfrm>
        </p:spPr>
        <p:txBody>
          <a:bodyPr/>
          <a:lstStyle>
            <a:lvl1pPr marL="0" indent="0">
              <a:buNone/>
              <a:defRPr sz="1200"/>
            </a:lvl1pPr>
            <a:lvl2pPr marL="390860" indent="0">
              <a:buNone/>
              <a:defRPr sz="1000"/>
            </a:lvl2pPr>
            <a:lvl3pPr marL="781721" indent="0">
              <a:buNone/>
              <a:defRPr sz="900"/>
            </a:lvl3pPr>
            <a:lvl4pPr marL="1172581" indent="0">
              <a:buNone/>
              <a:defRPr sz="800"/>
            </a:lvl4pPr>
            <a:lvl5pPr marL="1563441" indent="0">
              <a:buNone/>
              <a:defRPr sz="800"/>
            </a:lvl5pPr>
            <a:lvl6pPr marL="1954301" indent="0">
              <a:buNone/>
              <a:defRPr sz="800"/>
            </a:lvl6pPr>
            <a:lvl7pPr marL="2345162" indent="0">
              <a:buNone/>
              <a:defRPr sz="800"/>
            </a:lvl7pPr>
            <a:lvl8pPr marL="2736022" indent="0">
              <a:buNone/>
              <a:defRPr sz="800"/>
            </a:lvl8pPr>
            <a:lvl9pPr marL="31268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809" y="3452654"/>
            <a:ext cx="5249228" cy="40760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809" y="440716"/>
            <a:ext cx="5249228" cy="2959418"/>
          </a:xfrm>
        </p:spPr>
        <p:txBody>
          <a:bodyPr/>
          <a:lstStyle>
            <a:lvl1pPr marL="0" indent="0">
              <a:buNone/>
              <a:defRPr sz="2700"/>
            </a:lvl1pPr>
            <a:lvl2pPr marL="390860" indent="0">
              <a:buNone/>
              <a:defRPr sz="2400"/>
            </a:lvl2pPr>
            <a:lvl3pPr marL="781721" indent="0">
              <a:buNone/>
              <a:defRPr sz="2100"/>
            </a:lvl3pPr>
            <a:lvl4pPr marL="1172581" indent="0">
              <a:buNone/>
              <a:defRPr sz="1700"/>
            </a:lvl4pPr>
            <a:lvl5pPr marL="1563441" indent="0">
              <a:buNone/>
              <a:defRPr sz="1700"/>
            </a:lvl5pPr>
            <a:lvl6pPr marL="1954301" indent="0">
              <a:buNone/>
              <a:defRPr sz="1700"/>
            </a:lvl6pPr>
            <a:lvl7pPr marL="2345162" indent="0">
              <a:buNone/>
              <a:defRPr sz="1700"/>
            </a:lvl7pPr>
            <a:lvl8pPr marL="2736022" indent="0">
              <a:buNone/>
              <a:defRPr sz="1700"/>
            </a:lvl8pPr>
            <a:lvl9pPr marL="312688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809" y="3860260"/>
            <a:ext cx="5249228" cy="578867"/>
          </a:xfrm>
        </p:spPr>
        <p:txBody>
          <a:bodyPr/>
          <a:lstStyle>
            <a:lvl1pPr marL="0" indent="0">
              <a:buNone/>
              <a:defRPr sz="1200"/>
            </a:lvl1pPr>
            <a:lvl2pPr marL="390860" indent="0">
              <a:buNone/>
              <a:defRPr sz="1000"/>
            </a:lvl2pPr>
            <a:lvl3pPr marL="781721" indent="0">
              <a:buNone/>
              <a:defRPr sz="900"/>
            </a:lvl3pPr>
            <a:lvl4pPr marL="1172581" indent="0">
              <a:buNone/>
              <a:defRPr sz="800"/>
            </a:lvl4pPr>
            <a:lvl5pPr marL="1563441" indent="0">
              <a:buNone/>
              <a:defRPr sz="800"/>
            </a:lvl5pPr>
            <a:lvl6pPr marL="1954301" indent="0">
              <a:buNone/>
              <a:defRPr sz="800"/>
            </a:lvl6pPr>
            <a:lvl7pPr marL="2345162" indent="0">
              <a:buNone/>
              <a:defRPr sz="800"/>
            </a:lvl7pPr>
            <a:lvl8pPr marL="2736022" indent="0">
              <a:buNone/>
              <a:defRPr sz="800"/>
            </a:lvl8pPr>
            <a:lvl9pPr marL="312688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0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436" y="197523"/>
            <a:ext cx="7873842" cy="822061"/>
          </a:xfrm>
          <a:prstGeom prst="rect">
            <a:avLst/>
          </a:prstGeom>
        </p:spPr>
        <p:txBody>
          <a:bodyPr vert="horz" lIns="78172" tIns="39086" rIns="78172" bIns="390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436" y="1150885"/>
            <a:ext cx="7873842" cy="3255132"/>
          </a:xfrm>
          <a:prstGeom prst="rect">
            <a:avLst/>
          </a:prstGeom>
        </p:spPr>
        <p:txBody>
          <a:bodyPr vert="horz" lIns="78172" tIns="39086" rIns="78172" bIns="390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7436" y="4571570"/>
            <a:ext cx="2041366" cy="262603"/>
          </a:xfrm>
          <a:prstGeom prst="rect">
            <a:avLst/>
          </a:prstGeom>
        </p:spPr>
        <p:txBody>
          <a:bodyPr vert="horz" lIns="78172" tIns="39086" rIns="78172" bIns="3908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7D6E-1B27-4A7D-8F68-B726D91CEB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89144" y="4571570"/>
            <a:ext cx="2770426" cy="262603"/>
          </a:xfrm>
          <a:prstGeom prst="rect">
            <a:avLst/>
          </a:prstGeom>
        </p:spPr>
        <p:txBody>
          <a:bodyPr vert="horz" lIns="78172" tIns="39086" rIns="78172" bIns="3908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69911" y="4571570"/>
            <a:ext cx="2041366" cy="262603"/>
          </a:xfrm>
          <a:prstGeom prst="rect">
            <a:avLst/>
          </a:prstGeom>
        </p:spPr>
        <p:txBody>
          <a:bodyPr vert="horz" lIns="78172" tIns="39086" rIns="78172" bIns="3908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DEFD-E29F-45F9-9F41-9C2E48554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2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1721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145" indent="-293145" algn="l" defTabSz="78172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5148" indent="-244288" algn="l" defTabSz="78172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151" indent="-195430" algn="l" defTabSz="78172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11" indent="-195430" algn="l" defTabSz="781721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871" indent="-195430" algn="l" defTabSz="781721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9732" indent="-195430" algn="l" defTabSz="78172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0592" indent="-195430" algn="l" defTabSz="78172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1452" indent="-195430" algn="l" defTabSz="78172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2312" indent="-195430" algn="l" defTabSz="78172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1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0860" algn="l" defTabSz="781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1721" algn="l" defTabSz="781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2581" algn="l" defTabSz="781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3441" algn="l" defTabSz="781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301" algn="l" defTabSz="781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5162" algn="l" defTabSz="781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22" algn="l" defTabSz="781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6882" algn="l" defTabSz="781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2670" y="1458069"/>
            <a:ext cx="8400649" cy="244827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458886" y="4161873"/>
            <a:ext cx="1220524" cy="374678"/>
          </a:xfrm>
          <a:prstGeom prst="rect">
            <a:avLst/>
          </a:prstGeom>
        </p:spPr>
        <p:txBody>
          <a:bodyPr vert="horz" lIns="65615" tIns="32808" rIns="65615" bIns="3280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22" dirty="0">
                <a:solidFill>
                  <a:schemeClr val="bg1"/>
                </a:solidFill>
              </a:rPr>
              <a:t>Москва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35630" y="297957"/>
            <a:ext cx="1281440" cy="1052997"/>
            <a:chOff x="91142" y="184484"/>
            <a:chExt cx="1785784" cy="1467432"/>
          </a:xfrm>
        </p:grpSpPr>
        <p:sp>
          <p:nvSpPr>
            <p:cNvPr id="15" name="TextBox 14"/>
            <p:cNvSpPr txBox="1"/>
            <p:nvPr/>
          </p:nvSpPr>
          <p:spPr>
            <a:xfrm>
              <a:off x="91142" y="1276977"/>
              <a:ext cx="1785784" cy="37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74" dirty="0">
                  <a:solidFill>
                    <a:schemeClr val="bg1"/>
                  </a:solidFill>
                </a:rPr>
                <a:t>МИНИСТЕРСТВО ПРОСВЕЩЕНИЯ </a:t>
              </a:r>
              <a:endParaRPr lang="en-US" sz="574" dirty="0">
                <a:solidFill>
                  <a:schemeClr val="bg1"/>
                </a:solidFill>
              </a:endParaRPr>
            </a:p>
            <a:p>
              <a:pPr algn="ctr"/>
              <a:r>
                <a:rPr lang="ru-RU" sz="574" dirty="0">
                  <a:solidFill>
                    <a:schemeClr val="bg1"/>
                  </a:solidFill>
                </a:rPr>
                <a:t>РОССИЙСКОЙ ФЕДЕРАЦИИ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39" y="184484"/>
              <a:ext cx="921390" cy="106207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63" y="374980"/>
            <a:ext cx="1541445" cy="828396"/>
          </a:xfrm>
          <a:prstGeom prst="rect">
            <a:avLst/>
          </a:prstGeom>
        </p:spPr>
      </p:pic>
      <p:sp>
        <p:nvSpPr>
          <p:cNvPr id="13" name="Google Shape;195;p13"/>
          <p:cNvSpPr txBox="1">
            <a:spLocks noGrp="1"/>
          </p:cNvSpPr>
          <p:nvPr>
            <p:ph type="ctrTitle"/>
          </p:nvPr>
        </p:nvSpPr>
        <p:spPr>
          <a:xfrm>
            <a:off x="713711" y="1942286"/>
            <a:ext cx="7447917" cy="832247"/>
          </a:xfrm>
          <a:prstGeom prst="rect">
            <a:avLst/>
          </a:prstGeom>
        </p:spPr>
        <p:txBody>
          <a:bodyPr spcFirstLastPara="1" vert="horz" wrap="square" lIns="65605" tIns="65605" rIns="65605" bIns="65605" rtlCol="0" anchor="ctr" anchorCtr="0">
            <a:noAutofit/>
          </a:bodyPr>
          <a:lstStyle/>
          <a:p>
            <a:r>
              <a:rPr lang="ru-RU" sz="24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«Работа с обучающимися с ограниченными возможностями здоровья и с инвалидностью, проявившими выдающиеся способности в творчестве, науке, спорте» </a:t>
            </a:r>
          </a:p>
        </p:txBody>
      </p:sp>
      <p:sp>
        <p:nvSpPr>
          <p:cNvPr id="14" name="Google Shape;195;p13">
            <a:extLst>
              <a:ext uri="{FF2B5EF4-FFF2-40B4-BE49-F238E27FC236}">
                <a16:creationId xmlns:a16="http://schemas.microsoft.com/office/drawing/2014/main" id="{4F1AEBAD-E148-4B4E-A667-3AEF37C81887}"/>
              </a:ext>
            </a:extLst>
          </p:cNvPr>
          <p:cNvSpPr txBox="1">
            <a:spLocks/>
          </p:cNvSpPr>
          <p:nvPr/>
        </p:nvSpPr>
        <p:spPr>
          <a:xfrm>
            <a:off x="5958531" y="3074093"/>
            <a:ext cx="2382763" cy="83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05" tIns="65605" rIns="65605" bIns="656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6000"/>
              <a:buFont typeface="Nixie One"/>
              <a:buNone/>
              <a:defRPr sz="60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r"/>
            <a:r>
              <a:rPr lang="ru-RU" sz="1005" b="1" dirty="0">
                <a:solidFill>
                  <a:schemeClr val="tx1"/>
                </a:solidFill>
                <a:latin typeface="+mn-lt"/>
              </a:rPr>
              <a:t>Татьяна Александровна Соловьева</a:t>
            </a:r>
          </a:p>
          <a:p>
            <a:pPr algn="r"/>
            <a:r>
              <a:rPr lang="ru-RU" sz="1005" i="1" dirty="0">
                <a:solidFill>
                  <a:schemeClr val="tx1"/>
                </a:solidFill>
                <a:latin typeface="+mn-lt"/>
              </a:rPr>
              <a:t>доктор педагогических наук,</a:t>
            </a:r>
          </a:p>
          <a:p>
            <a:pPr algn="r"/>
            <a:r>
              <a:rPr lang="ru-RU" sz="1005" i="1" dirty="0">
                <a:solidFill>
                  <a:schemeClr val="tx1"/>
                </a:solidFill>
                <a:latin typeface="+mn-lt"/>
              </a:rPr>
              <a:t>директор ФГБНУ "ИКП РАО"</a:t>
            </a:r>
          </a:p>
        </p:txBody>
      </p:sp>
    </p:spTree>
    <p:extLst>
      <p:ext uri="{BB962C8B-B14F-4D97-AF65-F5344CB8AC3E}">
        <p14:creationId xmlns:p14="http://schemas.microsoft.com/office/powerpoint/2010/main" val="275147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65570E1-3846-A145-ADE1-98D3F04C8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9"/>
          <a:stretch/>
        </p:blipFill>
        <p:spPr>
          <a:xfrm>
            <a:off x="1211057" y="249019"/>
            <a:ext cx="6326597" cy="443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4095DE-1DEE-9A4C-9BA3-B9BFC42A135E}"/>
              </a:ext>
            </a:extLst>
          </p:cNvPr>
          <p:cNvSpPr txBox="1">
            <a:spLocks/>
          </p:cNvSpPr>
          <p:nvPr/>
        </p:nvSpPr>
        <p:spPr>
          <a:xfrm>
            <a:off x="437435" y="0"/>
            <a:ext cx="7873842" cy="8220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78172" tIns="39086" rIns="78172" bIns="39086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</a:t>
            </a:r>
            <a:r>
              <a:rPr lang="ru-RU" dirty="0"/>
              <a:t> этап. Составляем собственную программу</a:t>
            </a:r>
          </a:p>
        </p:txBody>
      </p:sp>
    </p:spTree>
    <p:extLst>
      <p:ext uri="{BB962C8B-B14F-4D97-AF65-F5344CB8AC3E}">
        <p14:creationId xmlns:p14="http://schemas.microsoft.com/office/powerpoint/2010/main" val="284393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884660" y="3231421"/>
            <a:ext cx="10515600" cy="9629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</a:rPr>
              <a:t>119121, </a:t>
            </a:r>
            <a:r>
              <a:rPr lang="ru-RU" sz="2000" b="1" dirty="0" err="1">
                <a:solidFill>
                  <a:schemeClr val="bg1"/>
                </a:solidFill>
              </a:rPr>
              <a:t>г.Москва</a:t>
            </a:r>
            <a:r>
              <a:rPr lang="ru-RU" sz="2000" b="1" dirty="0">
                <a:solidFill>
                  <a:schemeClr val="bg1"/>
                </a:solidFill>
              </a:rPr>
              <a:t>, ул. Погодинская, д.8, корп.1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</a:rPr>
              <a:t>+7(499)245-0452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www.ikp-rao.ru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06" y="1506871"/>
            <a:ext cx="1940158" cy="533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4459" y="2206507"/>
            <a:ext cx="1868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МИНИСТЕРСТВО ПРОСВЕЩЕНИЯ РОССИЙСКОЙ ФЕДЕРАЦИИ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04" y="1170037"/>
            <a:ext cx="853014" cy="9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8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3893" y="897745"/>
            <a:ext cx="8400649" cy="3580065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-183925" y="4604564"/>
            <a:ext cx="1220524" cy="374678"/>
          </a:xfrm>
          <a:prstGeom prst="rect">
            <a:avLst/>
          </a:prstGeom>
        </p:spPr>
        <p:txBody>
          <a:bodyPr vert="horz" lIns="65615" tIns="32808" rIns="65615" bIns="3280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92" dirty="0">
                <a:solidFill>
                  <a:schemeClr val="bg1"/>
                </a:solidFill>
              </a:rPr>
              <a:t>Москва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26337" y="175408"/>
            <a:ext cx="731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ПЕДАГОГИЧЕСКАЯ ХАРАКТЕРИСТИКА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Детей с ОВЗ и с инвалидностью условно можно разделить на три группы: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62564" y="1314053"/>
            <a:ext cx="6359463" cy="3109353"/>
            <a:chOff x="1062564" y="1368457"/>
            <a:chExt cx="6359463" cy="291922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716048" y="1394081"/>
              <a:ext cx="2294955" cy="28935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6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127072" y="1394081"/>
              <a:ext cx="2294955" cy="28935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6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062564" y="1368457"/>
              <a:ext cx="1550141" cy="28935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6"/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1217578" y="1537009"/>
            <a:ext cx="620056" cy="21877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62" name="Прямоугольник 61"/>
          <p:cNvSpPr/>
          <p:nvPr/>
        </p:nvSpPr>
        <p:spPr>
          <a:xfrm>
            <a:off x="1208794" y="1558053"/>
            <a:ext cx="671728" cy="202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18" b="1" dirty="0">
                <a:solidFill>
                  <a:schemeClr val="bg1"/>
                </a:solidFill>
              </a:rPr>
              <a:t>1 ГРУППА</a:t>
            </a:r>
            <a:endParaRPr lang="ru-RU" sz="718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208794" y="1859124"/>
            <a:ext cx="1352239" cy="237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46" dirty="0">
                <a:solidFill>
                  <a:srgbClr val="002060"/>
                </a:solidFill>
              </a:rPr>
              <a:t>Имеют постоянную положительную динамику психофизического развития и достигают к моменту поступления </a:t>
            </a:r>
            <a:br>
              <a:rPr lang="ru-RU" sz="646" dirty="0">
                <a:solidFill>
                  <a:srgbClr val="002060"/>
                </a:solidFill>
              </a:rPr>
            </a:br>
            <a:r>
              <a:rPr lang="ru-RU" sz="646" dirty="0">
                <a:solidFill>
                  <a:srgbClr val="002060"/>
                </a:solidFill>
              </a:rPr>
              <a:t>в школу уровня развития, близкого возрастной норме;</a:t>
            </a:r>
            <a:br>
              <a:rPr lang="ru-RU" sz="646" dirty="0">
                <a:solidFill>
                  <a:srgbClr val="002060"/>
                </a:solidFill>
              </a:rPr>
            </a:br>
            <a:endParaRPr lang="ru-RU" sz="646" dirty="0">
              <a:solidFill>
                <a:srgbClr val="002060"/>
              </a:solidFill>
            </a:endParaRPr>
          </a:p>
          <a:p>
            <a:pPr lvl="0"/>
            <a:r>
              <a:rPr lang="ru-RU" sz="646" dirty="0">
                <a:solidFill>
                  <a:srgbClr val="002060"/>
                </a:solidFill>
              </a:rPr>
              <a:t>Имеют положительный опыт общения со здоровыми сверстниками; </a:t>
            </a:r>
            <a:br>
              <a:rPr lang="ru-RU" sz="646" dirty="0">
                <a:solidFill>
                  <a:srgbClr val="002060"/>
                </a:solidFill>
              </a:rPr>
            </a:br>
            <a:endParaRPr lang="ru-RU" sz="646" dirty="0">
              <a:solidFill>
                <a:srgbClr val="002060"/>
              </a:solidFill>
            </a:endParaRPr>
          </a:p>
          <a:p>
            <a:pPr lvl="0"/>
            <a:r>
              <a:rPr lang="ru-RU" sz="646" dirty="0">
                <a:solidFill>
                  <a:srgbClr val="002060"/>
                </a:solidFill>
              </a:rPr>
              <a:t>Получают образование, сопоставимое с образованием здоровых сверстников, находясь в их среде, полностью включены в общий образовательный поток;</a:t>
            </a:r>
            <a:br>
              <a:rPr lang="ru-RU" sz="646" dirty="0">
                <a:solidFill>
                  <a:srgbClr val="002060"/>
                </a:solidFill>
              </a:rPr>
            </a:br>
            <a:endParaRPr lang="ru-RU" sz="646" dirty="0">
              <a:solidFill>
                <a:srgbClr val="002060"/>
              </a:solidFill>
            </a:endParaRPr>
          </a:p>
          <a:p>
            <a:pPr lvl="0"/>
            <a:r>
              <a:rPr lang="ru-RU" sz="646" dirty="0">
                <a:solidFill>
                  <a:srgbClr val="002060"/>
                </a:solidFill>
              </a:rPr>
              <a:t>По окончании школы могут получить такой же документ об образовании, как и их здоровые сверстники </a:t>
            </a:r>
          </a:p>
        </p:txBody>
      </p:sp>
      <p:sp>
        <p:nvSpPr>
          <p:cNvPr id="64" name="5-конечная звезда 63"/>
          <p:cNvSpPr/>
          <p:nvPr/>
        </p:nvSpPr>
        <p:spPr>
          <a:xfrm>
            <a:off x="1153743" y="1893458"/>
            <a:ext cx="103343" cy="103343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65" name="5-конечная звезда 64"/>
          <p:cNvSpPr/>
          <p:nvPr/>
        </p:nvSpPr>
        <p:spPr>
          <a:xfrm>
            <a:off x="1153743" y="2552856"/>
            <a:ext cx="103343" cy="103343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66" name="5-конечная звезда 65"/>
          <p:cNvSpPr/>
          <p:nvPr/>
        </p:nvSpPr>
        <p:spPr>
          <a:xfrm>
            <a:off x="1148026" y="2980491"/>
            <a:ext cx="103343" cy="103343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67" name="5-конечная звезда 66"/>
          <p:cNvSpPr/>
          <p:nvPr/>
        </p:nvSpPr>
        <p:spPr>
          <a:xfrm>
            <a:off x="1146758" y="3557164"/>
            <a:ext cx="103343" cy="103343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129418" y="1543310"/>
            <a:ext cx="620056" cy="2187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69" name="Прямоугольник 68"/>
          <p:cNvSpPr/>
          <p:nvPr/>
        </p:nvSpPr>
        <p:spPr>
          <a:xfrm>
            <a:off x="3129418" y="1543310"/>
            <a:ext cx="671728" cy="202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18" b="1" dirty="0">
                <a:solidFill>
                  <a:schemeClr val="bg1"/>
                </a:solidFill>
              </a:rPr>
              <a:t>2 ГРУППА</a:t>
            </a:r>
            <a:endParaRPr lang="ru-RU" sz="718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76903" y="1832269"/>
            <a:ext cx="2221841" cy="252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18" dirty="0">
                <a:solidFill>
                  <a:srgbClr val="002060"/>
                </a:solidFill>
              </a:rPr>
              <a:t>Имеют неравномерно-недостаточный уровень психофизического развития - от приближения </a:t>
            </a:r>
            <a:br>
              <a:rPr lang="ru-RU" sz="718" dirty="0">
                <a:solidFill>
                  <a:srgbClr val="002060"/>
                </a:solidFill>
              </a:rPr>
            </a:br>
            <a:r>
              <a:rPr lang="ru-RU" sz="718" dirty="0">
                <a:solidFill>
                  <a:srgbClr val="002060"/>
                </a:solidFill>
              </a:rPr>
              <a:t>к нормативным по отдельным показателям до выраженных особенностей по основным показателям;</a:t>
            </a:r>
            <a:br>
              <a:rPr lang="ru-RU" sz="718" dirty="0">
                <a:solidFill>
                  <a:srgbClr val="002060"/>
                </a:solidFill>
              </a:rPr>
            </a:br>
            <a:endParaRPr lang="ru-RU" sz="718" dirty="0">
              <a:solidFill>
                <a:srgbClr val="002060"/>
              </a:solidFill>
            </a:endParaRPr>
          </a:p>
          <a:p>
            <a:pPr lvl="0"/>
            <a:r>
              <a:rPr lang="ru-RU" sz="718" dirty="0">
                <a:solidFill>
                  <a:srgbClr val="002060"/>
                </a:solidFill>
              </a:rPr>
              <a:t>Не всегда имеют достаточный и/или положительный опыт общения со здоровыми сверстниками;</a:t>
            </a:r>
          </a:p>
          <a:p>
            <a:endParaRPr lang="ru-RU" sz="718" dirty="0">
              <a:solidFill>
                <a:srgbClr val="002060"/>
              </a:solidFill>
            </a:endParaRPr>
          </a:p>
          <a:p>
            <a:pPr lvl="0"/>
            <a:r>
              <a:rPr lang="ru-RU" sz="718" dirty="0">
                <a:solidFill>
                  <a:srgbClr val="002060"/>
                </a:solidFill>
              </a:rPr>
              <a:t>Получают образование, сопоставимое с образованием здоровых сверстников, но с учетом особых образовательных потребностей</a:t>
            </a:r>
          </a:p>
          <a:p>
            <a:endParaRPr lang="ru-RU" sz="718" dirty="0">
              <a:solidFill>
                <a:srgbClr val="002060"/>
              </a:solidFill>
            </a:endParaRPr>
          </a:p>
          <a:p>
            <a:pPr lvl="0"/>
            <a:r>
              <a:rPr lang="ru-RU" sz="718" dirty="0">
                <a:solidFill>
                  <a:srgbClr val="002060"/>
                </a:solidFill>
              </a:rPr>
              <a:t>Могут обучаться в условиях инклюзии при системной психолого-педагогической и организационной поддержке, совместно со сверстниками с подобными нарушениями;</a:t>
            </a:r>
          </a:p>
          <a:p>
            <a:pPr lvl="0"/>
            <a:endParaRPr lang="ru-RU" sz="718" dirty="0">
              <a:solidFill>
                <a:srgbClr val="002060"/>
              </a:solidFill>
            </a:endParaRPr>
          </a:p>
          <a:p>
            <a:r>
              <a:rPr lang="ru-RU" sz="718" dirty="0">
                <a:solidFill>
                  <a:srgbClr val="002060"/>
                </a:solidFill>
              </a:rPr>
              <a:t>По окончании школы получают документ </a:t>
            </a:r>
            <a:br>
              <a:rPr lang="ru-RU" sz="718" dirty="0">
                <a:solidFill>
                  <a:srgbClr val="002060"/>
                </a:solidFill>
              </a:rPr>
            </a:br>
            <a:r>
              <a:rPr lang="ru-RU" sz="718" dirty="0">
                <a:solidFill>
                  <a:srgbClr val="002060"/>
                </a:solidFill>
              </a:rPr>
              <a:t>об образовании в соответствии с уровнем </a:t>
            </a:r>
            <a:br>
              <a:rPr lang="ru-RU" sz="718" dirty="0">
                <a:solidFill>
                  <a:srgbClr val="002060"/>
                </a:solidFill>
              </a:rPr>
            </a:br>
            <a:r>
              <a:rPr lang="ru-RU" sz="718" dirty="0">
                <a:solidFill>
                  <a:srgbClr val="002060"/>
                </a:solidFill>
              </a:rPr>
              <a:t>усвоения АООП.  </a:t>
            </a:r>
          </a:p>
        </p:txBody>
      </p:sp>
      <p:sp>
        <p:nvSpPr>
          <p:cNvPr id="71" name="5-конечная звезда 70"/>
          <p:cNvSpPr/>
          <p:nvPr/>
        </p:nvSpPr>
        <p:spPr>
          <a:xfrm>
            <a:off x="2773560" y="1893458"/>
            <a:ext cx="103343" cy="103343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72" name="5-конечная звезда 71"/>
          <p:cNvSpPr/>
          <p:nvPr/>
        </p:nvSpPr>
        <p:spPr>
          <a:xfrm>
            <a:off x="2800789" y="2537926"/>
            <a:ext cx="103343" cy="103343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73" name="5-конечная звезда 72"/>
          <p:cNvSpPr/>
          <p:nvPr/>
        </p:nvSpPr>
        <p:spPr>
          <a:xfrm>
            <a:off x="2801669" y="2864138"/>
            <a:ext cx="103343" cy="103343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74" name="5-конечная звезда 73"/>
          <p:cNvSpPr/>
          <p:nvPr/>
        </p:nvSpPr>
        <p:spPr>
          <a:xfrm>
            <a:off x="2800789" y="3299040"/>
            <a:ext cx="103343" cy="103343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12987" y="1563056"/>
            <a:ext cx="620056" cy="21877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76" name="Прямоугольник 75"/>
          <p:cNvSpPr/>
          <p:nvPr/>
        </p:nvSpPr>
        <p:spPr>
          <a:xfrm>
            <a:off x="5712986" y="1563056"/>
            <a:ext cx="671728" cy="202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18" b="1" dirty="0">
                <a:solidFill>
                  <a:schemeClr val="bg1"/>
                </a:solidFill>
              </a:rPr>
              <a:t>3 ГРУППА</a:t>
            </a:r>
            <a:endParaRPr lang="ru-RU" sz="718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78078" y="1942696"/>
            <a:ext cx="2204452" cy="241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18" dirty="0">
                <a:solidFill>
                  <a:srgbClr val="002060"/>
                </a:solidFill>
              </a:rPr>
              <a:t>Имеют выраженный уровень недостаточности психофизического развития;</a:t>
            </a:r>
            <a:br>
              <a:rPr lang="ru-RU" sz="718" dirty="0">
                <a:solidFill>
                  <a:srgbClr val="002060"/>
                </a:solidFill>
              </a:rPr>
            </a:br>
            <a:endParaRPr lang="ru-RU" sz="718" dirty="0">
              <a:solidFill>
                <a:srgbClr val="002060"/>
              </a:solidFill>
            </a:endParaRPr>
          </a:p>
          <a:p>
            <a:pPr lvl="0"/>
            <a:r>
              <a:rPr lang="ru-RU" sz="718" dirty="0">
                <a:solidFill>
                  <a:srgbClr val="002060"/>
                </a:solidFill>
              </a:rPr>
              <a:t>Не имеют опыта общения со сверстниками;</a:t>
            </a:r>
          </a:p>
          <a:p>
            <a:endParaRPr lang="ru-RU" sz="718" dirty="0">
              <a:solidFill>
                <a:srgbClr val="002060"/>
              </a:solidFill>
            </a:endParaRPr>
          </a:p>
          <a:p>
            <a:pPr lvl="0"/>
            <a:r>
              <a:rPr lang="ru-RU" sz="718" dirty="0">
                <a:solidFill>
                  <a:srgbClr val="002060"/>
                </a:solidFill>
              </a:rPr>
              <a:t>Получают нецензовое образование, ориентированное на развитие у обучающихся жизненной компетенции, расширение повседневного жизненного опыта, социальных контактов с обязательной организацией специальной среды, при пролонгированных сроках обучения, отраженных в АООП и СИПР;</a:t>
            </a:r>
          </a:p>
          <a:p>
            <a:endParaRPr lang="ru-RU" sz="718" dirty="0">
              <a:solidFill>
                <a:srgbClr val="002060"/>
              </a:solidFill>
            </a:endParaRPr>
          </a:p>
          <a:p>
            <a:pPr lvl="0"/>
            <a:r>
              <a:rPr lang="ru-RU" sz="718" dirty="0">
                <a:solidFill>
                  <a:srgbClr val="002060"/>
                </a:solidFill>
              </a:rPr>
              <a:t>Могут обучаться при системной психолого-педагогической и организационной поддержке, совместно со сверстниками с подобными нарушениями; </a:t>
            </a:r>
          </a:p>
          <a:p>
            <a:pPr lvl="0"/>
            <a:endParaRPr lang="ru-RU" sz="718" dirty="0">
              <a:solidFill>
                <a:srgbClr val="002060"/>
              </a:solidFill>
            </a:endParaRPr>
          </a:p>
          <a:p>
            <a:pPr lvl="0"/>
            <a:r>
              <a:rPr lang="ru-RU" sz="718" dirty="0">
                <a:solidFill>
                  <a:srgbClr val="002060"/>
                </a:solidFill>
              </a:rPr>
              <a:t>По окончании школы получают документ об образовании в соответствии</a:t>
            </a:r>
            <a:br>
              <a:rPr lang="ru-RU" sz="718" dirty="0">
                <a:solidFill>
                  <a:srgbClr val="002060"/>
                </a:solidFill>
              </a:rPr>
            </a:br>
            <a:r>
              <a:rPr lang="ru-RU" sz="718" dirty="0">
                <a:solidFill>
                  <a:srgbClr val="002060"/>
                </a:solidFill>
              </a:rPr>
              <a:t>с уровнем усвоения АООП. </a:t>
            </a:r>
          </a:p>
        </p:txBody>
      </p:sp>
      <p:sp>
        <p:nvSpPr>
          <p:cNvPr id="78" name="5-конечная звезда 77"/>
          <p:cNvSpPr/>
          <p:nvPr/>
        </p:nvSpPr>
        <p:spPr>
          <a:xfrm>
            <a:off x="5179272" y="1970553"/>
            <a:ext cx="103343" cy="103343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79" name="5-конечная звезда 78"/>
          <p:cNvSpPr/>
          <p:nvPr/>
        </p:nvSpPr>
        <p:spPr>
          <a:xfrm>
            <a:off x="5180548" y="2299048"/>
            <a:ext cx="103343" cy="103343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80" name="5-конечная звезда 79"/>
          <p:cNvSpPr/>
          <p:nvPr/>
        </p:nvSpPr>
        <p:spPr>
          <a:xfrm>
            <a:off x="5180548" y="2534496"/>
            <a:ext cx="103343" cy="103343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81" name="5-конечная звезда 80"/>
          <p:cNvSpPr/>
          <p:nvPr/>
        </p:nvSpPr>
        <p:spPr>
          <a:xfrm>
            <a:off x="5180548" y="3299040"/>
            <a:ext cx="103343" cy="103343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82" name="5-конечная звезда 81"/>
          <p:cNvSpPr/>
          <p:nvPr/>
        </p:nvSpPr>
        <p:spPr>
          <a:xfrm>
            <a:off x="2800789" y="3822635"/>
            <a:ext cx="103343" cy="103343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83" name="5-конечная звезда 82"/>
          <p:cNvSpPr/>
          <p:nvPr/>
        </p:nvSpPr>
        <p:spPr>
          <a:xfrm>
            <a:off x="5180548" y="3847654"/>
            <a:ext cx="103343" cy="103343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36" y="1397367"/>
            <a:ext cx="539639" cy="47151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0025" y="1128190"/>
            <a:ext cx="402635" cy="816940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499372" y="101617"/>
            <a:ext cx="1865802" cy="622943"/>
            <a:chOff x="1723567" y="297957"/>
            <a:chExt cx="3589441" cy="1198421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723567" y="297957"/>
              <a:ext cx="2105563" cy="1198421"/>
              <a:chOff x="-483098" y="184484"/>
              <a:chExt cx="2934262" cy="167009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-483098" y="1276976"/>
                <a:ext cx="2934262" cy="57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" dirty="0">
                    <a:solidFill>
                      <a:schemeClr val="bg1"/>
                    </a:solidFill>
                  </a:rPr>
                  <a:t>МИНИСТЕРСТВО ПРОСВЕЩЕНИЯ </a:t>
                </a:r>
                <a:endParaRPr lang="en-US" sz="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400" dirty="0">
                    <a:solidFill>
                      <a:schemeClr val="bg1"/>
                    </a:solidFill>
                  </a:rPr>
                  <a:t>РОССИЙСКОЙ ФЕДЕРАЦИИ</a:t>
                </a:r>
              </a:p>
            </p:txBody>
          </p:sp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900"/>
                        </a14:imgEffect>
                        <a14:imgEffect>
                          <a14:saturation sa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339" y="184484"/>
                <a:ext cx="921390" cy="1062078"/>
              </a:xfrm>
              <a:prstGeom prst="rect">
                <a:avLst/>
              </a:prstGeom>
            </p:spPr>
          </p:pic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563" y="470511"/>
              <a:ext cx="1541445" cy="828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68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3893" y="897745"/>
            <a:ext cx="8400649" cy="3580065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6164" y="333029"/>
            <a:ext cx="8748712" cy="382884"/>
          </a:xfrm>
          <a:prstGeom prst="rect">
            <a:avLst/>
          </a:prstGeom>
        </p:spPr>
        <p:txBody>
          <a:bodyPr vert="horz" lIns="65615" tIns="32808" rIns="65615" bIns="328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bg1"/>
                </a:solidFill>
                <a:latin typeface="+mn-lt"/>
              </a:rPr>
              <a:t>КРИТЕРИАЛЬНЫЙ ПОДХОД К ОЦЕНКЕ СКЛОННОСТЕЙ, СПОСОБНОСТЕЙ </a:t>
            </a:r>
            <a:br>
              <a:rPr lang="en-US" sz="1200" b="1" dirty="0">
                <a:solidFill>
                  <a:schemeClr val="bg1"/>
                </a:solidFill>
                <a:latin typeface="+mn-lt"/>
              </a:rPr>
            </a:br>
            <a:r>
              <a:rPr lang="ru-RU" sz="1200" b="1" dirty="0">
                <a:solidFill>
                  <a:schemeClr val="bg1"/>
                </a:solidFill>
                <a:latin typeface="+mn-lt"/>
              </a:rPr>
              <a:t>И ОДАРЕННОСТИ В ТВОРЧЕСТВЕ, НАУКЕ, СПОРТЕ СРЕДИ ОБУЧАЮЩИХСЯ </a:t>
            </a:r>
            <a:br>
              <a:rPr lang="ru-RU" sz="1200" b="1" dirty="0">
                <a:solidFill>
                  <a:schemeClr val="bg1"/>
                </a:solidFill>
                <a:latin typeface="+mn-lt"/>
              </a:rPr>
            </a:br>
            <a:r>
              <a:rPr lang="ru-RU" sz="1200" b="1" dirty="0">
                <a:solidFill>
                  <a:schemeClr val="bg1"/>
                </a:solidFill>
                <a:latin typeface="+mn-lt"/>
              </a:rPr>
              <a:t>С ОСОБЫМИ ОБРАЗОВАТЕЛЬНЫМИ ПОТРЕБНОСТЯМИ (С ОВЗ, С ИНВАЛИДНОСТЬЮ)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-183925" y="4604564"/>
            <a:ext cx="1220524" cy="374678"/>
          </a:xfrm>
          <a:prstGeom prst="rect">
            <a:avLst/>
          </a:prstGeom>
        </p:spPr>
        <p:txBody>
          <a:bodyPr vert="horz" lIns="65615" tIns="32808" rIns="65615" bIns="3280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92" dirty="0">
                <a:solidFill>
                  <a:schemeClr val="bg1"/>
                </a:solidFill>
              </a:rPr>
              <a:t>Москва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61988" y="1139524"/>
            <a:ext cx="1808498" cy="31140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37180" y="1139524"/>
            <a:ext cx="2289304" cy="31140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71518" y="1139524"/>
            <a:ext cx="2193440" cy="31140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55979" y="1271343"/>
            <a:ext cx="620056" cy="21877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35" name="Прямоугольник 34"/>
          <p:cNvSpPr/>
          <p:nvPr/>
        </p:nvSpPr>
        <p:spPr>
          <a:xfrm>
            <a:off x="1236915" y="1266028"/>
            <a:ext cx="729322" cy="22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61" b="1" dirty="0">
                <a:solidFill>
                  <a:schemeClr val="bg1"/>
                </a:solidFill>
              </a:rPr>
              <a:t>1 ГРУППА</a:t>
            </a:r>
            <a:endParaRPr lang="ru-RU" sz="86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55507" y="2062666"/>
            <a:ext cx="1692686" cy="1583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46" dirty="0"/>
              <a:t>Социальная и познавательная инициативность явно присутствует </a:t>
            </a:r>
            <a:br>
              <a:rPr lang="ru-RU" sz="646" dirty="0"/>
            </a:br>
            <a:r>
              <a:rPr lang="ru-RU" sz="646" dirty="0"/>
              <a:t>в деятельности ребенка;</a:t>
            </a:r>
          </a:p>
          <a:p>
            <a:pPr lvl="0"/>
            <a:endParaRPr lang="ru-RU" sz="646" dirty="0"/>
          </a:p>
          <a:p>
            <a:pPr lvl="0"/>
            <a:r>
              <a:rPr lang="ru-RU" sz="646" dirty="0"/>
              <a:t>Ребенок нуждается в поддержке </a:t>
            </a:r>
            <a:br>
              <a:rPr lang="ru-RU" sz="646" dirty="0"/>
            </a:br>
            <a:r>
              <a:rPr lang="ru-RU" sz="646" dirty="0"/>
              <a:t>его познавательной мотивации,</a:t>
            </a:r>
          </a:p>
          <a:p>
            <a:pPr lvl="0"/>
            <a:r>
              <a:rPr lang="ru-RU" sz="646" dirty="0"/>
              <a:t>а также в выявлении/конкретизации склонностей/интересов; </a:t>
            </a:r>
            <a:br>
              <a:rPr lang="ru-RU" sz="646" dirty="0"/>
            </a:br>
            <a:endParaRPr lang="ru-RU" sz="646" dirty="0"/>
          </a:p>
          <a:p>
            <a:pPr lvl="0"/>
            <a:r>
              <a:rPr lang="ru-RU" sz="646" dirty="0"/>
              <a:t>В рамках реализуемой ребенком внутренне мотивированной деятельности требуется концентрированная (возможно, </a:t>
            </a:r>
            <a:br>
              <a:rPr lang="ru-RU" sz="646" dirty="0"/>
            </a:br>
            <a:r>
              <a:rPr lang="ru-RU" sz="646" dirty="0"/>
              <a:t>в отдельных случаях эпизодическая) психолого-педагогическая поддержка становления способностей.</a:t>
            </a:r>
          </a:p>
        </p:txBody>
      </p:sp>
      <p:sp>
        <p:nvSpPr>
          <p:cNvPr id="37" name="5-конечная звезда 36"/>
          <p:cNvSpPr/>
          <p:nvPr/>
        </p:nvSpPr>
        <p:spPr>
          <a:xfrm>
            <a:off x="1180257" y="2099518"/>
            <a:ext cx="103343" cy="103343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38" name="5-конечная звезда 37"/>
          <p:cNvSpPr/>
          <p:nvPr/>
        </p:nvSpPr>
        <p:spPr>
          <a:xfrm>
            <a:off x="1172674" y="2489367"/>
            <a:ext cx="103343" cy="103343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39" name="5-конечная звезда 38"/>
          <p:cNvSpPr/>
          <p:nvPr/>
        </p:nvSpPr>
        <p:spPr>
          <a:xfrm>
            <a:off x="1172674" y="2990127"/>
            <a:ext cx="103343" cy="103343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30" y="1142200"/>
            <a:ext cx="516714" cy="477056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3464987" y="1219671"/>
            <a:ext cx="620056" cy="2187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42" name="Прямоугольник 41"/>
          <p:cNvSpPr/>
          <p:nvPr/>
        </p:nvSpPr>
        <p:spPr>
          <a:xfrm>
            <a:off x="3449207" y="1223630"/>
            <a:ext cx="779204" cy="22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61" b="1" dirty="0">
                <a:solidFill>
                  <a:schemeClr val="bg1"/>
                </a:solidFill>
              </a:rPr>
              <a:t>2 ГРУППА</a:t>
            </a:r>
            <a:endParaRPr lang="ru-RU" sz="86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19667" y="1697165"/>
            <a:ext cx="2039067" cy="252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18" dirty="0"/>
              <a:t>Социальная и познавательная </a:t>
            </a:r>
            <a:br>
              <a:rPr lang="ru-RU" sz="718" dirty="0"/>
            </a:br>
            <a:r>
              <a:rPr lang="ru-RU" sz="718" dirty="0"/>
              <a:t>инициативность не сформированы: есть потребность во внешних стимулирующих к активности факторах;</a:t>
            </a:r>
            <a:br>
              <a:rPr lang="ru-RU" sz="718" dirty="0"/>
            </a:br>
            <a:endParaRPr lang="ru-RU" sz="718" dirty="0"/>
          </a:p>
          <a:p>
            <a:pPr lvl="0"/>
            <a:r>
              <a:rPr lang="ru-RU" sz="718" dirty="0"/>
              <a:t>Ограниченность жизнедеятельности не позволяет включаться в полной мере в социальную, познавательную и продуктивную деятельность;</a:t>
            </a:r>
          </a:p>
          <a:p>
            <a:endParaRPr lang="ru-RU" sz="718" dirty="0"/>
          </a:p>
          <a:p>
            <a:pPr lvl="0"/>
            <a:r>
              <a:rPr lang="ru-RU" sz="718" dirty="0"/>
              <a:t>В ряде случаев ограниченность жизнедеятельности способствует яркому проявлению отдельных способностей (компенсаторного характера);</a:t>
            </a:r>
          </a:p>
          <a:p>
            <a:endParaRPr lang="ru-RU" sz="718" dirty="0"/>
          </a:p>
          <a:p>
            <a:pPr lvl="0"/>
            <a:r>
              <a:rPr lang="ru-RU" sz="718" dirty="0"/>
              <a:t>Требуется организация системы психолого-педагогического сопровождения, направленного на поэтапное формирование инициативности (мотивационно-</a:t>
            </a:r>
            <a:r>
              <a:rPr lang="ru-RU" sz="718" dirty="0" err="1"/>
              <a:t>потребностного</a:t>
            </a:r>
            <a:r>
              <a:rPr lang="ru-RU" sz="718" dirty="0"/>
              <a:t> компонента) через определение и актуализацию склонностей/интересов/ способностей детей.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73689" y="1208590"/>
            <a:ext cx="620056" cy="21877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45" name="Прямоугольник 44"/>
          <p:cNvSpPr/>
          <p:nvPr/>
        </p:nvSpPr>
        <p:spPr>
          <a:xfrm>
            <a:off x="6041810" y="1191424"/>
            <a:ext cx="762836" cy="22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61" b="1" dirty="0">
                <a:solidFill>
                  <a:schemeClr val="bg1"/>
                </a:solidFill>
              </a:rPr>
              <a:t>3 ГРУППА</a:t>
            </a:r>
            <a:endParaRPr lang="ru-RU" sz="86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28675" y="1634788"/>
            <a:ext cx="2090097" cy="250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82" dirty="0"/>
              <a:t>Активность, даже при внешних стимулирующих факторах, не проявляется, характерны проявления реактивности: дети выполняют действия, предложенные взрослым, по подражанию или образцу;</a:t>
            </a:r>
            <a:br>
              <a:rPr lang="ru-RU" sz="682" dirty="0"/>
            </a:br>
            <a:endParaRPr lang="ru-RU" sz="682" dirty="0"/>
          </a:p>
          <a:p>
            <a:pPr lvl="0"/>
            <a:r>
              <a:rPr lang="ru-RU" sz="682" dirty="0"/>
              <a:t>Резкая ограниченность жизнедеятельности и физических возможностей ребенка требуют от взрослого целенаправленного создания специальных условий для включения его в деятельность;</a:t>
            </a:r>
            <a:br>
              <a:rPr lang="ru-RU" sz="682" dirty="0"/>
            </a:br>
            <a:endParaRPr lang="ru-RU" sz="682" dirty="0"/>
          </a:p>
          <a:p>
            <a:pPr lvl="0"/>
            <a:r>
              <a:rPr lang="ru-RU" sz="682" dirty="0"/>
              <a:t>Процесс включения ребенка в деятельность и ее совместная реализация помогут обеспечить условия, которые позволят постепенно формировать у ребенка такие потенциальные мотивы, которые будут способствовать проявлению эпизодической активности;</a:t>
            </a:r>
            <a:br>
              <a:rPr lang="ru-RU" sz="682" dirty="0"/>
            </a:br>
            <a:endParaRPr lang="ru-RU" sz="682" dirty="0"/>
          </a:p>
          <a:p>
            <a:pPr lvl="0"/>
            <a:r>
              <a:rPr lang="ru-RU" sz="682" dirty="0"/>
              <a:t>При положительной динамике возможно формирование начальной активности в процессуальной и/или результативно-продуктивной фазе.</a:t>
            </a:r>
          </a:p>
        </p:txBody>
      </p:sp>
      <p:sp>
        <p:nvSpPr>
          <p:cNvPr id="47" name="5-конечная звезда 46"/>
          <p:cNvSpPr/>
          <p:nvPr/>
        </p:nvSpPr>
        <p:spPr>
          <a:xfrm>
            <a:off x="3299371" y="1720916"/>
            <a:ext cx="103343" cy="103343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48" name="5-конечная звезда 47"/>
          <p:cNvSpPr/>
          <p:nvPr/>
        </p:nvSpPr>
        <p:spPr>
          <a:xfrm>
            <a:off x="3324364" y="2274804"/>
            <a:ext cx="103343" cy="103343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49" name="5-конечная звезда 48"/>
          <p:cNvSpPr/>
          <p:nvPr/>
        </p:nvSpPr>
        <p:spPr>
          <a:xfrm>
            <a:off x="3324364" y="2816239"/>
            <a:ext cx="103343" cy="103343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50" name="5-конечная звезда 49"/>
          <p:cNvSpPr/>
          <p:nvPr/>
        </p:nvSpPr>
        <p:spPr>
          <a:xfrm>
            <a:off x="3330492" y="3391731"/>
            <a:ext cx="103343" cy="103343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51" name="5-конечная звезда 50"/>
          <p:cNvSpPr/>
          <p:nvPr/>
        </p:nvSpPr>
        <p:spPr>
          <a:xfrm>
            <a:off x="5930018" y="1645493"/>
            <a:ext cx="103343" cy="103343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52" name="5-конечная звезда 51"/>
          <p:cNvSpPr/>
          <p:nvPr/>
        </p:nvSpPr>
        <p:spPr>
          <a:xfrm>
            <a:off x="5930018" y="2326476"/>
            <a:ext cx="103343" cy="103343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53" name="5-конечная звезда 52"/>
          <p:cNvSpPr/>
          <p:nvPr/>
        </p:nvSpPr>
        <p:spPr>
          <a:xfrm>
            <a:off x="5930018" y="2820919"/>
            <a:ext cx="103343" cy="103343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sp>
        <p:nvSpPr>
          <p:cNvPr id="54" name="5-конечная звезда 53"/>
          <p:cNvSpPr/>
          <p:nvPr/>
        </p:nvSpPr>
        <p:spPr>
          <a:xfrm>
            <a:off x="5925332" y="3544882"/>
            <a:ext cx="103343" cy="103343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6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06" y="1146551"/>
            <a:ext cx="507206" cy="9806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35" y="1139524"/>
            <a:ext cx="401136" cy="775529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499372" y="101617"/>
            <a:ext cx="1865802" cy="622943"/>
            <a:chOff x="1723567" y="297957"/>
            <a:chExt cx="3589441" cy="1198421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1723567" y="297957"/>
              <a:ext cx="2105563" cy="1198421"/>
              <a:chOff x="-483098" y="184484"/>
              <a:chExt cx="2934262" cy="1670091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-483098" y="1276976"/>
                <a:ext cx="2934262" cy="577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" dirty="0">
                    <a:solidFill>
                      <a:schemeClr val="bg1"/>
                    </a:solidFill>
                  </a:rPr>
                  <a:t>МИНИСТЕРСТВО ПРОСВЕЩЕНИЯ </a:t>
                </a:r>
                <a:endParaRPr lang="en-US" sz="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400" dirty="0">
                    <a:solidFill>
                      <a:schemeClr val="bg1"/>
                    </a:solidFill>
                  </a:rPr>
                  <a:t>РОССИЙСКОЙ ФЕДЕРАЦИИ</a:t>
                </a:r>
              </a:p>
            </p:txBody>
          </p:sp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5900"/>
                        </a14:imgEffect>
                        <a14:imgEffect>
                          <a14:saturation sa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339" y="184484"/>
                <a:ext cx="921390" cy="1062078"/>
              </a:xfrm>
              <a:prstGeom prst="rect">
                <a:avLst/>
              </a:prstGeom>
            </p:spPr>
          </p:pic>
        </p:grp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563" y="470511"/>
              <a:ext cx="1541445" cy="828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91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9471" y="431555"/>
            <a:ext cx="8400649" cy="4475003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076" dirty="0"/>
              <a:t>https://</a:t>
            </a:r>
            <a:r>
              <a:rPr lang="en" sz="1076" dirty="0" err="1"/>
              <a:t>adop.ikp-rao.ru</a:t>
            </a:r>
            <a:endParaRPr lang="ru-RU" sz="107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F8CAA6-BB19-6E46-AA5A-767C06882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5926" r="25104" b="3518"/>
          <a:stretch/>
        </p:blipFill>
        <p:spPr>
          <a:xfrm>
            <a:off x="0" y="151418"/>
            <a:ext cx="4164752" cy="445637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1621BC-9679-BC4D-A197-C0747C9341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4722" r="26042" b="11852"/>
          <a:stretch/>
        </p:blipFill>
        <p:spPr>
          <a:xfrm>
            <a:off x="2650958" y="415701"/>
            <a:ext cx="4125380" cy="4066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33F4A1-4E7F-1E41-AEE5-E026EACF4498}"/>
              </a:ext>
            </a:extLst>
          </p:cNvPr>
          <p:cNvSpPr txBox="1"/>
          <p:nvPr/>
        </p:nvSpPr>
        <p:spPr>
          <a:xfrm>
            <a:off x="4924262" y="265042"/>
            <a:ext cx="3588627" cy="938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АДАПТИРОВАННЫХ</a:t>
            </a:r>
            <a:br>
              <a:rPr lang="ru-RU" sz="11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ПРОГРАММ</a:t>
            </a:r>
            <a:r>
              <a:rPr lang="en-US" sz="11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sz="11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adop.ikp-rao.ru</a:t>
            </a:r>
            <a:endParaRPr lang="ru-RU" sz="11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E1E0D-EDB8-D84F-9789-084E2EC080F2}"/>
              </a:ext>
            </a:extLst>
          </p:cNvPr>
          <p:cNvSpPr txBox="1"/>
          <p:nvPr/>
        </p:nvSpPr>
        <p:spPr>
          <a:xfrm>
            <a:off x="5021396" y="3186261"/>
            <a:ext cx="3394361" cy="1484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5" b="1" dirty="0">
                <a:solidFill>
                  <a:srgbClr val="008080"/>
                </a:solidFill>
                <a:cs typeface="Times New Roman" panose="02020603050405020304" pitchFamily="18" charset="0"/>
              </a:rPr>
              <a:t>Подбирает рекомендации к структурированию задач, результатов, условий реализации программы с учетом:</a:t>
            </a:r>
          </a:p>
          <a:p>
            <a:pPr marL="171450" indent="-171450">
              <a:buClr>
                <a:srgbClr val="008080"/>
              </a:buClr>
              <a:buFont typeface="Calibri" pitchFamily="34" charset="0"/>
              <a:buChar char="◦"/>
            </a:pPr>
            <a:r>
              <a:rPr lang="ru-RU" sz="1005" dirty="0">
                <a:cs typeface="Times New Roman" panose="02020603050405020304" pitchFamily="18" charset="0"/>
              </a:rPr>
              <a:t>возраста,</a:t>
            </a:r>
          </a:p>
          <a:p>
            <a:pPr marL="171450" indent="-171450">
              <a:buClr>
                <a:srgbClr val="008080"/>
              </a:buClr>
              <a:buFont typeface="Calibri" pitchFamily="34" charset="0"/>
              <a:buChar char="◦"/>
            </a:pPr>
            <a:r>
              <a:rPr lang="ru-RU" sz="1005" dirty="0">
                <a:cs typeface="Times New Roman" panose="02020603050405020304" pitchFamily="18" charset="0"/>
              </a:rPr>
              <a:t> нозологической категории/группы,</a:t>
            </a:r>
          </a:p>
          <a:p>
            <a:pPr marL="171450" indent="-171450">
              <a:buClr>
                <a:srgbClr val="008080"/>
              </a:buClr>
              <a:buFont typeface="Calibri" pitchFamily="34" charset="0"/>
              <a:buChar char="◦"/>
            </a:pPr>
            <a:r>
              <a:rPr lang="ru-RU" sz="1005" dirty="0">
                <a:cs typeface="Times New Roman" panose="02020603050405020304" pitchFamily="18" charset="0"/>
              </a:rPr>
              <a:t>особенностей развития, требующих учета при обучении,</a:t>
            </a:r>
          </a:p>
          <a:p>
            <a:pPr marL="171450" indent="-171450">
              <a:buClr>
                <a:srgbClr val="008080"/>
              </a:buClr>
              <a:buFont typeface="Calibri" pitchFamily="34" charset="0"/>
              <a:buChar char="◦"/>
            </a:pPr>
            <a:r>
              <a:rPr lang="ru-RU" sz="1005" dirty="0">
                <a:cs typeface="Times New Roman" panose="02020603050405020304" pitchFamily="18" charset="0"/>
              </a:rPr>
              <a:t>категории обучающихся с ОВЗ, проявляющих способности к творческой деятельности, спорту и т.д.</a:t>
            </a:r>
          </a:p>
          <a:p>
            <a:endParaRPr lang="ru-RU" sz="1005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9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55965-4EE1-014D-BB19-435865BA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6" y="197523"/>
            <a:ext cx="8568952" cy="82206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конструктор АДОП. Этапы работы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38CABA-EF33-DF44-A294-15EBB86D3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t="11758" r="39138" b="10860"/>
          <a:stretch/>
        </p:blipFill>
        <p:spPr>
          <a:xfrm>
            <a:off x="2142108" y="737989"/>
            <a:ext cx="4176464" cy="407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221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7A8DC-7AF0-2F4D-8B6D-2BE7DCB5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35" y="181247"/>
            <a:ext cx="7873842" cy="82206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Заполняем диагностический лист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B28B6A2-5B25-3A42-88EB-706484F7C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7663" r="8940" b="9122"/>
          <a:stretch/>
        </p:blipFill>
        <p:spPr>
          <a:xfrm>
            <a:off x="1422028" y="933530"/>
            <a:ext cx="6228692" cy="381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329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53F1F-D7DA-8947-A5C5-1AC34C78647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 Составляем собственную программу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C1EF116-0D7B-704A-A335-226BC089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17666"/>
          <a:stretch/>
        </p:blipFill>
        <p:spPr>
          <a:xfrm>
            <a:off x="781231" y="1016560"/>
            <a:ext cx="7186250" cy="351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55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489D15-7263-4F4B-B073-5F5F757B4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12" y="737989"/>
            <a:ext cx="6192688" cy="3870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53F1F-D7DA-8947-A5C5-1AC34C78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35" y="89917"/>
            <a:ext cx="7873842" cy="82206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78172" tIns="39086" rIns="78172" bIns="39086" rtlCol="0" anchor="ctr">
            <a:noAutofit/>
          </a:bodyPr>
          <a:lstStyle/>
          <a:p>
            <a:r>
              <a:rPr lang="en-US" sz="3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этап. Составляем собственную программу</a:t>
            </a:r>
          </a:p>
        </p:txBody>
      </p:sp>
    </p:spTree>
    <p:extLst>
      <p:ext uri="{BB962C8B-B14F-4D97-AF65-F5344CB8AC3E}">
        <p14:creationId xmlns:p14="http://schemas.microsoft.com/office/powerpoint/2010/main" val="209550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2BC3CA5-20DB-7241-8BC3-80119D367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80" y="521965"/>
            <a:ext cx="6538178" cy="4190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53F1F-D7DA-8947-A5C5-1AC34C78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35" y="0"/>
            <a:ext cx="7873842" cy="82206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78172" tIns="39086" rIns="78172" bIns="39086" rtlCol="0" anchor="ctr">
            <a:noAutofit/>
          </a:bodyPr>
          <a:lstStyle/>
          <a:p>
            <a:r>
              <a:rPr lang="en-US" sz="3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этап. Составляем собственную программу</a:t>
            </a:r>
          </a:p>
        </p:txBody>
      </p:sp>
    </p:spTree>
    <p:extLst>
      <p:ext uri="{BB962C8B-B14F-4D97-AF65-F5344CB8AC3E}">
        <p14:creationId xmlns:p14="http://schemas.microsoft.com/office/powerpoint/2010/main" val="2760300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700</Words>
  <Application>Microsoft Macintosh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Nixie One</vt:lpstr>
      <vt:lpstr>Times New Roman</vt:lpstr>
      <vt:lpstr>Тема Office</vt:lpstr>
      <vt:lpstr>«Работа с обучающимися с ограниченными возможностями здоровья и с инвалидностью, проявившими выдающиеся способности в творчестве, науке, спорте» </vt:lpstr>
      <vt:lpstr>Презентация PowerPoint</vt:lpstr>
      <vt:lpstr>Презентация PowerPoint</vt:lpstr>
      <vt:lpstr>Презентация PowerPoint</vt:lpstr>
      <vt:lpstr>Интерактивный конструктор АДОП. Этапы работы </vt:lpstr>
      <vt:lpstr>1 этап. Заполняем диагностический лист</vt:lpstr>
      <vt:lpstr>2 этап. Составляем собственную программу</vt:lpstr>
      <vt:lpstr>2 этап. Составляем собственную программу</vt:lpstr>
      <vt:lpstr>2 этап. Составляем собственную программу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ПОТРЕБНОСТИ В СПЕЦИАЛЬНОМ ОБОРУДОВАНИИ ПРИ ОБУЧЕНИИ ДЕТЕЙ В ОВЗ</dc:title>
  <dc:creator>new</dc:creator>
  <cp:lastModifiedBy>Татьяна Соловьёва</cp:lastModifiedBy>
  <cp:revision>36</cp:revision>
  <dcterms:created xsi:type="dcterms:W3CDTF">2020-02-19T09:53:39Z</dcterms:created>
  <dcterms:modified xsi:type="dcterms:W3CDTF">2021-03-30T16:02:56Z</dcterms:modified>
</cp:coreProperties>
</file>