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5" r:id="rId3"/>
    <p:sldId id="266" r:id="rId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21001-2D25-4902-8B78-59018944D681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C733E-0937-408C-ACD5-721C7471C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9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FDE8-EF6F-4FC2-87EA-D698065168F3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4798-DAE3-4738-BDDF-32D4A930F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68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FDE8-EF6F-4FC2-87EA-D698065168F3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4798-DAE3-4738-BDDF-32D4A930F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20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FDE8-EF6F-4FC2-87EA-D698065168F3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4798-DAE3-4738-BDDF-32D4A930F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41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FDE8-EF6F-4FC2-87EA-D698065168F3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4798-DAE3-4738-BDDF-32D4A930F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85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FDE8-EF6F-4FC2-87EA-D698065168F3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4798-DAE3-4738-BDDF-32D4A930F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05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FDE8-EF6F-4FC2-87EA-D698065168F3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4798-DAE3-4738-BDDF-32D4A930F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92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FDE8-EF6F-4FC2-87EA-D698065168F3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4798-DAE3-4738-BDDF-32D4A930F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0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FDE8-EF6F-4FC2-87EA-D698065168F3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4798-DAE3-4738-BDDF-32D4A930F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24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FDE8-EF6F-4FC2-87EA-D698065168F3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4798-DAE3-4738-BDDF-32D4A930F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26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FDE8-EF6F-4FC2-87EA-D698065168F3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4798-DAE3-4738-BDDF-32D4A930F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03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FDE8-EF6F-4FC2-87EA-D698065168F3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4798-DAE3-4738-BDDF-32D4A930F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19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AFDE8-EF6F-4FC2-87EA-D698065168F3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54798-DAE3-4738-BDDF-32D4A930F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94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9144000" cy="847"/>
          </a:xfrm>
          <a:custGeom>
            <a:avLst/>
            <a:gdLst/>
            <a:ahLst/>
            <a:cxnLst/>
            <a:rect l="l" t="t" r="r" b="b"/>
            <a:pathLst>
              <a:path w="9144000" h="635">
                <a:moveTo>
                  <a:pt x="0" y="165"/>
                </a:moveTo>
                <a:lnTo>
                  <a:pt x="9144000" y="165"/>
                </a:lnTo>
                <a:lnTo>
                  <a:pt x="9144000" y="0"/>
                </a:lnTo>
                <a:lnTo>
                  <a:pt x="0" y="0"/>
                </a:lnTo>
                <a:lnTo>
                  <a:pt x="0" y="165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5263" y="139919"/>
            <a:ext cx="8753475" cy="6578600"/>
          </a:xfrm>
          <a:custGeom>
            <a:avLst/>
            <a:gdLst/>
            <a:ahLst/>
            <a:cxnLst/>
            <a:rect l="l" t="t" r="r" b="b"/>
            <a:pathLst>
              <a:path w="8753475" h="4933950">
                <a:moveTo>
                  <a:pt x="0" y="4933949"/>
                </a:moveTo>
                <a:lnTo>
                  <a:pt x="8752900" y="4933949"/>
                </a:lnTo>
                <a:lnTo>
                  <a:pt x="8752900" y="0"/>
                </a:lnTo>
                <a:lnTo>
                  <a:pt x="0" y="0"/>
                </a:lnTo>
                <a:lnTo>
                  <a:pt x="0" y="4933949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21119" y="2108485"/>
            <a:ext cx="8089641" cy="2048424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/>
              <a:t>ЕАИС ДО – федеральная точка сборки информации региональных навигаторов.</a:t>
            </a:r>
            <a:br>
              <a:rPr lang="ru-RU" sz="3200" dirty="0" smtClean="0"/>
            </a:br>
            <a:r>
              <a:rPr lang="ru-RU" sz="3200" dirty="0" smtClean="0"/>
              <a:t>Система постоянного мониторинга охвата детей дополнительным образованием</a:t>
            </a:r>
            <a:endParaRPr lang="ru-RU" sz="3200" b="1" spc="-13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676655"/>
            <a:ext cx="1054608" cy="1431544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0" y="219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8934577" y="0"/>
                </a:lnTo>
                <a:lnTo>
                  <a:pt x="8934577" y="209384"/>
                </a:lnTo>
                <a:lnTo>
                  <a:pt x="8934577" y="4952225"/>
                </a:lnTo>
                <a:lnTo>
                  <a:pt x="181673" y="4952225"/>
                </a:lnTo>
                <a:lnTo>
                  <a:pt x="181673" y="209384"/>
                </a:lnTo>
                <a:lnTo>
                  <a:pt x="8934577" y="209384"/>
                </a:lnTo>
                <a:lnTo>
                  <a:pt x="8934577" y="0"/>
                </a:lnTo>
                <a:lnTo>
                  <a:pt x="0" y="0"/>
                </a:lnTo>
                <a:lnTo>
                  <a:pt x="0" y="209384"/>
                </a:lnTo>
                <a:lnTo>
                  <a:pt x="0" y="4952225"/>
                </a:lnTo>
                <a:lnTo>
                  <a:pt x="0" y="5143335"/>
                </a:lnTo>
                <a:lnTo>
                  <a:pt x="181673" y="5143335"/>
                </a:lnTo>
                <a:lnTo>
                  <a:pt x="8934577" y="5143335"/>
                </a:lnTo>
                <a:lnTo>
                  <a:pt x="9116289" y="5143335"/>
                </a:lnTo>
                <a:lnTo>
                  <a:pt x="9143962" y="5143335"/>
                </a:lnTo>
                <a:lnTo>
                  <a:pt x="9143962" y="20938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60401" y="4797152"/>
            <a:ext cx="4488815" cy="1591888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33"/>
              </a:spcBef>
            </a:pPr>
            <a:r>
              <a:rPr lang="ru-RU" sz="1600" b="1" spc="-20" dirty="0" smtClean="0">
                <a:solidFill>
                  <a:srgbClr val="4D4D4D"/>
                </a:solidFill>
                <a:latin typeface="Arial"/>
                <a:cs typeface="Arial"/>
              </a:rPr>
              <a:t>Артабаева Руфина Борисовна</a:t>
            </a:r>
            <a:endParaRPr sz="1600" dirty="0">
              <a:latin typeface="Arial"/>
              <a:cs typeface="Arial"/>
            </a:endParaRPr>
          </a:p>
          <a:p>
            <a:pPr marL="16933" marR="2173339">
              <a:spcBef>
                <a:spcPts val="967"/>
              </a:spcBef>
            </a:pPr>
            <a:r>
              <a:rPr sz="1300" spc="-7" dirty="0" err="1">
                <a:solidFill>
                  <a:srgbClr val="4D4D4D"/>
                </a:solidFill>
                <a:latin typeface="Arial"/>
                <a:cs typeface="Arial"/>
              </a:rPr>
              <a:t>Заместитель</a:t>
            </a:r>
            <a:r>
              <a:rPr sz="1300" spc="33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ru-RU" sz="1300" spc="-13" dirty="0" smtClean="0">
                <a:solidFill>
                  <a:srgbClr val="4D4D4D"/>
                </a:solidFill>
                <a:latin typeface="Arial"/>
                <a:cs typeface="Arial"/>
              </a:rPr>
              <a:t>начальника отдела</a:t>
            </a:r>
            <a:r>
              <a:rPr sz="1300" spc="20" dirty="0" smtClean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D4D4D"/>
                </a:solidFill>
                <a:latin typeface="Arial"/>
                <a:cs typeface="Arial"/>
              </a:rPr>
              <a:t>Департамента </a:t>
            </a:r>
            <a:r>
              <a:rPr sz="1300" spc="-7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D4D4D"/>
                </a:solidFill>
                <a:latin typeface="Arial"/>
                <a:cs typeface="Arial"/>
              </a:rPr>
              <a:t>государственной</a:t>
            </a:r>
            <a:r>
              <a:rPr sz="1300" spc="67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D4D4D"/>
                </a:solidFill>
                <a:latin typeface="Arial"/>
                <a:cs typeface="Arial"/>
              </a:rPr>
              <a:t>политики</a:t>
            </a:r>
            <a:r>
              <a:rPr sz="1300" spc="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D4D4D"/>
                </a:solidFill>
                <a:latin typeface="Arial"/>
                <a:cs typeface="Arial"/>
              </a:rPr>
              <a:t>в</a:t>
            </a:r>
            <a:r>
              <a:rPr sz="1300" spc="7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D4D4D"/>
                </a:solidFill>
                <a:latin typeface="Arial"/>
                <a:cs typeface="Arial"/>
              </a:rPr>
              <a:t>сфере</a:t>
            </a:r>
            <a:r>
              <a:rPr sz="13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D4D4D"/>
                </a:solidFill>
                <a:latin typeface="Arial"/>
                <a:cs typeface="Arial"/>
              </a:rPr>
              <a:t>воспитания,</a:t>
            </a:r>
            <a:endParaRPr sz="1300" dirty="0">
              <a:latin typeface="Arial"/>
              <a:cs typeface="Arial"/>
            </a:endParaRPr>
          </a:p>
          <a:p>
            <a:pPr marL="16933"/>
            <a:r>
              <a:rPr sz="1300" spc="-13" dirty="0">
                <a:solidFill>
                  <a:srgbClr val="4D4D4D"/>
                </a:solidFill>
                <a:latin typeface="Arial"/>
                <a:cs typeface="Arial"/>
              </a:rPr>
              <a:t>дополнительного</a:t>
            </a:r>
            <a:r>
              <a:rPr sz="1300" spc="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D4D4D"/>
                </a:solidFill>
                <a:latin typeface="Arial"/>
                <a:cs typeface="Arial"/>
              </a:rPr>
              <a:t>образования</a:t>
            </a:r>
            <a:r>
              <a:rPr sz="1300" spc="13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D4D4D"/>
                </a:solidFill>
                <a:latin typeface="Arial"/>
                <a:cs typeface="Arial"/>
              </a:rPr>
              <a:t>и</a:t>
            </a:r>
            <a:r>
              <a:rPr sz="1300" spc="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D4D4D"/>
                </a:solidFill>
                <a:latin typeface="Arial"/>
                <a:cs typeface="Arial"/>
              </a:rPr>
              <a:t>детского</a:t>
            </a:r>
            <a:r>
              <a:rPr sz="1300" spc="27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D4D4D"/>
                </a:solidFill>
                <a:latin typeface="Arial"/>
                <a:cs typeface="Arial"/>
              </a:rPr>
              <a:t>отдыха</a:t>
            </a:r>
            <a:r>
              <a:rPr sz="1300" spc="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D4D4D"/>
                </a:solidFill>
                <a:latin typeface="Arial"/>
                <a:cs typeface="Arial"/>
              </a:rPr>
              <a:t>Минпросвещения</a:t>
            </a:r>
            <a:r>
              <a:rPr sz="1300" spc="33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D4D4D"/>
                </a:solidFill>
                <a:latin typeface="Arial"/>
                <a:cs typeface="Arial"/>
              </a:rPr>
              <a:t>России</a:t>
            </a:r>
            <a:endParaRPr sz="13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79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4223_x9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90" y="2499880"/>
            <a:ext cx="1363743" cy="136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01297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ЕАИС ДО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334077" y="3834277"/>
            <a:ext cx="2315310" cy="23083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Доля </a:t>
            </a:r>
            <a:r>
              <a:rPr lang="ru-RU" dirty="0">
                <a:solidFill>
                  <a:schemeClr val="tx1"/>
                </a:solidFill>
              </a:rPr>
              <a:t>детей в возрасте от 5 до 18 лет, охваченных дополнительным </a:t>
            </a:r>
            <a:r>
              <a:rPr lang="ru-RU" dirty="0" smtClean="0">
                <a:solidFill>
                  <a:schemeClr val="tx1"/>
                </a:solidFill>
              </a:rPr>
              <a:t>образованием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4468" y="3834277"/>
            <a:ext cx="3076004" cy="23083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Охват детей деятельностью региональных центров выявления, поддержки и развития способностей и талантов у детей и молодежи, технопарков «</a:t>
            </a:r>
            <a:r>
              <a:rPr lang="ru-RU" dirty="0" err="1">
                <a:solidFill>
                  <a:schemeClr val="bg1"/>
                </a:solidFill>
              </a:rPr>
              <a:t>Кванториум</a:t>
            </a:r>
            <a:r>
              <a:rPr lang="ru-RU" dirty="0">
                <a:solidFill>
                  <a:schemeClr val="bg1"/>
                </a:solidFill>
              </a:rPr>
              <a:t>» и центров «IТ-куб»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user\Desktop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11" y="1395095"/>
            <a:ext cx="2016224" cy="1324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58834" y="1516141"/>
            <a:ext cx="6561637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Показатель оценки губернаторов «</a:t>
            </a:r>
            <a:r>
              <a:rPr lang="ru-RU" dirty="0"/>
              <a:t>Эффективность системы выявления, поддержки и развития способностей и талантов у детей и </a:t>
            </a:r>
            <a:r>
              <a:rPr lang="ru-RU" dirty="0" smtClean="0"/>
              <a:t>молодежи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58834" y="2858585"/>
            <a:ext cx="6561638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Федеральный проект «Успех каждого ребенка» национального проекта «Образование»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3837100"/>
            <a:ext cx="2592288" cy="23083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Сертификаты персонифицированного финансирования дополнительного образования выданы 25 % детей в возрасте от 5 до 18 лет в каждом из 72 субъектов </a:t>
            </a:r>
            <a:r>
              <a:rPr lang="ru-RU" dirty="0" smtClean="0"/>
              <a:t>РФ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2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776" y="292006"/>
            <a:ext cx="3782888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Действия РМЦ и МОЦ</a:t>
            </a: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776" y="1268760"/>
            <a:ext cx="38677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Инвентаризация организаций и ИП, имеющих лицензию на реализацию ДОД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Проведение работы по включению их в перечень поставщиков образовательных услуг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Предоставление сертификатов ДОД уже обучающимся детям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Предоставление сертификатов ДОД детям, направляющим  заявки на обучение через навигатор</a:t>
            </a:r>
          </a:p>
          <a:p>
            <a:pPr marL="342900" indent="-342900">
              <a:buAutoNum type="arabicPeriod"/>
            </a:pPr>
            <a:r>
              <a:rPr lang="ru-RU" dirty="0" smtClean="0"/>
              <a:t> Увеличение количества договоров об обучении, заключаемых через навигатор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79212"/>
            <a:ext cx="4248472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Действия </a:t>
            </a:r>
            <a:r>
              <a:rPr lang="ru-RU" sz="2400" dirty="0" err="1" smtClean="0">
                <a:solidFill>
                  <a:schemeClr val="tx1"/>
                </a:solidFill>
              </a:rPr>
              <a:t>Минпросвещения</a:t>
            </a:r>
            <a:r>
              <a:rPr lang="ru-RU" sz="2400" dirty="0" smtClean="0">
                <a:solidFill>
                  <a:schemeClr val="tx1"/>
                </a:solidFill>
              </a:rPr>
              <a:t> России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1268759"/>
            <a:ext cx="40515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Доработка ЕАИС ДО для нарастающего подсчета детей, охваченных услугами ДОД, и сбора данных о количестве детей, оплативших обучение сертификатом ДОД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Проработка возможности интеграции навигаторов с системами ФНС для создания </a:t>
            </a:r>
            <a:r>
              <a:rPr lang="ru-RU" dirty="0" err="1" smtClean="0"/>
              <a:t>автосписка</a:t>
            </a:r>
            <a:r>
              <a:rPr lang="ru-RU" dirty="0" smtClean="0"/>
              <a:t> организаций и ИП, имеющих лицензию на реализацию ДОД</a:t>
            </a:r>
          </a:p>
          <a:p>
            <a:pPr marL="342900" indent="-342900">
              <a:buAutoNum type="arabicPeriod"/>
            </a:pPr>
            <a:r>
              <a:rPr lang="ru-RU" dirty="0" smtClean="0"/>
              <a:t>Организация сопровождения работы РМЦ и МОЦ федеральными ресурсными центрами ДОД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Обеспечение интеграции с ЕПГУ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5541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235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ЕАИС ДО – федеральная точка сборки информации региональных навигаторов. Система постоянного мониторинга охвата детей дополнительным образованием</vt:lpstr>
      <vt:lpstr>ЕАИС ДО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artabaeva</dc:creator>
  <cp:lastModifiedBy>artabaeva</cp:lastModifiedBy>
  <cp:revision>19</cp:revision>
  <cp:lastPrinted>2021-04-19T13:59:35Z</cp:lastPrinted>
  <dcterms:created xsi:type="dcterms:W3CDTF">2021-04-19T12:22:30Z</dcterms:created>
  <dcterms:modified xsi:type="dcterms:W3CDTF">2021-04-28T06:44:59Z</dcterms:modified>
</cp:coreProperties>
</file>