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37"/>
  </p:notesMasterIdLst>
  <p:sldIdLst>
    <p:sldId id="478" r:id="rId3"/>
    <p:sldId id="668" r:id="rId4"/>
    <p:sldId id="666" r:id="rId5"/>
    <p:sldId id="667" r:id="rId6"/>
    <p:sldId id="613" r:id="rId7"/>
    <p:sldId id="656" r:id="rId8"/>
    <p:sldId id="658" r:id="rId9"/>
    <p:sldId id="657" r:id="rId10"/>
    <p:sldId id="583" r:id="rId11"/>
    <p:sldId id="592" r:id="rId12"/>
    <p:sldId id="593" r:id="rId13"/>
    <p:sldId id="594" r:id="rId14"/>
    <p:sldId id="576" r:id="rId15"/>
    <p:sldId id="569" r:id="rId16"/>
    <p:sldId id="570" r:id="rId17"/>
    <p:sldId id="653" r:id="rId18"/>
    <p:sldId id="663" r:id="rId19"/>
    <p:sldId id="655" r:id="rId20"/>
    <p:sldId id="641" r:id="rId21"/>
    <p:sldId id="642" r:id="rId22"/>
    <p:sldId id="643" r:id="rId23"/>
    <p:sldId id="644" r:id="rId24"/>
    <p:sldId id="645" r:id="rId25"/>
    <p:sldId id="646" r:id="rId26"/>
    <p:sldId id="647" r:id="rId27"/>
    <p:sldId id="648" r:id="rId28"/>
    <p:sldId id="649" r:id="rId29"/>
    <p:sldId id="650" r:id="rId30"/>
    <p:sldId id="651" r:id="rId31"/>
    <p:sldId id="652" r:id="rId32"/>
    <p:sldId id="669" r:id="rId33"/>
    <p:sldId id="670" r:id="rId34"/>
    <p:sldId id="671" r:id="rId35"/>
    <p:sldId id="659" r:id="rId3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ata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gif"/></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diagrams/_rels/drawing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g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0DB628-0569-484E-BE54-9B520435839C}" type="doc">
      <dgm:prSet loTypeId="urn:microsoft.com/office/officeart/2005/8/layout/pList2#1" loCatId="list" qsTypeId="urn:microsoft.com/office/officeart/2005/8/quickstyle/3d1" qsCatId="3D" csTypeId="urn:microsoft.com/office/officeart/2005/8/colors/accent1_2" csCatId="accent1" phldr="1"/>
      <dgm:spPr/>
    </dgm:pt>
    <dgm:pt modelId="{87AFE27C-1889-4886-B089-6D592AC50D2C}">
      <dgm:prSet phldrT="[Текст]" custT="1"/>
      <dgm:spPr/>
      <dgm:t>
        <a:bodyPr anchor="t"/>
        <a:lstStyle/>
        <a:p>
          <a:pPr algn="ctr"/>
          <a:r>
            <a:rPr lang="ru-RU" sz="1400" b="1" dirty="0" smtClean="0">
              <a:solidFill>
                <a:srgbClr val="003F82"/>
              </a:solidFill>
            </a:rPr>
            <a:t>Индустриальная модель :</a:t>
          </a:r>
          <a:endParaRPr lang="ru-RU" sz="1400" b="1" dirty="0">
            <a:solidFill>
              <a:srgbClr val="003F82"/>
            </a:solidFill>
          </a:endParaRPr>
        </a:p>
        <a:p>
          <a:pPr algn="l"/>
          <a:r>
            <a:rPr lang="ru-RU" sz="1700" dirty="0">
              <a:solidFill>
                <a:srgbClr val="002060"/>
              </a:solidFill>
            </a:rPr>
            <a:t>- </a:t>
          </a:r>
          <a:r>
            <a:rPr lang="ru-RU" sz="1200" b="1" dirty="0" smtClean="0">
              <a:solidFill>
                <a:srgbClr val="002060"/>
              </a:solidFill>
            </a:rPr>
            <a:t>Стандартизация образования и обеспечение доступности </a:t>
          </a:r>
          <a:endParaRPr lang="ru-RU" sz="1200" b="1" dirty="0">
            <a:solidFill>
              <a:srgbClr val="002060"/>
            </a:solidFill>
          </a:endParaRPr>
        </a:p>
        <a:p>
          <a:pPr algn="l"/>
          <a:r>
            <a:rPr lang="ru-RU" sz="1200" b="1" dirty="0">
              <a:solidFill>
                <a:srgbClr val="002060"/>
              </a:solidFill>
            </a:rPr>
            <a:t>- </a:t>
          </a:r>
          <a:r>
            <a:rPr lang="ru-RU" sz="1200" b="1" dirty="0" smtClean="0">
              <a:solidFill>
                <a:srgbClr val="002060"/>
              </a:solidFill>
            </a:rPr>
            <a:t>Создание сети учреждений, транслирующих подготовку кадров</a:t>
          </a:r>
        </a:p>
        <a:p>
          <a:pPr algn="l"/>
          <a:r>
            <a:rPr lang="ru-RU" sz="1200" b="1" dirty="0" smtClean="0">
              <a:solidFill>
                <a:srgbClr val="002060"/>
              </a:solidFill>
            </a:rPr>
            <a:t>- Управление затратами , сметные принципы финансирования</a:t>
          </a:r>
        </a:p>
        <a:p>
          <a:pPr algn="l"/>
          <a:r>
            <a:rPr lang="ru-RU" sz="1200" b="1" dirty="0" smtClean="0">
              <a:solidFill>
                <a:srgbClr val="002060"/>
              </a:solidFill>
            </a:rPr>
            <a:t>- Репетиторство  за счет семейных ресурсов</a:t>
          </a:r>
          <a:endParaRPr lang="ru-RU" sz="1200" b="1" dirty="0">
            <a:solidFill>
              <a:srgbClr val="002060"/>
            </a:solidFill>
          </a:endParaRPr>
        </a:p>
      </dgm:t>
    </dgm:pt>
    <dgm:pt modelId="{0FC58908-95FC-4C95-8576-EE45E995763E}" type="parTrans" cxnId="{B295B62A-40EF-48EF-A886-3CBEB34F3A16}">
      <dgm:prSet/>
      <dgm:spPr/>
      <dgm:t>
        <a:bodyPr/>
        <a:lstStyle/>
        <a:p>
          <a:endParaRPr lang="ru-RU"/>
        </a:p>
      </dgm:t>
    </dgm:pt>
    <dgm:pt modelId="{B0929FBB-F039-42E5-8DFA-9B30112DF2EA}" type="sibTrans" cxnId="{B295B62A-40EF-48EF-A886-3CBEB34F3A16}">
      <dgm:prSet/>
      <dgm:spPr/>
      <dgm:t>
        <a:bodyPr/>
        <a:lstStyle/>
        <a:p>
          <a:endParaRPr lang="ru-RU"/>
        </a:p>
      </dgm:t>
    </dgm:pt>
    <dgm:pt modelId="{62F55164-4779-4610-9ED0-425849BBE657}">
      <dgm:prSet phldrT="[Текст]" custT="1"/>
      <dgm:spPr/>
      <dgm:t>
        <a:bodyPr anchor="t"/>
        <a:lstStyle/>
        <a:p>
          <a:pPr algn="ctr"/>
          <a:r>
            <a:rPr lang="ru-RU" sz="1400" b="1" dirty="0" smtClean="0">
              <a:solidFill>
                <a:srgbClr val="003F82"/>
              </a:solidFill>
            </a:rPr>
            <a:t>Модель непрерывного образования:</a:t>
          </a:r>
          <a:endParaRPr lang="ru-RU" sz="1400" b="1" dirty="0">
            <a:solidFill>
              <a:srgbClr val="003F82"/>
            </a:solidFill>
          </a:endParaRPr>
        </a:p>
        <a:p>
          <a:pPr algn="l"/>
          <a:r>
            <a:rPr lang="ru-RU" sz="1700" b="1" dirty="0">
              <a:solidFill>
                <a:srgbClr val="002060"/>
              </a:solidFill>
            </a:rPr>
            <a:t>-</a:t>
          </a:r>
          <a:r>
            <a:rPr lang="ru-RU" sz="1700" b="1" dirty="0"/>
            <a:t> </a:t>
          </a:r>
          <a:r>
            <a:rPr lang="ru-RU" sz="1200" b="1" dirty="0" smtClean="0">
              <a:solidFill>
                <a:srgbClr val="002060"/>
              </a:solidFill>
            </a:rPr>
            <a:t>Рост вклада человеческого капитала в экономику, повышение академической мобильности</a:t>
          </a:r>
          <a:endParaRPr lang="ru-RU" sz="1200" b="1" dirty="0">
            <a:solidFill>
              <a:srgbClr val="002060"/>
            </a:solidFill>
          </a:endParaRPr>
        </a:p>
        <a:p>
          <a:pPr algn="l"/>
          <a:r>
            <a:rPr lang="ru-RU" sz="1200" b="1" dirty="0">
              <a:solidFill>
                <a:srgbClr val="002060"/>
              </a:solidFill>
            </a:rPr>
            <a:t>- </a:t>
          </a:r>
          <a:r>
            <a:rPr lang="ru-RU" sz="1200" b="1" dirty="0" smtClean="0">
              <a:solidFill>
                <a:srgbClr val="002060"/>
              </a:solidFill>
            </a:rPr>
            <a:t>Прозрачность в распределении общественных ресурсов на образование, </a:t>
          </a:r>
        </a:p>
        <a:p>
          <a:pPr algn="l"/>
          <a:r>
            <a:rPr lang="ru-RU" sz="1200" b="1" dirty="0" smtClean="0">
              <a:solidFill>
                <a:srgbClr val="002060"/>
              </a:solidFill>
            </a:rPr>
            <a:t>- Длительные образовательные траектории, распространение </a:t>
          </a:r>
          <a:r>
            <a:rPr lang="ru-RU" sz="1200" b="1" dirty="0" err="1" smtClean="0">
              <a:solidFill>
                <a:srgbClr val="002060"/>
              </a:solidFill>
            </a:rPr>
            <a:t>компетентностного</a:t>
          </a:r>
          <a:r>
            <a:rPr lang="ru-RU" sz="1200" b="1" dirty="0" smtClean="0">
              <a:solidFill>
                <a:srgbClr val="002060"/>
              </a:solidFill>
            </a:rPr>
            <a:t> подхода</a:t>
          </a:r>
        </a:p>
        <a:p>
          <a:pPr algn="l"/>
          <a:r>
            <a:rPr lang="ru-RU" sz="1200" b="1" dirty="0" smtClean="0">
              <a:solidFill>
                <a:srgbClr val="002060"/>
              </a:solidFill>
            </a:rPr>
            <a:t>- Формульное финансирование и поиск баланса интересов </a:t>
          </a:r>
          <a:r>
            <a:rPr lang="ru-RU" sz="1200" b="1" dirty="0" err="1" smtClean="0">
              <a:solidFill>
                <a:srgbClr val="002060"/>
              </a:solidFill>
            </a:rPr>
            <a:t>стейкхолдеров</a:t>
          </a:r>
          <a:r>
            <a:rPr lang="ru-RU" sz="1200" b="1" dirty="0" smtClean="0">
              <a:solidFill>
                <a:srgbClr val="002060"/>
              </a:solidFill>
            </a:rPr>
            <a:t> </a:t>
          </a:r>
        </a:p>
        <a:p>
          <a:pPr algn="l"/>
          <a:r>
            <a:rPr lang="ru-RU" sz="1200" b="1" dirty="0" smtClean="0">
              <a:solidFill>
                <a:srgbClr val="002060"/>
              </a:solidFill>
            </a:rPr>
            <a:t>- Использование ресурсов семей и работодателей </a:t>
          </a:r>
          <a:endParaRPr lang="ru-RU" sz="1200" b="1" dirty="0">
            <a:solidFill>
              <a:srgbClr val="002060"/>
            </a:solidFill>
          </a:endParaRPr>
        </a:p>
      </dgm:t>
    </dgm:pt>
    <dgm:pt modelId="{4412A1C2-B4EA-4BE4-BBD0-C0694F0C7679}" type="parTrans" cxnId="{3C07092D-54CE-4B99-9521-3D95716049B5}">
      <dgm:prSet/>
      <dgm:spPr/>
      <dgm:t>
        <a:bodyPr/>
        <a:lstStyle/>
        <a:p>
          <a:endParaRPr lang="ru-RU"/>
        </a:p>
      </dgm:t>
    </dgm:pt>
    <dgm:pt modelId="{B53D4C2E-CF9E-410A-96B5-B28A4EFEC1BB}" type="sibTrans" cxnId="{3C07092D-54CE-4B99-9521-3D95716049B5}">
      <dgm:prSet/>
      <dgm:spPr/>
      <dgm:t>
        <a:bodyPr/>
        <a:lstStyle/>
        <a:p>
          <a:endParaRPr lang="ru-RU"/>
        </a:p>
      </dgm:t>
    </dgm:pt>
    <dgm:pt modelId="{F614EBC3-07C9-41D0-8CDC-1862FAEE0089}">
      <dgm:prSet phldrT="[Текст]" custT="1"/>
      <dgm:spPr/>
      <dgm:t>
        <a:bodyPr anchor="t"/>
        <a:lstStyle/>
        <a:p>
          <a:pPr algn="ctr"/>
          <a:r>
            <a:rPr lang="ru-RU" sz="1400" b="1" dirty="0" smtClean="0">
              <a:solidFill>
                <a:srgbClr val="003F82"/>
              </a:solidFill>
            </a:rPr>
            <a:t>Цифровая персонифицированная модель:</a:t>
          </a:r>
        </a:p>
        <a:p>
          <a:pPr algn="l"/>
          <a:r>
            <a:rPr lang="ru-RU" sz="1100" b="0" dirty="0" smtClean="0">
              <a:solidFill>
                <a:srgbClr val="002060"/>
              </a:solidFill>
            </a:rPr>
            <a:t>- </a:t>
          </a:r>
          <a:r>
            <a:rPr lang="ru-RU" sz="1200" b="1" dirty="0" smtClean="0">
              <a:solidFill>
                <a:srgbClr val="002060"/>
              </a:solidFill>
            </a:rPr>
            <a:t>Глобализация образования, искусственный интеллект,  создание образовательных платформ и роботизация</a:t>
          </a:r>
        </a:p>
        <a:p>
          <a:pPr algn="l"/>
          <a:r>
            <a:rPr lang="ru-RU" sz="1200" b="1" dirty="0" smtClean="0">
              <a:solidFill>
                <a:srgbClr val="002060"/>
              </a:solidFill>
            </a:rPr>
            <a:t>- Переход к инвестиционной модели финансирования образования В СЕТЕВОМ ФОРМАТЕ</a:t>
          </a:r>
        </a:p>
        <a:p>
          <a:pPr algn="l"/>
          <a:r>
            <a:rPr lang="ru-RU" sz="1200" b="1" dirty="0" smtClean="0">
              <a:solidFill>
                <a:srgbClr val="002060"/>
              </a:solidFill>
            </a:rPr>
            <a:t>- Управление результатами</a:t>
          </a:r>
          <a:endParaRPr lang="ru-RU" sz="1200" b="0" dirty="0" smtClean="0">
            <a:solidFill>
              <a:srgbClr val="002060"/>
            </a:solidFill>
          </a:endParaRPr>
        </a:p>
        <a:p>
          <a:pPr algn="l"/>
          <a:r>
            <a:rPr lang="ru-RU" sz="1200" b="1" dirty="0" smtClean="0">
              <a:solidFill>
                <a:srgbClr val="002060"/>
              </a:solidFill>
            </a:rPr>
            <a:t>- Право </a:t>
          </a:r>
          <a:r>
            <a:rPr lang="ru-RU" sz="1200" b="1" dirty="0">
              <a:solidFill>
                <a:srgbClr val="002060"/>
              </a:solidFill>
            </a:rPr>
            <a:t>распоряжаться:</a:t>
          </a:r>
        </a:p>
        <a:p>
          <a:pPr algn="l"/>
          <a:r>
            <a:rPr lang="ru-RU" sz="1200" b="0" dirty="0" smtClean="0">
              <a:solidFill>
                <a:srgbClr val="002060"/>
              </a:solidFill>
            </a:rPr>
            <a:t> 	</a:t>
          </a:r>
          <a:r>
            <a:rPr lang="ru-RU" sz="1200" b="1" dirty="0" smtClean="0">
              <a:solidFill>
                <a:srgbClr val="002060"/>
              </a:solidFill>
            </a:rPr>
            <a:t>социальным капиталом</a:t>
          </a:r>
          <a:endParaRPr lang="ru-RU" sz="1200" b="1" dirty="0">
            <a:solidFill>
              <a:srgbClr val="002060"/>
            </a:solidFill>
          </a:endParaRPr>
        </a:p>
        <a:p>
          <a:pPr algn="l"/>
          <a:r>
            <a:rPr lang="ru-RU" sz="1200" b="1" dirty="0" smtClean="0">
              <a:solidFill>
                <a:srgbClr val="002060"/>
              </a:solidFill>
            </a:rPr>
            <a:t>	личным </a:t>
          </a:r>
          <a:r>
            <a:rPr lang="ru-RU" sz="1200" b="1" dirty="0">
              <a:solidFill>
                <a:srgbClr val="002060"/>
              </a:solidFill>
            </a:rPr>
            <a:t>счетом, </a:t>
          </a:r>
          <a:endParaRPr lang="ru-RU" sz="1200" b="1" dirty="0" smtClean="0">
            <a:solidFill>
              <a:srgbClr val="002060"/>
            </a:solidFill>
          </a:endParaRPr>
        </a:p>
        <a:p>
          <a:pPr algn="l"/>
          <a:r>
            <a:rPr lang="ru-RU" sz="1200" b="1" dirty="0" smtClean="0">
              <a:solidFill>
                <a:srgbClr val="002060"/>
              </a:solidFill>
            </a:rPr>
            <a:t>	ресурсами семьи,</a:t>
          </a:r>
          <a:endParaRPr lang="ru-RU" sz="1200" b="1" dirty="0">
            <a:solidFill>
              <a:srgbClr val="002060"/>
            </a:solidFill>
          </a:endParaRPr>
        </a:p>
        <a:p>
          <a:pPr algn="l"/>
          <a:r>
            <a:rPr lang="ru-RU" sz="1200" b="1" dirty="0" smtClean="0">
              <a:solidFill>
                <a:srgbClr val="002060"/>
              </a:solidFill>
            </a:rPr>
            <a:t>	ресурсами </a:t>
          </a:r>
          <a:r>
            <a:rPr lang="ru-RU" sz="1200" b="1" dirty="0">
              <a:solidFill>
                <a:srgbClr val="002060"/>
              </a:solidFill>
            </a:rPr>
            <a:t>инвесторов</a:t>
          </a:r>
        </a:p>
      </dgm:t>
    </dgm:pt>
    <dgm:pt modelId="{D68C872E-2F61-4D3A-8649-5052C36237A9}" type="sibTrans" cxnId="{D9A77E94-5D79-4DA8-90B2-F2C88F0FF6A3}">
      <dgm:prSet/>
      <dgm:spPr/>
      <dgm:t>
        <a:bodyPr/>
        <a:lstStyle/>
        <a:p>
          <a:endParaRPr lang="ru-RU"/>
        </a:p>
      </dgm:t>
    </dgm:pt>
    <dgm:pt modelId="{BF3CA3B6-D36E-4AAE-84C2-9B1F3716C15C}" type="parTrans" cxnId="{D9A77E94-5D79-4DA8-90B2-F2C88F0FF6A3}">
      <dgm:prSet/>
      <dgm:spPr/>
      <dgm:t>
        <a:bodyPr/>
        <a:lstStyle/>
        <a:p>
          <a:endParaRPr lang="ru-RU"/>
        </a:p>
      </dgm:t>
    </dgm:pt>
    <dgm:pt modelId="{C69A2936-81AA-472B-9F06-6D557A2A5D78}" type="pres">
      <dgm:prSet presAssocID="{5B0DB628-0569-484E-BE54-9B520435839C}" presName="Name0" presStyleCnt="0">
        <dgm:presLayoutVars>
          <dgm:dir/>
          <dgm:resizeHandles val="exact"/>
        </dgm:presLayoutVars>
      </dgm:prSet>
      <dgm:spPr/>
    </dgm:pt>
    <dgm:pt modelId="{F831DA04-E299-4A6D-BB45-F2B4A2E1264A}" type="pres">
      <dgm:prSet presAssocID="{5B0DB628-0569-484E-BE54-9B520435839C}" presName="bkgdShp" presStyleLbl="alignAccFollowNode1" presStyleIdx="0" presStyleCnt="1" custScaleY="84127" custLinFactNeighborY="-4265"/>
      <dgm:spPr/>
    </dgm:pt>
    <dgm:pt modelId="{2C9F8C02-866E-47F0-BE34-97B7B3634336}" type="pres">
      <dgm:prSet presAssocID="{5B0DB628-0569-484E-BE54-9B520435839C}" presName="linComp" presStyleCnt="0"/>
      <dgm:spPr/>
    </dgm:pt>
    <dgm:pt modelId="{11EDF20B-F75D-40C2-ABFB-F29D1BF3238F}" type="pres">
      <dgm:prSet presAssocID="{87AFE27C-1889-4886-B089-6D592AC50D2C}" presName="compNode" presStyleCnt="0"/>
      <dgm:spPr/>
    </dgm:pt>
    <dgm:pt modelId="{FBCC6361-81A0-4EFB-B540-70811B92F9AA}" type="pres">
      <dgm:prSet presAssocID="{87AFE27C-1889-4886-B089-6D592AC50D2C}" presName="node" presStyleLbl="node1" presStyleIdx="0" presStyleCnt="3" custScaleX="212196" custScaleY="104808" custLinFactNeighborX="-7625" custLinFactNeighborY="-1202">
        <dgm:presLayoutVars>
          <dgm:bulletEnabled val="1"/>
        </dgm:presLayoutVars>
      </dgm:prSet>
      <dgm:spPr/>
      <dgm:t>
        <a:bodyPr/>
        <a:lstStyle/>
        <a:p>
          <a:endParaRPr lang="ru-RU"/>
        </a:p>
      </dgm:t>
    </dgm:pt>
    <dgm:pt modelId="{287197AD-B2EA-4389-83FB-0500A928829C}" type="pres">
      <dgm:prSet presAssocID="{87AFE27C-1889-4886-B089-6D592AC50D2C}" presName="invisiNode" presStyleLbl="node1" presStyleIdx="0" presStyleCnt="3"/>
      <dgm:spPr/>
    </dgm:pt>
    <dgm:pt modelId="{056CA89B-7791-4796-ABCC-334039369192}" type="pres">
      <dgm:prSet presAssocID="{87AFE27C-1889-4886-B089-6D592AC50D2C}" presName="imagNode" presStyleLbl="fgImgPlace1" presStyleIdx="0" presStyleCnt="3" custScaleX="215756" custLinFactNeighborX="-6186" custLinFactNeighborY="797"/>
      <dgm:spPr>
        <a:blipFill rotWithShape="1">
          <a:blip xmlns:r="http://schemas.openxmlformats.org/officeDocument/2006/relationships" r:embed="rId1"/>
          <a:stretch>
            <a:fillRect/>
          </a:stretch>
        </a:blipFill>
      </dgm:spPr>
    </dgm:pt>
    <dgm:pt modelId="{318596E0-029F-40A4-83E3-F1BB309B6AD7}" type="pres">
      <dgm:prSet presAssocID="{B0929FBB-F039-42E5-8DFA-9B30112DF2EA}" presName="sibTrans" presStyleLbl="sibTrans2D1" presStyleIdx="0" presStyleCnt="0"/>
      <dgm:spPr/>
      <dgm:t>
        <a:bodyPr/>
        <a:lstStyle/>
        <a:p>
          <a:endParaRPr lang="ru-RU"/>
        </a:p>
      </dgm:t>
    </dgm:pt>
    <dgm:pt modelId="{26EE639C-6973-492B-BA29-58DB2E6031BA}" type="pres">
      <dgm:prSet presAssocID="{62F55164-4779-4610-9ED0-425849BBE657}" presName="compNode" presStyleCnt="0"/>
      <dgm:spPr/>
    </dgm:pt>
    <dgm:pt modelId="{4845E0BB-8FEB-4A24-A74E-49FA4A499F41}" type="pres">
      <dgm:prSet presAssocID="{62F55164-4779-4610-9ED0-425849BBE657}" presName="node" presStyleLbl="node1" presStyleIdx="1" presStyleCnt="3" custScaleX="333398" custScaleY="106246" custLinFactNeighborX="4095" custLinFactNeighborY="-1561">
        <dgm:presLayoutVars>
          <dgm:bulletEnabled val="1"/>
        </dgm:presLayoutVars>
      </dgm:prSet>
      <dgm:spPr/>
      <dgm:t>
        <a:bodyPr/>
        <a:lstStyle/>
        <a:p>
          <a:endParaRPr lang="ru-RU"/>
        </a:p>
      </dgm:t>
    </dgm:pt>
    <dgm:pt modelId="{2539829C-8354-45C5-9F5A-2093C132FBBC}" type="pres">
      <dgm:prSet presAssocID="{62F55164-4779-4610-9ED0-425849BBE657}" presName="invisiNode" presStyleLbl="node1" presStyleIdx="1" presStyleCnt="3"/>
      <dgm:spPr/>
    </dgm:pt>
    <dgm:pt modelId="{A963E9F4-C000-4FAF-B5C4-25EE982D7DB6}" type="pres">
      <dgm:prSet presAssocID="{62F55164-4779-4610-9ED0-425849BBE657}" presName="imagNode" presStyleLbl="fgImgPlace1" presStyleIdx="1" presStyleCnt="3" custScaleX="222768"/>
      <dgm:spPr>
        <a:blipFill rotWithShape="1">
          <a:blip xmlns:r="http://schemas.openxmlformats.org/officeDocument/2006/relationships" r:embed="rId2"/>
          <a:stretch>
            <a:fillRect/>
          </a:stretch>
        </a:blipFill>
      </dgm:spPr>
    </dgm:pt>
    <dgm:pt modelId="{06938D1A-386F-4629-BE0B-7B943F62BA44}" type="pres">
      <dgm:prSet presAssocID="{B53D4C2E-CF9E-410A-96B5-B28A4EFEC1BB}" presName="sibTrans" presStyleLbl="sibTrans2D1" presStyleIdx="0" presStyleCnt="0"/>
      <dgm:spPr/>
      <dgm:t>
        <a:bodyPr/>
        <a:lstStyle/>
        <a:p>
          <a:endParaRPr lang="ru-RU"/>
        </a:p>
      </dgm:t>
    </dgm:pt>
    <dgm:pt modelId="{22292B26-981E-4FC9-AE38-54B8AD271CE7}" type="pres">
      <dgm:prSet presAssocID="{F614EBC3-07C9-41D0-8CDC-1862FAEE0089}" presName="compNode" presStyleCnt="0"/>
      <dgm:spPr/>
    </dgm:pt>
    <dgm:pt modelId="{35E0C329-3F0B-4498-97C0-46366EE71F9F}" type="pres">
      <dgm:prSet presAssocID="{F614EBC3-07C9-41D0-8CDC-1862FAEE0089}" presName="node" presStyleLbl="node1" presStyleIdx="2" presStyleCnt="3" custScaleX="355586" custScaleY="109380" custLinFactNeighborX="10093" custLinFactNeighborY="879">
        <dgm:presLayoutVars>
          <dgm:bulletEnabled val="1"/>
        </dgm:presLayoutVars>
      </dgm:prSet>
      <dgm:spPr/>
      <dgm:t>
        <a:bodyPr/>
        <a:lstStyle/>
        <a:p>
          <a:endParaRPr lang="ru-RU"/>
        </a:p>
      </dgm:t>
    </dgm:pt>
    <dgm:pt modelId="{3A8CC07B-6657-46E3-BB56-AF5E111D0337}" type="pres">
      <dgm:prSet presAssocID="{F614EBC3-07C9-41D0-8CDC-1862FAEE0089}" presName="invisiNode" presStyleLbl="node1" presStyleIdx="2" presStyleCnt="3"/>
      <dgm:spPr/>
    </dgm:pt>
    <dgm:pt modelId="{4D5A20F2-7DC2-4E25-A78E-D29D2B531C07}" type="pres">
      <dgm:prSet presAssocID="{F614EBC3-07C9-41D0-8CDC-1862FAEE0089}" presName="imagNode" presStyleLbl="fgImgPlace1" presStyleIdx="2" presStyleCnt="3" custScaleX="275689"/>
      <dgm:spPr>
        <a:blipFill rotWithShape="1">
          <a:blip xmlns:r="http://schemas.openxmlformats.org/officeDocument/2006/relationships" r:embed="rId3"/>
          <a:stretch>
            <a:fillRect/>
          </a:stretch>
        </a:blipFill>
      </dgm:spPr>
    </dgm:pt>
  </dgm:ptLst>
  <dgm:cxnLst>
    <dgm:cxn modelId="{3C07092D-54CE-4B99-9521-3D95716049B5}" srcId="{5B0DB628-0569-484E-BE54-9B520435839C}" destId="{62F55164-4779-4610-9ED0-425849BBE657}" srcOrd="1" destOrd="0" parTransId="{4412A1C2-B4EA-4BE4-BBD0-C0694F0C7679}" sibTransId="{B53D4C2E-CF9E-410A-96B5-B28A4EFEC1BB}"/>
    <dgm:cxn modelId="{8547647F-DF88-4CF7-8F9C-92ECB0F35B9C}" type="presOf" srcId="{87AFE27C-1889-4886-B089-6D592AC50D2C}" destId="{FBCC6361-81A0-4EFB-B540-70811B92F9AA}" srcOrd="0" destOrd="0" presId="urn:microsoft.com/office/officeart/2005/8/layout/pList2#1"/>
    <dgm:cxn modelId="{B295B62A-40EF-48EF-A886-3CBEB34F3A16}" srcId="{5B0DB628-0569-484E-BE54-9B520435839C}" destId="{87AFE27C-1889-4886-B089-6D592AC50D2C}" srcOrd="0" destOrd="0" parTransId="{0FC58908-95FC-4C95-8576-EE45E995763E}" sibTransId="{B0929FBB-F039-42E5-8DFA-9B30112DF2EA}"/>
    <dgm:cxn modelId="{D9A2CBD9-A367-4448-A7FF-F8B2514AD91E}" type="presOf" srcId="{B53D4C2E-CF9E-410A-96B5-B28A4EFEC1BB}" destId="{06938D1A-386F-4629-BE0B-7B943F62BA44}" srcOrd="0" destOrd="0" presId="urn:microsoft.com/office/officeart/2005/8/layout/pList2#1"/>
    <dgm:cxn modelId="{B1184994-7C8F-4E5D-A819-7102950E5E9A}" type="presOf" srcId="{F614EBC3-07C9-41D0-8CDC-1862FAEE0089}" destId="{35E0C329-3F0B-4498-97C0-46366EE71F9F}" srcOrd="0" destOrd="0" presId="urn:microsoft.com/office/officeart/2005/8/layout/pList2#1"/>
    <dgm:cxn modelId="{49C9E787-11AD-4810-91AF-CE7DA62C4CE7}" type="presOf" srcId="{5B0DB628-0569-484E-BE54-9B520435839C}" destId="{C69A2936-81AA-472B-9F06-6D557A2A5D78}" srcOrd="0" destOrd="0" presId="urn:microsoft.com/office/officeart/2005/8/layout/pList2#1"/>
    <dgm:cxn modelId="{04565362-731B-41EC-A26D-2EFD26C2506F}" type="presOf" srcId="{62F55164-4779-4610-9ED0-425849BBE657}" destId="{4845E0BB-8FEB-4A24-A74E-49FA4A499F41}" srcOrd="0" destOrd="0" presId="urn:microsoft.com/office/officeart/2005/8/layout/pList2#1"/>
    <dgm:cxn modelId="{D9A77E94-5D79-4DA8-90B2-F2C88F0FF6A3}" srcId="{5B0DB628-0569-484E-BE54-9B520435839C}" destId="{F614EBC3-07C9-41D0-8CDC-1862FAEE0089}" srcOrd="2" destOrd="0" parTransId="{BF3CA3B6-D36E-4AAE-84C2-9B1F3716C15C}" sibTransId="{D68C872E-2F61-4D3A-8649-5052C36237A9}"/>
    <dgm:cxn modelId="{6EB52A14-A139-4ED6-9088-9F568E60FB79}" type="presOf" srcId="{B0929FBB-F039-42E5-8DFA-9B30112DF2EA}" destId="{318596E0-029F-40A4-83E3-F1BB309B6AD7}" srcOrd="0" destOrd="0" presId="urn:microsoft.com/office/officeart/2005/8/layout/pList2#1"/>
    <dgm:cxn modelId="{6CDFBE8A-AD21-4B20-AE06-A6C2567D2EF6}" type="presParOf" srcId="{C69A2936-81AA-472B-9F06-6D557A2A5D78}" destId="{F831DA04-E299-4A6D-BB45-F2B4A2E1264A}" srcOrd="0" destOrd="0" presId="urn:microsoft.com/office/officeart/2005/8/layout/pList2#1"/>
    <dgm:cxn modelId="{68D41B1E-0CA4-485C-8797-0C9816093BC5}" type="presParOf" srcId="{C69A2936-81AA-472B-9F06-6D557A2A5D78}" destId="{2C9F8C02-866E-47F0-BE34-97B7B3634336}" srcOrd="1" destOrd="0" presId="urn:microsoft.com/office/officeart/2005/8/layout/pList2#1"/>
    <dgm:cxn modelId="{3CE10BDC-107D-45B9-BEEA-E7AFB2B3EF6E}" type="presParOf" srcId="{2C9F8C02-866E-47F0-BE34-97B7B3634336}" destId="{11EDF20B-F75D-40C2-ABFB-F29D1BF3238F}" srcOrd="0" destOrd="0" presId="urn:microsoft.com/office/officeart/2005/8/layout/pList2#1"/>
    <dgm:cxn modelId="{101C5892-F6B0-4C09-93F5-0F7B74311A6C}" type="presParOf" srcId="{11EDF20B-F75D-40C2-ABFB-F29D1BF3238F}" destId="{FBCC6361-81A0-4EFB-B540-70811B92F9AA}" srcOrd="0" destOrd="0" presId="urn:microsoft.com/office/officeart/2005/8/layout/pList2#1"/>
    <dgm:cxn modelId="{6EF6681B-730A-43DB-948D-8E90C8C421CB}" type="presParOf" srcId="{11EDF20B-F75D-40C2-ABFB-F29D1BF3238F}" destId="{287197AD-B2EA-4389-83FB-0500A928829C}" srcOrd="1" destOrd="0" presId="urn:microsoft.com/office/officeart/2005/8/layout/pList2#1"/>
    <dgm:cxn modelId="{059B3A68-5322-4F21-A7C9-7EBFC62749C8}" type="presParOf" srcId="{11EDF20B-F75D-40C2-ABFB-F29D1BF3238F}" destId="{056CA89B-7791-4796-ABCC-334039369192}" srcOrd="2" destOrd="0" presId="urn:microsoft.com/office/officeart/2005/8/layout/pList2#1"/>
    <dgm:cxn modelId="{8A689061-7B1D-4C06-AF48-2799F0FF6301}" type="presParOf" srcId="{2C9F8C02-866E-47F0-BE34-97B7B3634336}" destId="{318596E0-029F-40A4-83E3-F1BB309B6AD7}" srcOrd="1" destOrd="0" presId="urn:microsoft.com/office/officeart/2005/8/layout/pList2#1"/>
    <dgm:cxn modelId="{FE8E2884-DC91-4E9B-9889-B782C30F40BB}" type="presParOf" srcId="{2C9F8C02-866E-47F0-BE34-97B7B3634336}" destId="{26EE639C-6973-492B-BA29-58DB2E6031BA}" srcOrd="2" destOrd="0" presId="urn:microsoft.com/office/officeart/2005/8/layout/pList2#1"/>
    <dgm:cxn modelId="{59BA8421-42A6-4ED7-9FD5-85175837827E}" type="presParOf" srcId="{26EE639C-6973-492B-BA29-58DB2E6031BA}" destId="{4845E0BB-8FEB-4A24-A74E-49FA4A499F41}" srcOrd="0" destOrd="0" presId="urn:microsoft.com/office/officeart/2005/8/layout/pList2#1"/>
    <dgm:cxn modelId="{34DF4B6F-D3E4-4B5D-B703-8E502BDAD1EC}" type="presParOf" srcId="{26EE639C-6973-492B-BA29-58DB2E6031BA}" destId="{2539829C-8354-45C5-9F5A-2093C132FBBC}" srcOrd="1" destOrd="0" presId="urn:microsoft.com/office/officeart/2005/8/layout/pList2#1"/>
    <dgm:cxn modelId="{80B74B0E-7C4F-416E-843F-A55DE885D23E}" type="presParOf" srcId="{26EE639C-6973-492B-BA29-58DB2E6031BA}" destId="{A963E9F4-C000-4FAF-B5C4-25EE982D7DB6}" srcOrd="2" destOrd="0" presId="urn:microsoft.com/office/officeart/2005/8/layout/pList2#1"/>
    <dgm:cxn modelId="{AA0C6D99-6C83-47CD-98B4-B4B67109EDD1}" type="presParOf" srcId="{2C9F8C02-866E-47F0-BE34-97B7B3634336}" destId="{06938D1A-386F-4629-BE0B-7B943F62BA44}" srcOrd="3" destOrd="0" presId="urn:microsoft.com/office/officeart/2005/8/layout/pList2#1"/>
    <dgm:cxn modelId="{36EFDF4D-1977-442E-B4E7-99AA2397B5F0}" type="presParOf" srcId="{2C9F8C02-866E-47F0-BE34-97B7B3634336}" destId="{22292B26-981E-4FC9-AE38-54B8AD271CE7}" srcOrd="4" destOrd="0" presId="urn:microsoft.com/office/officeart/2005/8/layout/pList2#1"/>
    <dgm:cxn modelId="{15EEE22A-FD8F-4621-A749-67936F33808C}" type="presParOf" srcId="{22292B26-981E-4FC9-AE38-54B8AD271CE7}" destId="{35E0C329-3F0B-4498-97C0-46366EE71F9F}" srcOrd="0" destOrd="0" presId="urn:microsoft.com/office/officeart/2005/8/layout/pList2#1"/>
    <dgm:cxn modelId="{147790BE-F17F-4B1C-B940-0C1087037D4D}" type="presParOf" srcId="{22292B26-981E-4FC9-AE38-54B8AD271CE7}" destId="{3A8CC07B-6657-46E3-BB56-AF5E111D0337}" srcOrd="1" destOrd="0" presId="urn:microsoft.com/office/officeart/2005/8/layout/pList2#1"/>
    <dgm:cxn modelId="{F2911131-8B9A-4E31-90F6-A96DF5F3B4F5}" type="presParOf" srcId="{22292B26-981E-4FC9-AE38-54B8AD271CE7}" destId="{4D5A20F2-7DC2-4E25-A78E-D29D2B531C07}" srcOrd="2" destOrd="0" presId="urn:microsoft.com/office/officeart/2005/8/layout/pList2#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2294291-0B83-4BF6-8E6F-6A8846192BE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EDA47BCA-1084-4127-91DF-57878B80DE1E}">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u-RU" b="1" baseline="0" dirty="0" smtClean="0">
              <a:solidFill>
                <a:schemeClr val="bg1"/>
              </a:solidFill>
            </a:rPr>
            <a:t>Адаптация к известному</a:t>
          </a:r>
          <a:endParaRPr lang="ru-RU" b="1" baseline="0" dirty="0">
            <a:solidFill>
              <a:schemeClr val="bg1"/>
            </a:solidFill>
          </a:endParaRPr>
        </a:p>
      </dgm:t>
    </dgm:pt>
    <dgm:pt modelId="{A40CADB5-7D4C-4E9A-B5A7-91E966B4D994}" type="parTrans" cxnId="{5C1537BE-DFD3-4647-95A4-6A3A58F3D56A}">
      <dgm:prSet/>
      <dgm:spPr/>
      <dgm:t>
        <a:bodyPr/>
        <a:lstStyle/>
        <a:p>
          <a:endParaRPr lang="ru-RU"/>
        </a:p>
      </dgm:t>
    </dgm:pt>
    <dgm:pt modelId="{8E56740F-28EF-4AFC-A874-B4E68FD9FF6E}" type="sibTrans" cxnId="{5C1537BE-DFD3-4647-95A4-6A3A58F3D56A}">
      <dgm:prSet/>
      <dgm:spPr/>
      <dgm:t>
        <a:bodyPr/>
        <a:lstStyle/>
        <a:p>
          <a:endParaRPr lang="ru-RU"/>
        </a:p>
      </dgm:t>
    </dgm:pt>
    <dgm:pt modelId="{2F29766A-4897-424D-9D5D-C55EF2068792}">
      <dgm:prSet phldrT="[Текст]">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u-RU" baseline="0" dirty="0" smtClean="0">
              <a:solidFill>
                <a:schemeClr val="bg1"/>
              </a:solidFill>
            </a:rPr>
            <a:t>Набор знаний, умений и навыков</a:t>
          </a:r>
          <a:endParaRPr lang="ru-RU" baseline="0" dirty="0">
            <a:solidFill>
              <a:schemeClr val="bg1"/>
            </a:solidFill>
          </a:endParaRPr>
        </a:p>
      </dgm:t>
    </dgm:pt>
    <dgm:pt modelId="{74B5FCD0-6EAD-4BFD-A84C-F8428C7A77FD}" type="parTrans" cxnId="{71C19B8E-F7F6-4098-A7E9-BD5E0C7900CE}">
      <dgm:prSet/>
      <dgm:spPr/>
      <dgm:t>
        <a:bodyPr/>
        <a:lstStyle/>
        <a:p>
          <a:endParaRPr lang="ru-RU"/>
        </a:p>
      </dgm:t>
    </dgm:pt>
    <dgm:pt modelId="{D94C01F3-A18C-4B9C-BD11-AA9799366A53}" type="sibTrans" cxnId="{71C19B8E-F7F6-4098-A7E9-BD5E0C7900CE}">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ru-RU"/>
        </a:p>
      </dgm:t>
    </dgm:pt>
    <dgm:pt modelId="{D0170DC3-05CA-4661-B6F2-351F033B9596}" type="pres">
      <dgm:prSet presAssocID="{D2294291-0B83-4BF6-8E6F-6A8846192BE8}" presName="Name0" presStyleCnt="0">
        <dgm:presLayoutVars>
          <dgm:dir/>
          <dgm:resizeHandles val="exact"/>
        </dgm:presLayoutVars>
      </dgm:prSet>
      <dgm:spPr/>
      <dgm:t>
        <a:bodyPr/>
        <a:lstStyle/>
        <a:p>
          <a:endParaRPr lang="ru-RU"/>
        </a:p>
      </dgm:t>
    </dgm:pt>
    <dgm:pt modelId="{96C506C0-E17D-4465-A509-B641171E35D4}" type="pres">
      <dgm:prSet presAssocID="{EDA47BCA-1084-4127-91DF-57878B80DE1E}" presName="node" presStyleLbl="node1" presStyleIdx="0" presStyleCnt="2" custScaleX="115257">
        <dgm:presLayoutVars>
          <dgm:bulletEnabled val="1"/>
        </dgm:presLayoutVars>
      </dgm:prSet>
      <dgm:spPr/>
      <dgm:t>
        <a:bodyPr/>
        <a:lstStyle/>
        <a:p>
          <a:endParaRPr lang="ru-RU"/>
        </a:p>
      </dgm:t>
    </dgm:pt>
    <dgm:pt modelId="{E8E85660-FD82-46CF-9BAE-9CB9EAD4EACA}" type="pres">
      <dgm:prSet presAssocID="{8E56740F-28EF-4AFC-A874-B4E68FD9FF6E}" presName="sibTrans" presStyleLbl="sibTrans2D1" presStyleIdx="0" presStyleCnt="2"/>
      <dgm:spPr/>
      <dgm:t>
        <a:bodyPr/>
        <a:lstStyle/>
        <a:p>
          <a:endParaRPr lang="ru-RU"/>
        </a:p>
      </dgm:t>
    </dgm:pt>
    <dgm:pt modelId="{C8D9C18E-2471-4276-B936-58A0E0E8F78D}" type="pres">
      <dgm:prSet presAssocID="{8E56740F-28EF-4AFC-A874-B4E68FD9FF6E}" presName="connectorText" presStyleLbl="sibTrans2D1" presStyleIdx="0" presStyleCnt="2"/>
      <dgm:spPr/>
      <dgm:t>
        <a:bodyPr/>
        <a:lstStyle/>
        <a:p>
          <a:endParaRPr lang="ru-RU"/>
        </a:p>
      </dgm:t>
    </dgm:pt>
    <dgm:pt modelId="{811C74D1-BA85-414E-9F67-0F746CA59DD0}" type="pres">
      <dgm:prSet presAssocID="{2F29766A-4897-424D-9D5D-C55EF2068792}" presName="node" presStyleLbl="node1" presStyleIdx="1" presStyleCnt="2" custScaleX="115257" custScaleY="114560" custRadScaleRad="75215" custRadScaleInc="-4928">
        <dgm:presLayoutVars>
          <dgm:bulletEnabled val="1"/>
        </dgm:presLayoutVars>
      </dgm:prSet>
      <dgm:spPr/>
      <dgm:t>
        <a:bodyPr/>
        <a:lstStyle/>
        <a:p>
          <a:endParaRPr lang="ru-RU"/>
        </a:p>
      </dgm:t>
    </dgm:pt>
    <dgm:pt modelId="{4D2CA68D-87AF-44E6-B01C-9CD274C9E3B1}" type="pres">
      <dgm:prSet presAssocID="{D94C01F3-A18C-4B9C-BD11-AA9799366A53}" presName="sibTrans" presStyleLbl="sibTrans2D1" presStyleIdx="1" presStyleCnt="2" custLinFactNeighborX="-7480" custLinFactNeighborY="-5740"/>
      <dgm:spPr/>
      <dgm:t>
        <a:bodyPr/>
        <a:lstStyle/>
        <a:p>
          <a:endParaRPr lang="ru-RU"/>
        </a:p>
      </dgm:t>
    </dgm:pt>
    <dgm:pt modelId="{8DCC4133-7159-4F4C-A09E-BF1386E87BD6}" type="pres">
      <dgm:prSet presAssocID="{D94C01F3-A18C-4B9C-BD11-AA9799366A53}" presName="connectorText" presStyleLbl="sibTrans2D1" presStyleIdx="1" presStyleCnt="2"/>
      <dgm:spPr/>
      <dgm:t>
        <a:bodyPr/>
        <a:lstStyle/>
        <a:p>
          <a:endParaRPr lang="ru-RU"/>
        </a:p>
      </dgm:t>
    </dgm:pt>
  </dgm:ptLst>
  <dgm:cxnLst>
    <dgm:cxn modelId="{F3D1ED95-132C-433D-B0CF-38E8890BBE38}" type="presOf" srcId="{2F29766A-4897-424D-9D5D-C55EF2068792}" destId="{811C74D1-BA85-414E-9F67-0F746CA59DD0}" srcOrd="0" destOrd="0" presId="urn:microsoft.com/office/officeart/2005/8/layout/cycle7"/>
    <dgm:cxn modelId="{EFF23037-7EDC-45A7-A11A-264081940552}" type="presOf" srcId="{D94C01F3-A18C-4B9C-BD11-AA9799366A53}" destId="{8DCC4133-7159-4F4C-A09E-BF1386E87BD6}" srcOrd="1" destOrd="0" presId="urn:microsoft.com/office/officeart/2005/8/layout/cycle7"/>
    <dgm:cxn modelId="{82742572-7262-48A9-A50B-F33EF2D8DE4F}" type="presOf" srcId="{8E56740F-28EF-4AFC-A874-B4E68FD9FF6E}" destId="{C8D9C18E-2471-4276-B936-58A0E0E8F78D}" srcOrd="1" destOrd="0" presId="urn:microsoft.com/office/officeart/2005/8/layout/cycle7"/>
    <dgm:cxn modelId="{1DD37A10-6426-4890-A1B4-18F38ECCC353}" type="presOf" srcId="{EDA47BCA-1084-4127-91DF-57878B80DE1E}" destId="{96C506C0-E17D-4465-A509-B641171E35D4}" srcOrd="0" destOrd="0" presId="urn:microsoft.com/office/officeart/2005/8/layout/cycle7"/>
    <dgm:cxn modelId="{71C19B8E-F7F6-4098-A7E9-BD5E0C7900CE}" srcId="{D2294291-0B83-4BF6-8E6F-6A8846192BE8}" destId="{2F29766A-4897-424D-9D5D-C55EF2068792}" srcOrd="1" destOrd="0" parTransId="{74B5FCD0-6EAD-4BFD-A84C-F8428C7A77FD}" sibTransId="{D94C01F3-A18C-4B9C-BD11-AA9799366A53}"/>
    <dgm:cxn modelId="{546B3340-297F-41DD-B5CE-A45E16083A04}" type="presOf" srcId="{D2294291-0B83-4BF6-8E6F-6A8846192BE8}" destId="{D0170DC3-05CA-4661-B6F2-351F033B9596}" srcOrd="0" destOrd="0" presId="urn:microsoft.com/office/officeart/2005/8/layout/cycle7"/>
    <dgm:cxn modelId="{5C1537BE-DFD3-4647-95A4-6A3A58F3D56A}" srcId="{D2294291-0B83-4BF6-8E6F-6A8846192BE8}" destId="{EDA47BCA-1084-4127-91DF-57878B80DE1E}" srcOrd="0" destOrd="0" parTransId="{A40CADB5-7D4C-4E9A-B5A7-91E966B4D994}" sibTransId="{8E56740F-28EF-4AFC-A874-B4E68FD9FF6E}"/>
    <dgm:cxn modelId="{B8D386E9-ED95-492A-AA9C-052AF0933A94}" type="presOf" srcId="{8E56740F-28EF-4AFC-A874-B4E68FD9FF6E}" destId="{E8E85660-FD82-46CF-9BAE-9CB9EAD4EACA}" srcOrd="0" destOrd="0" presId="urn:microsoft.com/office/officeart/2005/8/layout/cycle7"/>
    <dgm:cxn modelId="{826B38FC-8B15-4326-82A8-A05B053F8CE0}" type="presOf" srcId="{D94C01F3-A18C-4B9C-BD11-AA9799366A53}" destId="{4D2CA68D-87AF-44E6-B01C-9CD274C9E3B1}" srcOrd="0" destOrd="0" presId="urn:microsoft.com/office/officeart/2005/8/layout/cycle7"/>
    <dgm:cxn modelId="{1F6AD1AB-8786-4BE6-BA06-22CC2005DE1A}" type="presParOf" srcId="{D0170DC3-05CA-4661-B6F2-351F033B9596}" destId="{96C506C0-E17D-4465-A509-B641171E35D4}" srcOrd="0" destOrd="0" presId="urn:microsoft.com/office/officeart/2005/8/layout/cycle7"/>
    <dgm:cxn modelId="{CE65BF26-A213-4801-9F2B-281F951CB471}" type="presParOf" srcId="{D0170DC3-05CA-4661-B6F2-351F033B9596}" destId="{E8E85660-FD82-46CF-9BAE-9CB9EAD4EACA}" srcOrd="1" destOrd="0" presId="urn:microsoft.com/office/officeart/2005/8/layout/cycle7"/>
    <dgm:cxn modelId="{AC4DEA3E-AA28-4B30-BF76-6643A72FCC3C}" type="presParOf" srcId="{E8E85660-FD82-46CF-9BAE-9CB9EAD4EACA}" destId="{C8D9C18E-2471-4276-B936-58A0E0E8F78D}" srcOrd="0" destOrd="0" presId="urn:microsoft.com/office/officeart/2005/8/layout/cycle7"/>
    <dgm:cxn modelId="{7DC54170-9876-4563-A4A9-4CF21F0F648F}" type="presParOf" srcId="{D0170DC3-05CA-4661-B6F2-351F033B9596}" destId="{811C74D1-BA85-414E-9F67-0F746CA59DD0}" srcOrd="2" destOrd="0" presId="urn:microsoft.com/office/officeart/2005/8/layout/cycle7"/>
    <dgm:cxn modelId="{CFD16444-33EE-4BF5-8BC0-408136065DF2}" type="presParOf" srcId="{D0170DC3-05CA-4661-B6F2-351F033B9596}" destId="{4D2CA68D-87AF-44E6-B01C-9CD274C9E3B1}" srcOrd="3" destOrd="0" presId="urn:microsoft.com/office/officeart/2005/8/layout/cycle7"/>
    <dgm:cxn modelId="{9A1A7CE8-FEAF-48BD-9FBD-33BA880370D9}" type="presParOf" srcId="{4D2CA68D-87AF-44E6-B01C-9CD274C9E3B1}" destId="{8DCC4133-7159-4F4C-A09E-BF1386E87BD6}" srcOrd="0" destOrd="0" presId="urn:microsoft.com/office/officeart/2005/8/layout/cycle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2294291-0B83-4BF6-8E6F-6A8846192BE8}"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ru-RU"/>
        </a:p>
      </dgm:t>
    </dgm:pt>
    <dgm:pt modelId="{EDA47BCA-1084-4127-91DF-57878B80DE1E}">
      <dgm:prSet phldrT="[Текст]"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u-RU" sz="2000" b="1" baseline="0" dirty="0" smtClean="0">
              <a:solidFill>
                <a:schemeClr val="bg1"/>
              </a:solidFill>
            </a:rPr>
            <a:t>Адаптация к неизвестному</a:t>
          </a:r>
          <a:endParaRPr lang="ru-RU" sz="2000" b="1" baseline="0" dirty="0">
            <a:solidFill>
              <a:schemeClr val="bg1"/>
            </a:solidFill>
          </a:endParaRPr>
        </a:p>
      </dgm:t>
    </dgm:pt>
    <dgm:pt modelId="{A40CADB5-7D4C-4E9A-B5A7-91E966B4D994}" type="parTrans" cxnId="{5C1537BE-DFD3-4647-95A4-6A3A58F3D56A}">
      <dgm:prSet/>
      <dgm:spPr/>
      <dgm:t>
        <a:bodyPr/>
        <a:lstStyle/>
        <a:p>
          <a:endParaRPr lang="ru-RU"/>
        </a:p>
      </dgm:t>
    </dgm:pt>
    <dgm:pt modelId="{8E56740F-28EF-4AFC-A874-B4E68FD9FF6E}" type="sibTrans" cxnId="{5C1537BE-DFD3-4647-95A4-6A3A58F3D56A}">
      <dgm:prSet/>
      <dgm:spPr/>
      <dgm:t>
        <a:bodyPr/>
        <a:lstStyle/>
        <a:p>
          <a:endParaRPr lang="ru-RU"/>
        </a:p>
      </dgm:t>
    </dgm:pt>
    <dgm:pt modelId="{2F29766A-4897-424D-9D5D-C55EF2068792}">
      <dgm:prSet phldrT="[Текст]" custT="1">
        <dgm:style>
          <a:lnRef idx="2">
            <a:schemeClr val="accent4">
              <a:shade val="50000"/>
            </a:schemeClr>
          </a:lnRef>
          <a:fillRef idx="1">
            <a:schemeClr val="accent4"/>
          </a:fillRef>
          <a:effectRef idx="0">
            <a:schemeClr val="accent4"/>
          </a:effectRef>
          <a:fontRef idx="minor">
            <a:schemeClr val="lt1"/>
          </a:fontRef>
        </dgm:style>
      </dgm:prSet>
      <dgm:spPr/>
      <dgm:t>
        <a:bodyPr/>
        <a:lstStyle/>
        <a:p>
          <a:r>
            <a:rPr lang="ru-RU" sz="1800" b="1" baseline="0" dirty="0" smtClean="0">
              <a:solidFill>
                <a:schemeClr val="bg1"/>
              </a:solidFill>
            </a:rPr>
            <a:t>Создание собственной модели поведения в меняющихся условиях</a:t>
          </a:r>
          <a:endParaRPr lang="ru-RU" sz="1800" b="1" baseline="0" dirty="0">
            <a:solidFill>
              <a:schemeClr val="bg1"/>
            </a:solidFill>
          </a:endParaRPr>
        </a:p>
      </dgm:t>
    </dgm:pt>
    <dgm:pt modelId="{74B5FCD0-6EAD-4BFD-A84C-F8428C7A77FD}" type="parTrans" cxnId="{71C19B8E-F7F6-4098-A7E9-BD5E0C7900CE}">
      <dgm:prSet/>
      <dgm:spPr/>
      <dgm:t>
        <a:bodyPr/>
        <a:lstStyle/>
        <a:p>
          <a:endParaRPr lang="ru-RU"/>
        </a:p>
      </dgm:t>
    </dgm:pt>
    <dgm:pt modelId="{D94C01F3-A18C-4B9C-BD11-AA9799366A53}" type="sibTrans" cxnId="{71C19B8E-F7F6-4098-A7E9-BD5E0C7900CE}">
      <dgm:prSet>
        <dgm:style>
          <a:lnRef idx="2">
            <a:schemeClr val="accent4">
              <a:shade val="50000"/>
            </a:schemeClr>
          </a:lnRef>
          <a:fillRef idx="1">
            <a:schemeClr val="accent4"/>
          </a:fillRef>
          <a:effectRef idx="0">
            <a:schemeClr val="accent4"/>
          </a:effectRef>
          <a:fontRef idx="minor">
            <a:schemeClr val="lt1"/>
          </a:fontRef>
        </dgm:style>
      </dgm:prSet>
      <dgm:spPr/>
      <dgm:t>
        <a:bodyPr/>
        <a:lstStyle/>
        <a:p>
          <a:endParaRPr lang="ru-RU"/>
        </a:p>
      </dgm:t>
    </dgm:pt>
    <dgm:pt modelId="{D0170DC3-05CA-4661-B6F2-351F033B9596}" type="pres">
      <dgm:prSet presAssocID="{D2294291-0B83-4BF6-8E6F-6A8846192BE8}" presName="Name0" presStyleCnt="0">
        <dgm:presLayoutVars>
          <dgm:dir/>
          <dgm:resizeHandles val="exact"/>
        </dgm:presLayoutVars>
      </dgm:prSet>
      <dgm:spPr/>
      <dgm:t>
        <a:bodyPr/>
        <a:lstStyle/>
        <a:p>
          <a:endParaRPr lang="ru-RU"/>
        </a:p>
      </dgm:t>
    </dgm:pt>
    <dgm:pt modelId="{96C506C0-E17D-4465-A509-B641171E35D4}" type="pres">
      <dgm:prSet presAssocID="{EDA47BCA-1084-4127-91DF-57878B80DE1E}" presName="node" presStyleLbl="node1" presStyleIdx="0" presStyleCnt="2" custScaleX="125448">
        <dgm:presLayoutVars>
          <dgm:bulletEnabled val="1"/>
        </dgm:presLayoutVars>
      </dgm:prSet>
      <dgm:spPr/>
      <dgm:t>
        <a:bodyPr/>
        <a:lstStyle/>
        <a:p>
          <a:endParaRPr lang="ru-RU"/>
        </a:p>
      </dgm:t>
    </dgm:pt>
    <dgm:pt modelId="{E8E85660-FD82-46CF-9BAE-9CB9EAD4EACA}" type="pres">
      <dgm:prSet presAssocID="{8E56740F-28EF-4AFC-A874-B4E68FD9FF6E}" presName="sibTrans" presStyleLbl="sibTrans2D1" presStyleIdx="0" presStyleCnt="2"/>
      <dgm:spPr/>
      <dgm:t>
        <a:bodyPr/>
        <a:lstStyle/>
        <a:p>
          <a:endParaRPr lang="ru-RU"/>
        </a:p>
      </dgm:t>
    </dgm:pt>
    <dgm:pt modelId="{C8D9C18E-2471-4276-B936-58A0E0E8F78D}" type="pres">
      <dgm:prSet presAssocID="{8E56740F-28EF-4AFC-A874-B4E68FD9FF6E}" presName="connectorText" presStyleLbl="sibTrans2D1" presStyleIdx="0" presStyleCnt="2"/>
      <dgm:spPr/>
      <dgm:t>
        <a:bodyPr/>
        <a:lstStyle/>
        <a:p>
          <a:endParaRPr lang="ru-RU"/>
        </a:p>
      </dgm:t>
    </dgm:pt>
    <dgm:pt modelId="{811C74D1-BA85-414E-9F67-0F746CA59DD0}" type="pres">
      <dgm:prSet presAssocID="{2F29766A-4897-424D-9D5D-C55EF2068792}" presName="node" presStyleLbl="node1" presStyleIdx="1" presStyleCnt="2" custScaleX="134227" custScaleY="134606" custRadScaleRad="93392" custRadScaleInc="0">
        <dgm:presLayoutVars>
          <dgm:bulletEnabled val="1"/>
        </dgm:presLayoutVars>
      </dgm:prSet>
      <dgm:spPr/>
      <dgm:t>
        <a:bodyPr/>
        <a:lstStyle/>
        <a:p>
          <a:endParaRPr lang="ru-RU"/>
        </a:p>
      </dgm:t>
    </dgm:pt>
    <dgm:pt modelId="{4D2CA68D-87AF-44E6-B01C-9CD274C9E3B1}" type="pres">
      <dgm:prSet presAssocID="{D94C01F3-A18C-4B9C-BD11-AA9799366A53}" presName="sibTrans" presStyleLbl="sibTrans2D1" presStyleIdx="1" presStyleCnt="2" custLinFactNeighborX="5363" custLinFactNeighborY="-13695"/>
      <dgm:spPr/>
      <dgm:t>
        <a:bodyPr/>
        <a:lstStyle/>
        <a:p>
          <a:endParaRPr lang="ru-RU"/>
        </a:p>
      </dgm:t>
    </dgm:pt>
    <dgm:pt modelId="{8DCC4133-7159-4F4C-A09E-BF1386E87BD6}" type="pres">
      <dgm:prSet presAssocID="{D94C01F3-A18C-4B9C-BD11-AA9799366A53}" presName="connectorText" presStyleLbl="sibTrans2D1" presStyleIdx="1" presStyleCnt="2"/>
      <dgm:spPr/>
      <dgm:t>
        <a:bodyPr/>
        <a:lstStyle/>
        <a:p>
          <a:endParaRPr lang="ru-RU"/>
        </a:p>
      </dgm:t>
    </dgm:pt>
  </dgm:ptLst>
  <dgm:cxnLst>
    <dgm:cxn modelId="{A0870971-2945-4B1F-93F1-09BFB4130598}" type="presOf" srcId="{8E56740F-28EF-4AFC-A874-B4E68FD9FF6E}" destId="{C8D9C18E-2471-4276-B936-58A0E0E8F78D}" srcOrd="1" destOrd="0" presId="urn:microsoft.com/office/officeart/2005/8/layout/cycle7"/>
    <dgm:cxn modelId="{07DBD3E4-51AF-4ACB-818E-BB7400C219E7}" type="presOf" srcId="{8E56740F-28EF-4AFC-A874-B4E68FD9FF6E}" destId="{E8E85660-FD82-46CF-9BAE-9CB9EAD4EACA}" srcOrd="0" destOrd="0" presId="urn:microsoft.com/office/officeart/2005/8/layout/cycle7"/>
    <dgm:cxn modelId="{71C19B8E-F7F6-4098-A7E9-BD5E0C7900CE}" srcId="{D2294291-0B83-4BF6-8E6F-6A8846192BE8}" destId="{2F29766A-4897-424D-9D5D-C55EF2068792}" srcOrd="1" destOrd="0" parTransId="{74B5FCD0-6EAD-4BFD-A84C-F8428C7A77FD}" sibTransId="{D94C01F3-A18C-4B9C-BD11-AA9799366A53}"/>
    <dgm:cxn modelId="{0A9CC4C8-054D-493F-B2BA-A6D2ABC77BEE}" type="presOf" srcId="{EDA47BCA-1084-4127-91DF-57878B80DE1E}" destId="{96C506C0-E17D-4465-A509-B641171E35D4}" srcOrd="0" destOrd="0" presId="urn:microsoft.com/office/officeart/2005/8/layout/cycle7"/>
    <dgm:cxn modelId="{032FAD6D-B859-446A-8C8D-8744624A113B}" type="presOf" srcId="{D94C01F3-A18C-4B9C-BD11-AA9799366A53}" destId="{4D2CA68D-87AF-44E6-B01C-9CD274C9E3B1}" srcOrd="0" destOrd="0" presId="urn:microsoft.com/office/officeart/2005/8/layout/cycle7"/>
    <dgm:cxn modelId="{99EAE3BB-47BF-4458-AFB5-8D4CC155E6FE}" type="presOf" srcId="{D2294291-0B83-4BF6-8E6F-6A8846192BE8}" destId="{D0170DC3-05CA-4661-B6F2-351F033B9596}" srcOrd="0" destOrd="0" presId="urn:microsoft.com/office/officeart/2005/8/layout/cycle7"/>
    <dgm:cxn modelId="{5C1537BE-DFD3-4647-95A4-6A3A58F3D56A}" srcId="{D2294291-0B83-4BF6-8E6F-6A8846192BE8}" destId="{EDA47BCA-1084-4127-91DF-57878B80DE1E}" srcOrd="0" destOrd="0" parTransId="{A40CADB5-7D4C-4E9A-B5A7-91E966B4D994}" sibTransId="{8E56740F-28EF-4AFC-A874-B4E68FD9FF6E}"/>
    <dgm:cxn modelId="{700207EB-D66C-49D1-B4FA-C110DA649D6C}" type="presOf" srcId="{2F29766A-4897-424D-9D5D-C55EF2068792}" destId="{811C74D1-BA85-414E-9F67-0F746CA59DD0}" srcOrd="0" destOrd="0" presId="urn:microsoft.com/office/officeart/2005/8/layout/cycle7"/>
    <dgm:cxn modelId="{E1597FE4-E467-45E1-80BC-C951BD8F7175}" type="presOf" srcId="{D94C01F3-A18C-4B9C-BD11-AA9799366A53}" destId="{8DCC4133-7159-4F4C-A09E-BF1386E87BD6}" srcOrd="1" destOrd="0" presId="urn:microsoft.com/office/officeart/2005/8/layout/cycle7"/>
    <dgm:cxn modelId="{7ED0DD3F-41B0-4989-8C65-937292F29D9A}" type="presParOf" srcId="{D0170DC3-05CA-4661-B6F2-351F033B9596}" destId="{96C506C0-E17D-4465-A509-B641171E35D4}" srcOrd="0" destOrd="0" presId="urn:microsoft.com/office/officeart/2005/8/layout/cycle7"/>
    <dgm:cxn modelId="{54CF7078-A903-46AA-B641-CB8A3AA4AC2D}" type="presParOf" srcId="{D0170DC3-05CA-4661-B6F2-351F033B9596}" destId="{E8E85660-FD82-46CF-9BAE-9CB9EAD4EACA}" srcOrd="1" destOrd="0" presId="urn:microsoft.com/office/officeart/2005/8/layout/cycle7"/>
    <dgm:cxn modelId="{7C418775-8E5B-4EDF-8314-E1E03D0EB844}" type="presParOf" srcId="{E8E85660-FD82-46CF-9BAE-9CB9EAD4EACA}" destId="{C8D9C18E-2471-4276-B936-58A0E0E8F78D}" srcOrd="0" destOrd="0" presId="urn:microsoft.com/office/officeart/2005/8/layout/cycle7"/>
    <dgm:cxn modelId="{4C316C62-361C-4F57-B3C2-BD617D6D5F1C}" type="presParOf" srcId="{D0170DC3-05CA-4661-B6F2-351F033B9596}" destId="{811C74D1-BA85-414E-9F67-0F746CA59DD0}" srcOrd="2" destOrd="0" presId="urn:microsoft.com/office/officeart/2005/8/layout/cycle7"/>
    <dgm:cxn modelId="{AEAA9CDB-FE0B-444C-89FC-2FB851D483A9}" type="presParOf" srcId="{D0170DC3-05CA-4661-B6F2-351F033B9596}" destId="{4D2CA68D-87AF-44E6-B01C-9CD274C9E3B1}" srcOrd="3" destOrd="0" presId="urn:microsoft.com/office/officeart/2005/8/layout/cycle7"/>
    <dgm:cxn modelId="{AD424670-EEDB-41A4-BE51-C574DF0A14FF}" type="presParOf" srcId="{4D2CA68D-87AF-44E6-B01C-9CD274C9E3B1}" destId="{8DCC4133-7159-4F4C-A09E-BF1386E87BD6}"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67740AE-7DB9-4D48-8365-2F6408BC8E6A}" type="doc">
      <dgm:prSet loTypeId="urn:microsoft.com/office/officeart/2008/layout/AlternatingPictureBlocks" loCatId="picture" qsTypeId="urn:microsoft.com/office/officeart/2005/8/quickstyle/simple1" qsCatId="simple" csTypeId="urn:microsoft.com/office/officeart/2005/8/colors/colorful1#1" csCatId="colorful" phldr="1"/>
      <dgm:spPr/>
    </dgm:pt>
    <dgm:pt modelId="{9EA0C487-5EC1-49D2-9162-8B9182256FCF}">
      <dgm:prSet phldrT="[Текст]" custT="1"/>
      <dgm:spPr/>
      <dgm:t>
        <a:bodyPr/>
        <a:lstStyle/>
        <a:p>
          <a:r>
            <a:rPr lang="ru-RU" sz="2400" dirty="0" smtClean="0"/>
            <a:t>Осуществлен переход на нормативно-подушевое финансирование</a:t>
          </a:r>
          <a:endParaRPr lang="ru-RU" sz="2400" dirty="0"/>
        </a:p>
      </dgm:t>
    </dgm:pt>
    <dgm:pt modelId="{B9DC0A69-09FD-4CA6-A32F-F14CA3D175A2}" type="parTrans" cxnId="{F8F2BF7E-9FD6-4808-A0DC-09DAA50E1A90}">
      <dgm:prSet/>
      <dgm:spPr/>
      <dgm:t>
        <a:bodyPr/>
        <a:lstStyle/>
        <a:p>
          <a:endParaRPr lang="ru-RU"/>
        </a:p>
      </dgm:t>
    </dgm:pt>
    <dgm:pt modelId="{540F4C76-4082-415C-96DB-D5A0CB7747C7}" type="sibTrans" cxnId="{F8F2BF7E-9FD6-4808-A0DC-09DAA50E1A90}">
      <dgm:prSet/>
      <dgm:spPr/>
      <dgm:t>
        <a:bodyPr/>
        <a:lstStyle/>
        <a:p>
          <a:endParaRPr lang="ru-RU"/>
        </a:p>
      </dgm:t>
    </dgm:pt>
    <dgm:pt modelId="{C36D8B19-CAAF-4EF9-97E2-5345E5B8B464}">
      <dgm:prSet custT="1"/>
      <dgm:spPr/>
      <dgm:t>
        <a:bodyPr/>
        <a:lstStyle/>
        <a:p>
          <a:r>
            <a:rPr lang="ru-RU" sz="2400" dirty="0" smtClean="0"/>
            <a:t>Введен специальный </a:t>
          </a:r>
          <a:r>
            <a:rPr lang="ru-RU" sz="2400" b="1" i="1" dirty="0" smtClean="0"/>
            <a:t>код бюджетной классификации</a:t>
          </a:r>
          <a:r>
            <a:rPr lang="ru-RU" sz="2400" i="1" dirty="0" smtClean="0"/>
            <a:t> </a:t>
          </a:r>
          <a:r>
            <a:rPr lang="ru-RU" sz="2400" dirty="0" smtClean="0"/>
            <a:t>для программ дополнительного образования</a:t>
          </a:r>
          <a:endParaRPr lang="ru-RU" sz="2400" dirty="0"/>
        </a:p>
      </dgm:t>
    </dgm:pt>
    <dgm:pt modelId="{C79B8154-04FB-481D-BF7E-B0BA8858442D}" type="sibTrans" cxnId="{37BE52BB-2414-4137-8169-F091E43BEC6A}">
      <dgm:prSet/>
      <dgm:spPr/>
      <dgm:t>
        <a:bodyPr/>
        <a:lstStyle/>
        <a:p>
          <a:endParaRPr lang="ru-RU"/>
        </a:p>
      </dgm:t>
    </dgm:pt>
    <dgm:pt modelId="{6D0A2C36-9CAF-4368-8885-DDF103AF8DCE}" type="parTrans" cxnId="{37BE52BB-2414-4137-8169-F091E43BEC6A}">
      <dgm:prSet/>
      <dgm:spPr/>
      <dgm:t>
        <a:bodyPr/>
        <a:lstStyle/>
        <a:p>
          <a:endParaRPr lang="ru-RU"/>
        </a:p>
      </dgm:t>
    </dgm:pt>
    <dgm:pt modelId="{97E78AC2-5EA7-462C-942A-001E4730863A}">
      <dgm:prSet custT="1"/>
      <dgm:spPr/>
      <dgm:t>
        <a:bodyPr/>
        <a:lstStyle/>
        <a:p>
          <a:r>
            <a:rPr lang="ru-RU" sz="1800" dirty="0" smtClean="0"/>
            <a:t>Закреплено право субъектам Российской Федерации передавать </a:t>
          </a:r>
          <a:r>
            <a:rPr lang="ru-RU" sz="1800" i="1" dirty="0" smtClean="0"/>
            <a:t>средства</a:t>
          </a:r>
          <a:r>
            <a:rPr lang="ru-RU" sz="1800" dirty="0" smtClean="0"/>
            <a:t> на реализацию программ дополнительного образования  </a:t>
          </a:r>
          <a:r>
            <a:rPr lang="ru-RU" sz="1800" i="1" dirty="0" smtClean="0"/>
            <a:t>частным образовательным организациям</a:t>
          </a:r>
          <a:r>
            <a:rPr lang="ru-RU" sz="1800" dirty="0" smtClean="0"/>
            <a:t>, организациям, осуществляющим обучение, индивидуальным предпринимателям </a:t>
          </a:r>
          <a:endParaRPr lang="ru-RU" sz="1800" dirty="0"/>
        </a:p>
      </dgm:t>
    </dgm:pt>
    <dgm:pt modelId="{B7846972-CC54-45A5-92B7-4073FAE19CC6}" type="sibTrans" cxnId="{26696763-8054-49A1-A219-6454F5296065}">
      <dgm:prSet/>
      <dgm:spPr/>
      <dgm:t>
        <a:bodyPr/>
        <a:lstStyle/>
        <a:p>
          <a:endParaRPr lang="ru-RU"/>
        </a:p>
      </dgm:t>
    </dgm:pt>
    <dgm:pt modelId="{8228D42D-6F96-423F-A7DE-21DFD672719F}" type="parTrans" cxnId="{26696763-8054-49A1-A219-6454F5296065}">
      <dgm:prSet/>
      <dgm:spPr/>
      <dgm:t>
        <a:bodyPr/>
        <a:lstStyle/>
        <a:p>
          <a:endParaRPr lang="ru-RU"/>
        </a:p>
      </dgm:t>
    </dgm:pt>
    <dgm:pt modelId="{E41255F3-D84C-4216-9C13-F4B4E776DD0A}" type="pres">
      <dgm:prSet presAssocID="{767740AE-7DB9-4D48-8365-2F6408BC8E6A}" presName="linearFlow" presStyleCnt="0">
        <dgm:presLayoutVars>
          <dgm:dir/>
          <dgm:resizeHandles val="exact"/>
        </dgm:presLayoutVars>
      </dgm:prSet>
      <dgm:spPr/>
    </dgm:pt>
    <dgm:pt modelId="{52D71D8B-A395-4DE5-9F95-7AD2FABC83DF}" type="pres">
      <dgm:prSet presAssocID="{C36D8B19-CAAF-4EF9-97E2-5345E5B8B464}" presName="comp" presStyleCnt="0"/>
      <dgm:spPr/>
    </dgm:pt>
    <dgm:pt modelId="{79F8E440-AD99-4B3B-A647-A3A4F44ED43B}" type="pres">
      <dgm:prSet presAssocID="{C36D8B19-CAAF-4EF9-97E2-5345E5B8B464}" presName="rect2" presStyleLbl="node1" presStyleIdx="0" presStyleCnt="3" custScaleX="201937" custLinFactNeighborX="-59198">
        <dgm:presLayoutVars>
          <dgm:bulletEnabled val="1"/>
        </dgm:presLayoutVars>
      </dgm:prSet>
      <dgm:spPr/>
      <dgm:t>
        <a:bodyPr/>
        <a:lstStyle/>
        <a:p>
          <a:endParaRPr lang="ru-RU"/>
        </a:p>
      </dgm:t>
    </dgm:pt>
    <dgm:pt modelId="{78BBD56B-2C23-4576-A272-95A46D18CCE3}" type="pres">
      <dgm:prSet presAssocID="{C36D8B19-CAAF-4EF9-97E2-5345E5B8B464}" presName="rect1" presStyleLbl="lnNode1" presStyleIdx="0" presStyleCnt="3" custLinFactX="157074" custLinFactNeighborX="200000" custLinFactNeighborY="14675"/>
      <dgm:spPr>
        <a:blipFill>
          <a:blip xmlns:r="http://schemas.openxmlformats.org/officeDocument/2006/relationships" r:embed="rId1">
            <a:extLst/>
          </a:blip>
          <a:srcRect/>
          <a:stretch>
            <a:fillRect l="-17000" r="-17000"/>
          </a:stretch>
        </a:blipFill>
      </dgm:spPr>
    </dgm:pt>
    <dgm:pt modelId="{B79D7C05-7BC0-4E22-B0D7-26FA218ED071}" type="pres">
      <dgm:prSet presAssocID="{C79B8154-04FB-481D-BF7E-B0BA8858442D}" presName="sibTrans" presStyleCnt="0"/>
      <dgm:spPr/>
    </dgm:pt>
    <dgm:pt modelId="{1E946679-870E-44DB-B989-D717C8262207}" type="pres">
      <dgm:prSet presAssocID="{9EA0C487-5EC1-49D2-9162-8B9182256FCF}" presName="comp" presStyleCnt="0"/>
      <dgm:spPr/>
    </dgm:pt>
    <dgm:pt modelId="{D1C87F8A-278A-4D3C-A8B3-A03D6B437BD6}" type="pres">
      <dgm:prSet presAssocID="{9EA0C487-5EC1-49D2-9162-8B9182256FCF}" presName="rect2" presStyleLbl="node1" presStyleIdx="1" presStyleCnt="3" custScaleX="201937">
        <dgm:presLayoutVars>
          <dgm:bulletEnabled val="1"/>
        </dgm:presLayoutVars>
      </dgm:prSet>
      <dgm:spPr/>
      <dgm:t>
        <a:bodyPr/>
        <a:lstStyle/>
        <a:p>
          <a:endParaRPr lang="ru-RU"/>
        </a:p>
      </dgm:t>
    </dgm:pt>
    <dgm:pt modelId="{3CFB00F1-4940-4626-AF43-FEFA0EB3C7C4}" type="pres">
      <dgm:prSet presAssocID="{9EA0C487-5EC1-49D2-9162-8B9182256FCF}" presName="rect1" presStyleLbl="lnNode1" presStyleIdx="1" presStyleCnt="3" custLinFactX="-200000" custLinFactNeighborX="-277819" custLinFactNeighborY="1024"/>
      <dgm:spPr>
        <a:blipFill>
          <a:blip xmlns:r="http://schemas.openxmlformats.org/officeDocument/2006/relationships" r:embed="rId2">
            <a:extLst/>
          </a:blip>
          <a:srcRect/>
          <a:stretch>
            <a:fillRect t="-25000" b="-25000"/>
          </a:stretch>
        </a:blipFill>
      </dgm:spPr>
    </dgm:pt>
    <dgm:pt modelId="{E8E28723-CF53-4ECC-B9A5-5594365F943F}" type="pres">
      <dgm:prSet presAssocID="{540F4C76-4082-415C-96DB-D5A0CB7747C7}" presName="sibTrans" presStyleCnt="0"/>
      <dgm:spPr/>
    </dgm:pt>
    <dgm:pt modelId="{3BAD7DA6-CD57-442C-ADEB-37899BA33CC0}" type="pres">
      <dgm:prSet presAssocID="{97E78AC2-5EA7-462C-942A-001E4730863A}" presName="comp" presStyleCnt="0"/>
      <dgm:spPr/>
    </dgm:pt>
    <dgm:pt modelId="{05F85E34-F5CA-4D63-A20B-BAA7BFA785F3}" type="pres">
      <dgm:prSet presAssocID="{97E78AC2-5EA7-462C-942A-001E4730863A}" presName="rect2" presStyleLbl="node1" presStyleIdx="2" presStyleCnt="3" custScaleX="201937" custLinFactNeighborX="-59198">
        <dgm:presLayoutVars>
          <dgm:bulletEnabled val="1"/>
        </dgm:presLayoutVars>
      </dgm:prSet>
      <dgm:spPr/>
      <dgm:t>
        <a:bodyPr/>
        <a:lstStyle/>
        <a:p>
          <a:endParaRPr lang="ru-RU"/>
        </a:p>
      </dgm:t>
    </dgm:pt>
    <dgm:pt modelId="{3D8BDF89-C8A8-4C8A-910F-D8474B91B96C}" type="pres">
      <dgm:prSet presAssocID="{97E78AC2-5EA7-462C-942A-001E4730863A}" presName="rect1" presStyleLbl="lnNode1" presStyleIdx="2" presStyleCnt="3" custLinFactX="180586" custLinFactNeighborX="200000" custLinFactNeighborY="1727"/>
      <dgm:spPr>
        <a:blipFill>
          <a:blip xmlns:r="http://schemas.openxmlformats.org/officeDocument/2006/relationships" r:embed="rId3" cstate="print">
            <a:extLst/>
          </a:blip>
          <a:srcRect/>
          <a:stretch>
            <a:fillRect l="-15000" r="-15000"/>
          </a:stretch>
        </a:blipFill>
      </dgm:spPr>
    </dgm:pt>
  </dgm:ptLst>
  <dgm:cxnLst>
    <dgm:cxn modelId="{5832B4DF-5D79-4995-9F9B-5C3F53853C5C}" type="presOf" srcId="{97E78AC2-5EA7-462C-942A-001E4730863A}" destId="{05F85E34-F5CA-4D63-A20B-BAA7BFA785F3}" srcOrd="0" destOrd="0" presId="urn:microsoft.com/office/officeart/2008/layout/AlternatingPictureBlocks"/>
    <dgm:cxn modelId="{01BCF4B4-BA12-47AE-BF73-0AFC736C48A1}" type="presOf" srcId="{9EA0C487-5EC1-49D2-9162-8B9182256FCF}" destId="{D1C87F8A-278A-4D3C-A8B3-A03D6B437BD6}" srcOrd="0" destOrd="0" presId="urn:microsoft.com/office/officeart/2008/layout/AlternatingPictureBlocks"/>
    <dgm:cxn modelId="{26696763-8054-49A1-A219-6454F5296065}" srcId="{767740AE-7DB9-4D48-8365-2F6408BC8E6A}" destId="{97E78AC2-5EA7-462C-942A-001E4730863A}" srcOrd="2" destOrd="0" parTransId="{8228D42D-6F96-423F-A7DE-21DFD672719F}" sibTransId="{B7846972-CC54-45A5-92B7-4073FAE19CC6}"/>
    <dgm:cxn modelId="{F8F2BF7E-9FD6-4808-A0DC-09DAA50E1A90}" srcId="{767740AE-7DB9-4D48-8365-2F6408BC8E6A}" destId="{9EA0C487-5EC1-49D2-9162-8B9182256FCF}" srcOrd="1" destOrd="0" parTransId="{B9DC0A69-09FD-4CA6-A32F-F14CA3D175A2}" sibTransId="{540F4C76-4082-415C-96DB-D5A0CB7747C7}"/>
    <dgm:cxn modelId="{A5B21927-E818-4711-9480-79D0A73F1AC0}" type="presOf" srcId="{767740AE-7DB9-4D48-8365-2F6408BC8E6A}" destId="{E41255F3-D84C-4216-9C13-F4B4E776DD0A}" srcOrd="0" destOrd="0" presId="urn:microsoft.com/office/officeart/2008/layout/AlternatingPictureBlocks"/>
    <dgm:cxn modelId="{1D65A699-5473-454D-AFF7-99166FAA3E8C}" type="presOf" srcId="{C36D8B19-CAAF-4EF9-97E2-5345E5B8B464}" destId="{79F8E440-AD99-4B3B-A647-A3A4F44ED43B}" srcOrd="0" destOrd="0" presId="urn:microsoft.com/office/officeart/2008/layout/AlternatingPictureBlocks"/>
    <dgm:cxn modelId="{37BE52BB-2414-4137-8169-F091E43BEC6A}" srcId="{767740AE-7DB9-4D48-8365-2F6408BC8E6A}" destId="{C36D8B19-CAAF-4EF9-97E2-5345E5B8B464}" srcOrd="0" destOrd="0" parTransId="{6D0A2C36-9CAF-4368-8885-DDF103AF8DCE}" sibTransId="{C79B8154-04FB-481D-BF7E-B0BA8858442D}"/>
    <dgm:cxn modelId="{B0DEEB13-E70E-40B0-888A-D35D1AEC0A5B}" type="presParOf" srcId="{E41255F3-D84C-4216-9C13-F4B4E776DD0A}" destId="{52D71D8B-A395-4DE5-9F95-7AD2FABC83DF}" srcOrd="0" destOrd="0" presId="urn:microsoft.com/office/officeart/2008/layout/AlternatingPictureBlocks"/>
    <dgm:cxn modelId="{E9B403A5-1443-42AD-9207-1B5009E2C12A}" type="presParOf" srcId="{52D71D8B-A395-4DE5-9F95-7AD2FABC83DF}" destId="{79F8E440-AD99-4B3B-A647-A3A4F44ED43B}" srcOrd="0" destOrd="0" presId="urn:microsoft.com/office/officeart/2008/layout/AlternatingPictureBlocks"/>
    <dgm:cxn modelId="{D8D49F5E-1726-4795-89C2-CF61A191832E}" type="presParOf" srcId="{52D71D8B-A395-4DE5-9F95-7AD2FABC83DF}" destId="{78BBD56B-2C23-4576-A272-95A46D18CCE3}" srcOrd="1" destOrd="0" presId="urn:microsoft.com/office/officeart/2008/layout/AlternatingPictureBlocks"/>
    <dgm:cxn modelId="{422A5632-34CC-4D03-93A7-6739E5A16A90}" type="presParOf" srcId="{E41255F3-D84C-4216-9C13-F4B4E776DD0A}" destId="{B79D7C05-7BC0-4E22-B0D7-26FA218ED071}" srcOrd="1" destOrd="0" presId="urn:microsoft.com/office/officeart/2008/layout/AlternatingPictureBlocks"/>
    <dgm:cxn modelId="{72EC47CC-6E93-41A0-A875-2BF27619D72C}" type="presParOf" srcId="{E41255F3-D84C-4216-9C13-F4B4E776DD0A}" destId="{1E946679-870E-44DB-B989-D717C8262207}" srcOrd="2" destOrd="0" presId="urn:microsoft.com/office/officeart/2008/layout/AlternatingPictureBlocks"/>
    <dgm:cxn modelId="{4D9D91BC-5F6F-4F5B-B96C-CF17B81B3C39}" type="presParOf" srcId="{1E946679-870E-44DB-B989-D717C8262207}" destId="{D1C87F8A-278A-4D3C-A8B3-A03D6B437BD6}" srcOrd="0" destOrd="0" presId="urn:microsoft.com/office/officeart/2008/layout/AlternatingPictureBlocks"/>
    <dgm:cxn modelId="{F35C400D-ADC6-4D0F-9D8B-F8C3499140BE}" type="presParOf" srcId="{1E946679-870E-44DB-B989-D717C8262207}" destId="{3CFB00F1-4940-4626-AF43-FEFA0EB3C7C4}" srcOrd="1" destOrd="0" presId="urn:microsoft.com/office/officeart/2008/layout/AlternatingPictureBlocks"/>
    <dgm:cxn modelId="{BF041D39-D369-4132-AAC6-326184F8F3FA}" type="presParOf" srcId="{E41255F3-D84C-4216-9C13-F4B4E776DD0A}" destId="{E8E28723-CF53-4ECC-B9A5-5594365F943F}" srcOrd="3" destOrd="0" presId="urn:microsoft.com/office/officeart/2008/layout/AlternatingPictureBlocks"/>
    <dgm:cxn modelId="{1BA57CFC-9F6E-447C-B7B4-698C2BA490DE}" type="presParOf" srcId="{E41255F3-D84C-4216-9C13-F4B4E776DD0A}" destId="{3BAD7DA6-CD57-442C-ADEB-37899BA33CC0}" srcOrd="4" destOrd="0" presId="urn:microsoft.com/office/officeart/2008/layout/AlternatingPictureBlocks"/>
    <dgm:cxn modelId="{3B1E50A8-6ED8-4139-B26C-7BEB0DCF6909}" type="presParOf" srcId="{3BAD7DA6-CD57-442C-ADEB-37899BA33CC0}" destId="{05F85E34-F5CA-4D63-A20B-BAA7BFA785F3}" srcOrd="0" destOrd="0" presId="urn:microsoft.com/office/officeart/2008/layout/AlternatingPictureBlocks"/>
    <dgm:cxn modelId="{62D751F6-E98B-4D72-8D59-E82A72A5EFB4}" type="presParOf" srcId="{3BAD7DA6-CD57-442C-ADEB-37899BA33CC0}" destId="{3D8BDF89-C8A8-4C8A-910F-D8474B91B96C}" srcOrd="1" destOrd="0" presId="urn:microsoft.com/office/officeart/2008/layout/AlternatingPictureBlock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EA92CF9-7A17-4A38-8DEA-613E8E37FFE6}"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ru-RU"/>
        </a:p>
      </dgm:t>
    </dgm:pt>
    <dgm:pt modelId="{D2035174-F4A2-4C64-9DFF-3978A477ACD2}">
      <dgm:prSet phldrT="[Текст]" custT="1"/>
      <dgm:spPr>
        <a:solidFill>
          <a:schemeClr val="accent3">
            <a:lumMod val="75000"/>
          </a:schemeClr>
        </a:solidFill>
      </dgm:spPr>
      <dgm:t>
        <a:bodyPr/>
        <a:lstStyle/>
        <a:p>
          <a:r>
            <a:rPr lang="ru-RU" sz="2400" b="1" dirty="0" smtClean="0"/>
            <a:t>Туристско-краеведческая</a:t>
          </a:r>
          <a:endParaRPr lang="ru-RU" sz="2400" b="1" dirty="0"/>
        </a:p>
      </dgm:t>
    </dgm:pt>
    <dgm:pt modelId="{A6C6B7A2-74D5-4A76-9F27-BBECAC2A205D}" type="parTrans" cxnId="{BD2CE9C5-9431-48AF-996C-E8D6D6D125C9}">
      <dgm:prSet/>
      <dgm:spPr/>
      <dgm:t>
        <a:bodyPr/>
        <a:lstStyle/>
        <a:p>
          <a:endParaRPr lang="ru-RU"/>
        </a:p>
      </dgm:t>
    </dgm:pt>
    <dgm:pt modelId="{F03A3EF4-2E29-4B82-A1AE-F0F637014573}" type="sibTrans" cxnId="{BD2CE9C5-9431-48AF-996C-E8D6D6D125C9}">
      <dgm:prSet/>
      <dgm:spPr/>
      <dgm:t>
        <a:bodyPr/>
        <a:lstStyle/>
        <a:p>
          <a:endParaRPr lang="ru-RU"/>
        </a:p>
      </dgm:t>
    </dgm:pt>
    <dgm:pt modelId="{B340F604-95A1-43FB-8BA4-0AC6AC5C2CB1}">
      <dgm:prSet phldrT="[Текст]" custT="1"/>
      <dgm:spPr>
        <a:solidFill>
          <a:schemeClr val="accent5">
            <a:lumMod val="50000"/>
          </a:schemeClr>
        </a:solidFill>
      </dgm:spPr>
      <dgm:t>
        <a:bodyPr/>
        <a:lstStyle/>
        <a:p>
          <a:r>
            <a:rPr lang="ru-RU" sz="2400" b="1" dirty="0" smtClean="0"/>
            <a:t>Социально-педагогическая</a:t>
          </a:r>
        </a:p>
      </dgm:t>
    </dgm:pt>
    <dgm:pt modelId="{B5117459-E323-408C-AEAD-A9F7F773DA42}" type="parTrans" cxnId="{AF31860A-E940-47E9-AF6F-610A2E55E7FB}">
      <dgm:prSet/>
      <dgm:spPr/>
      <dgm:t>
        <a:bodyPr/>
        <a:lstStyle/>
        <a:p>
          <a:endParaRPr lang="ru-RU"/>
        </a:p>
      </dgm:t>
    </dgm:pt>
    <dgm:pt modelId="{663A00C1-81E6-436A-9C4F-A19215C881B3}" type="sibTrans" cxnId="{AF31860A-E940-47E9-AF6F-610A2E55E7FB}">
      <dgm:prSet/>
      <dgm:spPr/>
      <dgm:t>
        <a:bodyPr/>
        <a:lstStyle/>
        <a:p>
          <a:endParaRPr lang="ru-RU"/>
        </a:p>
      </dgm:t>
    </dgm:pt>
    <dgm:pt modelId="{280D310F-1187-4575-955B-A3A97269FA74}">
      <dgm:prSet custT="1"/>
      <dgm:spPr/>
      <dgm:t>
        <a:bodyPr/>
        <a:lstStyle/>
        <a:p>
          <a:r>
            <a:rPr lang="ru-RU" sz="2400" b="1" dirty="0" smtClean="0"/>
            <a:t>Физкультурно-спортивная</a:t>
          </a:r>
          <a:endParaRPr lang="ru-RU" sz="2400" b="1" dirty="0"/>
        </a:p>
      </dgm:t>
    </dgm:pt>
    <dgm:pt modelId="{BA6B41FD-B3F6-49D4-8554-C19594AF205D}" type="parTrans" cxnId="{CCEE8898-84D9-4840-A05C-8EFEBA6C204F}">
      <dgm:prSet/>
      <dgm:spPr/>
      <dgm:t>
        <a:bodyPr/>
        <a:lstStyle/>
        <a:p>
          <a:endParaRPr lang="ru-RU"/>
        </a:p>
      </dgm:t>
    </dgm:pt>
    <dgm:pt modelId="{8106DFFF-F3B7-445D-B388-7D655CD6DBC3}" type="sibTrans" cxnId="{CCEE8898-84D9-4840-A05C-8EFEBA6C204F}">
      <dgm:prSet/>
      <dgm:spPr/>
      <dgm:t>
        <a:bodyPr/>
        <a:lstStyle/>
        <a:p>
          <a:endParaRPr lang="ru-RU"/>
        </a:p>
      </dgm:t>
    </dgm:pt>
    <dgm:pt modelId="{86F8B1BC-2005-4C90-9D20-B7ADDEEF0E7C}">
      <dgm:prSet custT="1"/>
      <dgm:spPr>
        <a:solidFill>
          <a:schemeClr val="bg1">
            <a:lumMod val="65000"/>
          </a:schemeClr>
        </a:solidFill>
      </dgm:spPr>
      <dgm:t>
        <a:bodyPr/>
        <a:lstStyle/>
        <a:p>
          <a:r>
            <a:rPr lang="ru-RU" sz="2400" b="1" dirty="0" err="1" smtClean="0"/>
            <a:t>Естественно-научная</a:t>
          </a:r>
          <a:endParaRPr lang="ru-RU" sz="2400" b="1" dirty="0" smtClean="0"/>
        </a:p>
      </dgm:t>
    </dgm:pt>
    <dgm:pt modelId="{AAEA5BEA-3815-4929-9420-758523312A08}" type="parTrans" cxnId="{CA356EC9-B056-4A8F-BE8F-D6725C37DAE6}">
      <dgm:prSet/>
      <dgm:spPr/>
      <dgm:t>
        <a:bodyPr/>
        <a:lstStyle/>
        <a:p>
          <a:endParaRPr lang="ru-RU"/>
        </a:p>
      </dgm:t>
    </dgm:pt>
    <dgm:pt modelId="{54AF2CBD-4F99-46D3-8B35-EE5E710C0F14}" type="sibTrans" cxnId="{CA356EC9-B056-4A8F-BE8F-D6725C37DAE6}">
      <dgm:prSet/>
      <dgm:spPr/>
      <dgm:t>
        <a:bodyPr/>
        <a:lstStyle/>
        <a:p>
          <a:endParaRPr lang="ru-RU"/>
        </a:p>
      </dgm:t>
    </dgm:pt>
    <dgm:pt modelId="{6B479717-7857-45FD-A672-F1FF141E339F}">
      <dgm:prSet custT="1"/>
      <dgm:spPr>
        <a:solidFill>
          <a:srgbClr val="D25500"/>
        </a:solidFill>
      </dgm:spPr>
      <dgm:t>
        <a:bodyPr/>
        <a:lstStyle/>
        <a:p>
          <a:r>
            <a:rPr lang="ru-RU" sz="2400" b="1" dirty="0" smtClean="0"/>
            <a:t>Художественная</a:t>
          </a:r>
        </a:p>
      </dgm:t>
    </dgm:pt>
    <dgm:pt modelId="{DDF22D93-B25E-4D0D-A146-89D5BE0D5827}" type="parTrans" cxnId="{697BC30D-D907-4D44-9F74-C4BA0E57BA7A}">
      <dgm:prSet/>
      <dgm:spPr/>
      <dgm:t>
        <a:bodyPr/>
        <a:lstStyle/>
        <a:p>
          <a:endParaRPr lang="ru-RU"/>
        </a:p>
      </dgm:t>
    </dgm:pt>
    <dgm:pt modelId="{D3F82D29-5D4E-4159-AC3D-84DC77B605A1}" type="sibTrans" cxnId="{697BC30D-D907-4D44-9F74-C4BA0E57BA7A}">
      <dgm:prSet/>
      <dgm:spPr/>
      <dgm:t>
        <a:bodyPr/>
        <a:lstStyle/>
        <a:p>
          <a:endParaRPr lang="ru-RU"/>
        </a:p>
      </dgm:t>
    </dgm:pt>
    <dgm:pt modelId="{9CD54C24-1E9E-4CC0-ABD2-7169AD514563}">
      <dgm:prSet custT="1"/>
      <dgm:spPr>
        <a:solidFill>
          <a:schemeClr val="accent4">
            <a:lumMod val="75000"/>
          </a:schemeClr>
        </a:solidFill>
      </dgm:spPr>
      <dgm:t>
        <a:bodyPr/>
        <a:lstStyle/>
        <a:p>
          <a:r>
            <a:rPr lang="ru-RU" sz="2400" b="1" dirty="0" smtClean="0"/>
            <a:t>Техническая</a:t>
          </a:r>
        </a:p>
      </dgm:t>
    </dgm:pt>
    <dgm:pt modelId="{3590432C-4F57-4E99-BBFF-7A36AB21B6B9}" type="parTrans" cxnId="{675C58FF-6A9B-44B0-B211-6B8CFB23144A}">
      <dgm:prSet/>
      <dgm:spPr/>
      <dgm:t>
        <a:bodyPr/>
        <a:lstStyle/>
        <a:p>
          <a:endParaRPr lang="ru-RU"/>
        </a:p>
      </dgm:t>
    </dgm:pt>
    <dgm:pt modelId="{DADD128F-022D-4C62-B4F1-7D5D86D3C90C}" type="sibTrans" cxnId="{675C58FF-6A9B-44B0-B211-6B8CFB23144A}">
      <dgm:prSet/>
      <dgm:spPr/>
      <dgm:t>
        <a:bodyPr/>
        <a:lstStyle/>
        <a:p>
          <a:endParaRPr lang="ru-RU"/>
        </a:p>
      </dgm:t>
    </dgm:pt>
    <dgm:pt modelId="{60D80DD1-93E3-44AF-A45D-C5FE8153E574}" type="pres">
      <dgm:prSet presAssocID="{4EA92CF9-7A17-4A38-8DEA-613E8E37FFE6}" presName="linear" presStyleCnt="0">
        <dgm:presLayoutVars>
          <dgm:dir/>
          <dgm:animLvl val="lvl"/>
          <dgm:resizeHandles val="exact"/>
        </dgm:presLayoutVars>
      </dgm:prSet>
      <dgm:spPr/>
      <dgm:t>
        <a:bodyPr/>
        <a:lstStyle/>
        <a:p>
          <a:endParaRPr lang="ru-RU"/>
        </a:p>
      </dgm:t>
    </dgm:pt>
    <dgm:pt modelId="{78975619-8728-4FB8-8AF7-7936F19436FF}" type="pres">
      <dgm:prSet presAssocID="{D2035174-F4A2-4C64-9DFF-3978A477ACD2}" presName="parentLin" presStyleCnt="0"/>
      <dgm:spPr/>
    </dgm:pt>
    <dgm:pt modelId="{51275573-A37B-457F-974F-9B0E3A5B058B}" type="pres">
      <dgm:prSet presAssocID="{D2035174-F4A2-4C64-9DFF-3978A477ACD2}" presName="parentLeftMargin" presStyleLbl="node1" presStyleIdx="0" presStyleCnt="6"/>
      <dgm:spPr/>
      <dgm:t>
        <a:bodyPr/>
        <a:lstStyle/>
        <a:p>
          <a:endParaRPr lang="ru-RU"/>
        </a:p>
      </dgm:t>
    </dgm:pt>
    <dgm:pt modelId="{0EC21486-6444-420A-94E8-B1C22D70C3F1}" type="pres">
      <dgm:prSet presAssocID="{D2035174-F4A2-4C64-9DFF-3978A477ACD2}" presName="parentText" presStyleLbl="node1" presStyleIdx="0" presStyleCnt="6">
        <dgm:presLayoutVars>
          <dgm:chMax val="0"/>
          <dgm:bulletEnabled val="1"/>
        </dgm:presLayoutVars>
      </dgm:prSet>
      <dgm:spPr/>
      <dgm:t>
        <a:bodyPr/>
        <a:lstStyle/>
        <a:p>
          <a:endParaRPr lang="ru-RU"/>
        </a:p>
      </dgm:t>
    </dgm:pt>
    <dgm:pt modelId="{852028DE-D832-474A-B9B1-B9BEF6FCF3C7}" type="pres">
      <dgm:prSet presAssocID="{D2035174-F4A2-4C64-9DFF-3978A477ACD2}" presName="negativeSpace" presStyleCnt="0"/>
      <dgm:spPr/>
    </dgm:pt>
    <dgm:pt modelId="{B5517A60-BCAC-4617-A763-7D647C778F97}" type="pres">
      <dgm:prSet presAssocID="{D2035174-F4A2-4C64-9DFF-3978A477ACD2}" presName="childText" presStyleLbl="conFgAcc1" presStyleIdx="0" presStyleCnt="6">
        <dgm:presLayoutVars>
          <dgm:bulletEnabled val="1"/>
        </dgm:presLayoutVars>
      </dgm:prSet>
      <dgm:spPr/>
    </dgm:pt>
    <dgm:pt modelId="{7234164A-32A1-4F79-9D87-EB6A9C596E02}" type="pres">
      <dgm:prSet presAssocID="{F03A3EF4-2E29-4B82-A1AE-F0F637014573}" presName="spaceBetweenRectangles" presStyleCnt="0"/>
      <dgm:spPr/>
    </dgm:pt>
    <dgm:pt modelId="{C27CA097-4DA4-45BB-BFEE-AFE120BBC6D1}" type="pres">
      <dgm:prSet presAssocID="{280D310F-1187-4575-955B-A3A97269FA74}" presName="parentLin" presStyleCnt="0"/>
      <dgm:spPr/>
    </dgm:pt>
    <dgm:pt modelId="{257CBCDC-9A80-4AC0-AB24-446B7602ECC6}" type="pres">
      <dgm:prSet presAssocID="{280D310F-1187-4575-955B-A3A97269FA74}" presName="parentLeftMargin" presStyleLbl="node1" presStyleIdx="0" presStyleCnt="6"/>
      <dgm:spPr/>
      <dgm:t>
        <a:bodyPr/>
        <a:lstStyle/>
        <a:p>
          <a:endParaRPr lang="ru-RU"/>
        </a:p>
      </dgm:t>
    </dgm:pt>
    <dgm:pt modelId="{620D72C8-F450-461A-857F-8798BB67A05D}" type="pres">
      <dgm:prSet presAssocID="{280D310F-1187-4575-955B-A3A97269FA74}" presName="parentText" presStyleLbl="node1" presStyleIdx="1" presStyleCnt="6">
        <dgm:presLayoutVars>
          <dgm:chMax val="0"/>
          <dgm:bulletEnabled val="1"/>
        </dgm:presLayoutVars>
      </dgm:prSet>
      <dgm:spPr/>
      <dgm:t>
        <a:bodyPr/>
        <a:lstStyle/>
        <a:p>
          <a:endParaRPr lang="ru-RU"/>
        </a:p>
      </dgm:t>
    </dgm:pt>
    <dgm:pt modelId="{A76D65C9-EE98-4098-8A04-E1E6CEEAD6FB}" type="pres">
      <dgm:prSet presAssocID="{280D310F-1187-4575-955B-A3A97269FA74}" presName="negativeSpace" presStyleCnt="0"/>
      <dgm:spPr/>
    </dgm:pt>
    <dgm:pt modelId="{87B7448E-9A84-4DB3-8717-983027B4E8EA}" type="pres">
      <dgm:prSet presAssocID="{280D310F-1187-4575-955B-A3A97269FA74}" presName="childText" presStyleLbl="conFgAcc1" presStyleIdx="1" presStyleCnt="6">
        <dgm:presLayoutVars>
          <dgm:bulletEnabled val="1"/>
        </dgm:presLayoutVars>
      </dgm:prSet>
      <dgm:spPr/>
    </dgm:pt>
    <dgm:pt modelId="{37D32FDB-D3CB-4F80-BD05-E20273289907}" type="pres">
      <dgm:prSet presAssocID="{8106DFFF-F3B7-445D-B388-7D655CD6DBC3}" presName="spaceBetweenRectangles" presStyleCnt="0"/>
      <dgm:spPr/>
    </dgm:pt>
    <dgm:pt modelId="{D28C30D0-FF80-442B-A0D0-4184B804EDAE}" type="pres">
      <dgm:prSet presAssocID="{86F8B1BC-2005-4C90-9D20-B7ADDEEF0E7C}" presName="parentLin" presStyleCnt="0"/>
      <dgm:spPr/>
    </dgm:pt>
    <dgm:pt modelId="{FF35FA3A-C819-4D13-9B1A-C7DBC21F38E2}" type="pres">
      <dgm:prSet presAssocID="{86F8B1BC-2005-4C90-9D20-B7ADDEEF0E7C}" presName="parentLeftMargin" presStyleLbl="node1" presStyleIdx="1" presStyleCnt="6"/>
      <dgm:spPr/>
      <dgm:t>
        <a:bodyPr/>
        <a:lstStyle/>
        <a:p>
          <a:endParaRPr lang="ru-RU"/>
        </a:p>
      </dgm:t>
    </dgm:pt>
    <dgm:pt modelId="{60BB19E6-6C55-4A4C-A33E-C3ED842FB17B}" type="pres">
      <dgm:prSet presAssocID="{86F8B1BC-2005-4C90-9D20-B7ADDEEF0E7C}" presName="parentText" presStyleLbl="node1" presStyleIdx="2" presStyleCnt="6">
        <dgm:presLayoutVars>
          <dgm:chMax val="0"/>
          <dgm:bulletEnabled val="1"/>
        </dgm:presLayoutVars>
      </dgm:prSet>
      <dgm:spPr/>
      <dgm:t>
        <a:bodyPr/>
        <a:lstStyle/>
        <a:p>
          <a:endParaRPr lang="ru-RU"/>
        </a:p>
      </dgm:t>
    </dgm:pt>
    <dgm:pt modelId="{6811385A-F334-4BF6-9633-5E2D3DC8A5FD}" type="pres">
      <dgm:prSet presAssocID="{86F8B1BC-2005-4C90-9D20-B7ADDEEF0E7C}" presName="negativeSpace" presStyleCnt="0"/>
      <dgm:spPr/>
    </dgm:pt>
    <dgm:pt modelId="{94DA61F8-7E4A-4C0C-8FA6-06FE12AC79D3}" type="pres">
      <dgm:prSet presAssocID="{86F8B1BC-2005-4C90-9D20-B7ADDEEF0E7C}" presName="childText" presStyleLbl="conFgAcc1" presStyleIdx="2" presStyleCnt="6">
        <dgm:presLayoutVars>
          <dgm:bulletEnabled val="1"/>
        </dgm:presLayoutVars>
      </dgm:prSet>
      <dgm:spPr/>
    </dgm:pt>
    <dgm:pt modelId="{8E52313B-681B-4579-928C-772D5436C3CA}" type="pres">
      <dgm:prSet presAssocID="{54AF2CBD-4F99-46D3-8B35-EE5E710C0F14}" presName="spaceBetweenRectangles" presStyleCnt="0"/>
      <dgm:spPr/>
    </dgm:pt>
    <dgm:pt modelId="{BB2F0783-06A9-4490-AC81-5B44654D11AB}" type="pres">
      <dgm:prSet presAssocID="{6B479717-7857-45FD-A672-F1FF141E339F}" presName="parentLin" presStyleCnt="0"/>
      <dgm:spPr/>
    </dgm:pt>
    <dgm:pt modelId="{D671E4E3-2FDC-49F7-82CE-07C758953CC3}" type="pres">
      <dgm:prSet presAssocID="{6B479717-7857-45FD-A672-F1FF141E339F}" presName="parentLeftMargin" presStyleLbl="node1" presStyleIdx="2" presStyleCnt="6"/>
      <dgm:spPr/>
      <dgm:t>
        <a:bodyPr/>
        <a:lstStyle/>
        <a:p>
          <a:endParaRPr lang="ru-RU"/>
        </a:p>
      </dgm:t>
    </dgm:pt>
    <dgm:pt modelId="{860B2BF3-EFD4-4047-8B25-5CE5651D08C7}" type="pres">
      <dgm:prSet presAssocID="{6B479717-7857-45FD-A672-F1FF141E339F}" presName="parentText" presStyleLbl="node1" presStyleIdx="3" presStyleCnt="6">
        <dgm:presLayoutVars>
          <dgm:chMax val="0"/>
          <dgm:bulletEnabled val="1"/>
        </dgm:presLayoutVars>
      </dgm:prSet>
      <dgm:spPr/>
      <dgm:t>
        <a:bodyPr/>
        <a:lstStyle/>
        <a:p>
          <a:endParaRPr lang="ru-RU"/>
        </a:p>
      </dgm:t>
    </dgm:pt>
    <dgm:pt modelId="{7F559354-DF96-44F3-B695-C57C14DB729A}" type="pres">
      <dgm:prSet presAssocID="{6B479717-7857-45FD-A672-F1FF141E339F}" presName="negativeSpace" presStyleCnt="0"/>
      <dgm:spPr/>
    </dgm:pt>
    <dgm:pt modelId="{8DB6F056-840D-4832-87C0-5E25931561D5}" type="pres">
      <dgm:prSet presAssocID="{6B479717-7857-45FD-A672-F1FF141E339F}" presName="childText" presStyleLbl="conFgAcc1" presStyleIdx="3" presStyleCnt="6">
        <dgm:presLayoutVars>
          <dgm:bulletEnabled val="1"/>
        </dgm:presLayoutVars>
      </dgm:prSet>
      <dgm:spPr/>
    </dgm:pt>
    <dgm:pt modelId="{796FDFEA-E25E-40E4-AA37-CDE77617B3D2}" type="pres">
      <dgm:prSet presAssocID="{D3F82D29-5D4E-4159-AC3D-84DC77B605A1}" presName="spaceBetweenRectangles" presStyleCnt="0"/>
      <dgm:spPr/>
    </dgm:pt>
    <dgm:pt modelId="{171B8693-F615-40B6-9B70-98ED5704BFC8}" type="pres">
      <dgm:prSet presAssocID="{9CD54C24-1E9E-4CC0-ABD2-7169AD514563}" presName="parentLin" presStyleCnt="0"/>
      <dgm:spPr/>
    </dgm:pt>
    <dgm:pt modelId="{C1CB25B5-FFAF-4641-89B6-635A5E4FE09E}" type="pres">
      <dgm:prSet presAssocID="{9CD54C24-1E9E-4CC0-ABD2-7169AD514563}" presName="parentLeftMargin" presStyleLbl="node1" presStyleIdx="3" presStyleCnt="6"/>
      <dgm:spPr/>
      <dgm:t>
        <a:bodyPr/>
        <a:lstStyle/>
        <a:p>
          <a:endParaRPr lang="ru-RU"/>
        </a:p>
      </dgm:t>
    </dgm:pt>
    <dgm:pt modelId="{4D9C42DD-88E4-4288-B04B-36F49232D8BE}" type="pres">
      <dgm:prSet presAssocID="{9CD54C24-1E9E-4CC0-ABD2-7169AD514563}" presName="parentText" presStyleLbl="node1" presStyleIdx="4" presStyleCnt="6">
        <dgm:presLayoutVars>
          <dgm:chMax val="0"/>
          <dgm:bulletEnabled val="1"/>
        </dgm:presLayoutVars>
      </dgm:prSet>
      <dgm:spPr/>
      <dgm:t>
        <a:bodyPr/>
        <a:lstStyle/>
        <a:p>
          <a:endParaRPr lang="ru-RU"/>
        </a:p>
      </dgm:t>
    </dgm:pt>
    <dgm:pt modelId="{8F07EEEB-A502-42B4-B01A-B70969D6479F}" type="pres">
      <dgm:prSet presAssocID="{9CD54C24-1E9E-4CC0-ABD2-7169AD514563}" presName="negativeSpace" presStyleCnt="0"/>
      <dgm:spPr/>
    </dgm:pt>
    <dgm:pt modelId="{B4B90E76-93AE-47DF-BBB2-11CAE54F2659}" type="pres">
      <dgm:prSet presAssocID="{9CD54C24-1E9E-4CC0-ABD2-7169AD514563}" presName="childText" presStyleLbl="conFgAcc1" presStyleIdx="4" presStyleCnt="6">
        <dgm:presLayoutVars>
          <dgm:bulletEnabled val="1"/>
        </dgm:presLayoutVars>
      </dgm:prSet>
      <dgm:spPr/>
    </dgm:pt>
    <dgm:pt modelId="{7ADF765E-A89B-4B3F-B648-47EB7CE732DA}" type="pres">
      <dgm:prSet presAssocID="{DADD128F-022D-4C62-B4F1-7D5D86D3C90C}" presName="spaceBetweenRectangles" presStyleCnt="0"/>
      <dgm:spPr/>
    </dgm:pt>
    <dgm:pt modelId="{DF9DB371-CCDB-46DC-99D6-12E3608EA5FB}" type="pres">
      <dgm:prSet presAssocID="{B340F604-95A1-43FB-8BA4-0AC6AC5C2CB1}" presName="parentLin" presStyleCnt="0"/>
      <dgm:spPr/>
    </dgm:pt>
    <dgm:pt modelId="{ACC4EC80-C087-4E8E-961B-784409D792F9}" type="pres">
      <dgm:prSet presAssocID="{B340F604-95A1-43FB-8BA4-0AC6AC5C2CB1}" presName="parentLeftMargin" presStyleLbl="node1" presStyleIdx="4" presStyleCnt="6"/>
      <dgm:spPr/>
      <dgm:t>
        <a:bodyPr/>
        <a:lstStyle/>
        <a:p>
          <a:endParaRPr lang="ru-RU"/>
        </a:p>
      </dgm:t>
    </dgm:pt>
    <dgm:pt modelId="{57FE5B08-E11C-420A-98E7-54EDAB3AD01B}" type="pres">
      <dgm:prSet presAssocID="{B340F604-95A1-43FB-8BA4-0AC6AC5C2CB1}" presName="parentText" presStyleLbl="node1" presStyleIdx="5" presStyleCnt="6">
        <dgm:presLayoutVars>
          <dgm:chMax val="0"/>
          <dgm:bulletEnabled val="1"/>
        </dgm:presLayoutVars>
      </dgm:prSet>
      <dgm:spPr/>
      <dgm:t>
        <a:bodyPr/>
        <a:lstStyle/>
        <a:p>
          <a:endParaRPr lang="ru-RU"/>
        </a:p>
      </dgm:t>
    </dgm:pt>
    <dgm:pt modelId="{5640B69F-BC35-44D6-844A-010D4FF21C6D}" type="pres">
      <dgm:prSet presAssocID="{B340F604-95A1-43FB-8BA4-0AC6AC5C2CB1}" presName="negativeSpace" presStyleCnt="0"/>
      <dgm:spPr/>
    </dgm:pt>
    <dgm:pt modelId="{34D1B331-21F2-4DD6-9B25-6559A312F831}" type="pres">
      <dgm:prSet presAssocID="{B340F604-95A1-43FB-8BA4-0AC6AC5C2CB1}" presName="childText" presStyleLbl="conFgAcc1" presStyleIdx="5" presStyleCnt="6">
        <dgm:presLayoutVars>
          <dgm:bulletEnabled val="1"/>
        </dgm:presLayoutVars>
      </dgm:prSet>
      <dgm:spPr/>
    </dgm:pt>
  </dgm:ptLst>
  <dgm:cxnLst>
    <dgm:cxn modelId="{BD2CE9C5-9431-48AF-996C-E8D6D6D125C9}" srcId="{4EA92CF9-7A17-4A38-8DEA-613E8E37FFE6}" destId="{D2035174-F4A2-4C64-9DFF-3978A477ACD2}" srcOrd="0" destOrd="0" parTransId="{A6C6B7A2-74D5-4A76-9F27-BBECAC2A205D}" sibTransId="{F03A3EF4-2E29-4B82-A1AE-F0F637014573}"/>
    <dgm:cxn modelId="{84DA22FC-B652-461A-AAEC-F062E0EC2001}" type="presOf" srcId="{86F8B1BC-2005-4C90-9D20-B7ADDEEF0E7C}" destId="{60BB19E6-6C55-4A4C-A33E-C3ED842FB17B}" srcOrd="1" destOrd="0" presId="urn:microsoft.com/office/officeart/2005/8/layout/list1"/>
    <dgm:cxn modelId="{754CC097-1A75-445C-BE14-14363E148CB0}" type="presOf" srcId="{4EA92CF9-7A17-4A38-8DEA-613E8E37FFE6}" destId="{60D80DD1-93E3-44AF-A45D-C5FE8153E574}" srcOrd="0" destOrd="0" presId="urn:microsoft.com/office/officeart/2005/8/layout/list1"/>
    <dgm:cxn modelId="{CCEE8898-84D9-4840-A05C-8EFEBA6C204F}" srcId="{4EA92CF9-7A17-4A38-8DEA-613E8E37FFE6}" destId="{280D310F-1187-4575-955B-A3A97269FA74}" srcOrd="1" destOrd="0" parTransId="{BA6B41FD-B3F6-49D4-8554-C19594AF205D}" sibTransId="{8106DFFF-F3B7-445D-B388-7D655CD6DBC3}"/>
    <dgm:cxn modelId="{697BC30D-D907-4D44-9F74-C4BA0E57BA7A}" srcId="{4EA92CF9-7A17-4A38-8DEA-613E8E37FFE6}" destId="{6B479717-7857-45FD-A672-F1FF141E339F}" srcOrd="3" destOrd="0" parTransId="{DDF22D93-B25E-4D0D-A146-89D5BE0D5827}" sibTransId="{D3F82D29-5D4E-4159-AC3D-84DC77B605A1}"/>
    <dgm:cxn modelId="{AC54C042-EFEC-402B-8AE1-E4D685E665E4}" type="presOf" srcId="{D2035174-F4A2-4C64-9DFF-3978A477ACD2}" destId="{51275573-A37B-457F-974F-9B0E3A5B058B}" srcOrd="0" destOrd="0" presId="urn:microsoft.com/office/officeart/2005/8/layout/list1"/>
    <dgm:cxn modelId="{9974D871-E651-4CD4-82A3-AF8BA175D69B}" type="presOf" srcId="{B340F604-95A1-43FB-8BA4-0AC6AC5C2CB1}" destId="{ACC4EC80-C087-4E8E-961B-784409D792F9}" srcOrd="0" destOrd="0" presId="urn:microsoft.com/office/officeart/2005/8/layout/list1"/>
    <dgm:cxn modelId="{AF31860A-E940-47E9-AF6F-610A2E55E7FB}" srcId="{4EA92CF9-7A17-4A38-8DEA-613E8E37FFE6}" destId="{B340F604-95A1-43FB-8BA4-0AC6AC5C2CB1}" srcOrd="5" destOrd="0" parTransId="{B5117459-E323-408C-AEAD-A9F7F773DA42}" sibTransId="{663A00C1-81E6-436A-9C4F-A19215C881B3}"/>
    <dgm:cxn modelId="{7E2EFC3B-3F1E-44A3-B30C-7BD4AA781469}" type="presOf" srcId="{B340F604-95A1-43FB-8BA4-0AC6AC5C2CB1}" destId="{57FE5B08-E11C-420A-98E7-54EDAB3AD01B}" srcOrd="1" destOrd="0" presId="urn:microsoft.com/office/officeart/2005/8/layout/list1"/>
    <dgm:cxn modelId="{60FF7ED2-795D-493B-A0E4-E4FEF8585327}" type="presOf" srcId="{6B479717-7857-45FD-A672-F1FF141E339F}" destId="{D671E4E3-2FDC-49F7-82CE-07C758953CC3}" srcOrd="0" destOrd="0" presId="urn:microsoft.com/office/officeart/2005/8/layout/list1"/>
    <dgm:cxn modelId="{329880BF-0359-461F-B133-1672EBD2A6B5}" type="presOf" srcId="{280D310F-1187-4575-955B-A3A97269FA74}" destId="{257CBCDC-9A80-4AC0-AB24-446B7602ECC6}" srcOrd="0" destOrd="0" presId="urn:microsoft.com/office/officeart/2005/8/layout/list1"/>
    <dgm:cxn modelId="{C4ABA0A0-C79C-4CDE-88B6-C0A12511745F}" type="presOf" srcId="{9CD54C24-1E9E-4CC0-ABD2-7169AD514563}" destId="{C1CB25B5-FFAF-4641-89B6-635A5E4FE09E}" srcOrd="0" destOrd="0" presId="urn:microsoft.com/office/officeart/2005/8/layout/list1"/>
    <dgm:cxn modelId="{CA356EC9-B056-4A8F-BE8F-D6725C37DAE6}" srcId="{4EA92CF9-7A17-4A38-8DEA-613E8E37FFE6}" destId="{86F8B1BC-2005-4C90-9D20-B7ADDEEF0E7C}" srcOrd="2" destOrd="0" parTransId="{AAEA5BEA-3815-4929-9420-758523312A08}" sibTransId="{54AF2CBD-4F99-46D3-8B35-EE5E710C0F14}"/>
    <dgm:cxn modelId="{3FB5710E-193A-4DB7-BFF9-9A336C1E11AD}" type="presOf" srcId="{280D310F-1187-4575-955B-A3A97269FA74}" destId="{620D72C8-F450-461A-857F-8798BB67A05D}" srcOrd="1" destOrd="0" presId="urn:microsoft.com/office/officeart/2005/8/layout/list1"/>
    <dgm:cxn modelId="{3A90A8B4-E108-4486-A803-BDB0C52493B4}" type="presOf" srcId="{D2035174-F4A2-4C64-9DFF-3978A477ACD2}" destId="{0EC21486-6444-420A-94E8-B1C22D70C3F1}" srcOrd="1" destOrd="0" presId="urn:microsoft.com/office/officeart/2005/8/layout/list1"/>
    <dgm:cxn modelId="{EF53B0B2-A3EB-4535-96B7-7C580EABA620}" type="presOf" srcId="{86F8B1BC-2005-4C90-9D20-B7ADDEEF0E7C}" destId="{FF35FA3A-C819-4D13-9B1A-C7DBC21F38E2}" srcOrd="0" destOrd="0" presId="urn:microsoft.com/office/officeart/2005/8/layout/list1"/>
    <dgm:cxn modelId="{57572D3C-6BA8-45EC-8CF1-F898BEC7F9E0}" type="presOf" srcId="{9CD54C24-1E9E-4CC0-ABD2-7169AD514563}" destId="{4D9C42DD-88E4-4288-B04B-36F49232D8BE}" srcOrd="1" destOrd="0" presId="urn:microsoft.com/office/officeart/2005/8/layout/list1"/>
    <dgm:cxn modelId="{1AC421AA-832D-457F-92FF-EA18B7CDC7C3}" type="presOf" srcId="{6B479717-7857-45FD-A672-F1FF141E339F}" destId="{860B2BF3-EFD4-4047-8B25-5CE5651D08C7}" srcOrd="1" destOrd="0" presId="urn:microsoft.com/office/officeart/2005/8/layout/list1"/>
    <dgm:cxn modelId="{675C58FF-6A9B-44B0-B211-6B8CFB23144A}" srcId="{4EA92CF9-7A17-4A38-8DEA-613E8E37FFE6}" destId="{9CD54C24-1E9E-4CC0-ABD2-7169AD514563}" srcOrd="4" destOrd="0" parTransId="{3590432C-4F57-4E99-BBFF-7A36AB21B6B9}" sibTransId="{DADD128F-022D-4C62-B4F1-7D5D86D3C90C}"/>
    <dgm:cxn modelId="{2640942E-58A4-45D8-932F-E95117827DE3}" type="presParOf" srcId="{60D80DD1-93E3-44AF-A45D-C5FE8153E574}" destId="{78975619-8728-4FB8-8AF7-7936F19436FF}" srcOrd="0" destOrd="0" presId="urn:microsoft.com/office/officeart/2005/8/layout/list1"/>
    <dgm:cxn modelId="{7138F67F-F0EA-44C2-A620-B7EC010D60FF}" type="presParOf" srcId="{78975619-8728-4FB8-8AF7-7936F19436FF}" destId="{51275573-A37B-457F-974F-9B0E3A5B058B}" srcOrd="0" destOrd="0" presId="urn:microsoft.com/office/officeart/2005/8/layout/list1"/>
    <dgm:cxn modelId="{4CC6C880-ADDC-400D-BB96-F5EEABE0532F}" type="presParOf" srcId="{78975619-8728-4FB8-8AF7-7936F19436FF}" destId="{0EC21486-6444-420A-94E8-B1C22D70C3F1}" srcOrd="1" destOrd="0" presId="urn:microsoft.com/office/officeart/2005/8/layout/list1"/>
    <dgm:cxn modelId="{6AF3360D-D067-42AE-9235-E9398ECD8D0D}" type="presParOf" srcId="{60D80DD1-93E3-44AF-A45D-C5FE8153E574}" destId="{852028DE-D832-474A-B9B1-B9BEF6FCF3C7}" srcOrd="1" destOrd="0" presId="urn:microsoft.com/office/officeart/2005/8/layout/list1"/>
    <dgm:cxn modelId="{B3A5F941-68B6-4A14-A487-19109B1AA7BD}" type="presParOf" srcId="{60D80DD1-93E3-44AF-A45D-C5FE8153E574}" destId="{B5517A60-BCAC-4617-A763-7D647C778F97}" srcOrd="2" destOrd="0" presId="urn:microsoft.com/office/officeart/2005/8/layout/list1"/>
    <dgm:cxn modelId="{CA7F8C03-0E4E-4157-AC14-804D4D0D4DE5}" type="presParOf" srcId="{60D80DD1-93E3-44AF-A45D-C5FE8153E574}" destId="{7234164A-32A1-4F79-9D87-EB6A9C596E02}" srcOrd="3" destOrd="0" presId="urn:microsoft.com/office/officeart/2005/8/layout/list1"/>
    <dgm:cxn modelId="{89AC981D-5AAF-4DFC-A5BA-4CD1EE0B6F20}" type="presParOf" srcId="{60D80DD1-93E3-44AF-A45D-C5FE8153E574}" destId="{C27CA097-4DA4-45BB-BFEE-AFE120BBC6D1}" srcOrd="4" destOrd="0" presId="urn:microsoft.com/office/officeart/2005/8/layout/list1"/>
    <dgm:cxn modelId="{228A5EDD-19FF-4E92-A9C5-EDB6ECD0D3EB}" type="presParOf" srcId="{C27CA097-4DA4-45BB-BFEE-AFE120BBC6D1}" destId="{257CBCDC-9A80-4AC0-AB24-446B7602ECC6}" srcOrd="0" destOrd="0" presId="urn:microsoft.com/office/officeart/2005/8/layout/list1"/>
    <dgm:cxn modelId="{4B51DB7C-7D68-4996-AD3E-4DD2191B2DA1}" type="presParOf" srcId="{C27CA097-4DA4-45BB-BFEE-AFE120BBC6D1}" destId="{620D72C8-F450-461A-857F-8798BB67A05D}" srcOrd="1" destOrd="0" presId="urn:microsoft.com/office/officeart/2005/8/layout/list1"/>
    <dgm:cxn modelId="{B4CD04D3-D439-4F35-8671-916510794931}" type="presParOf" srcId="{60D80DD1-93E3-44AF-A45D-C5FE8153E574}" destId="{A76D65C9-EE98-4098-8A04-E1E6CEEAD6FB}" srcOrd="5" destOrd="0" presId="urn:microsoft.com/office/officeart/2005/8/layout/list1"/>
    <dgm:cxn modelId="{F39B7200-7889-4660-8B71-17B2189FA72D}" type="presParOf" srcId="{60D80DD1-93E3-44AF-A45D-C5FE8153E574}" destId="{87B7448E-9A84-4DB3-8717-983027B4E8EA}" srcOrd="6" destOrd="0" presId="urn:microsoft.com/office/officeart/2005/8/layout/list1"/>
    <dgm:cxn modelId="{221A8288-BF13-43CC-8953-D29FA7713D5F}" type="presParOf" srcId="{60D80DD1-93E3-44AF-A45D-C5FE8153E574}" destId="{37D32FDB-D3CB-4F80-BD05-E20273289907}" srcOrd="7" destOrd="0" presId="urn:microsoft.com/office/officeart/2005/8/layout/list1"/>
    <dgm:cxn modelId="{A09A4ECA-B94F-430B-B630-007140DD9EC7}" type="presParOf" srcId="{60D80DD1-93E3-44AF-A45D-C5FE8153E574}" destId="{D28C30D0-FF80-442B-A0D0-4184B804EDAE}" srcOrd="8" destOrd="0" presId="urn:microsoft.com/office/officeart/2005/8/layout/list1"/>
    <dgm:cxn modelId="{D7558813-4324-48C3-8F38-73B62C66003B}" type="presParOf" srcId="{D28C30D0-FF80-442B-A0D0-4184B804EDAE}" destId="{FF35FA3A-C819-4D13-9B1A-C7DBC21F38E2}" srcOrd="0" destOrd="0" presId="urn:microsoft.com/office/officeart/2005/8/layout/list1"/>
    <dgm:cxn modelId="{75F87FE9-BF3B-4F3C-BB6D-D218279BA30E}" type="presParOf" srcId="{D28C30D0-FF80-442B-A0D0-4184B804EDAE}" destId="{60BB19E6-6C55-4A4C-A33E-C3ED842FB17B}" srcOrd="1" destOrd="0" presId="urn:microsoft.com/office/officeart/2005/8/layout/list1"/>
    <dgm:cxn modelId="{E79A823B-2F38-430A-A2CF-3FB0A52F86C4}" type="presParOf" srcId="{60D80DD1-93E3-44AF-A45D-C5FE8153E574}" destId="{6811385A-F334-4BF6-9633-5E2D3DC8A5FD}" srcOrd="9" destOrd="0" presId="urn:microsoft.com/office/officeart/2005/8/layout/list1"/>
    <dgm:cxn modelId="{67D1452A-1955-46BA-8716-1DCC323B2A8D}" type="presParOf" srcId="{60D80DD1-93E3-44AF-A45D-C5FE8153E574}" destId="{94DA61F8-7E4A-4C0C-8FA6-06FE12AC79D3}" srcOrd="10" destOrd="0" presId="urn:microsoft.com/office/officeart/2005/8/layout/list1"/>
    <dgm:cxn modelId="{7AFC0DD1-2546-4E98-84A0-D04A826E9C6B}" type="presParOf" srcId="{60D80DD1-93E3-44AF-A45D-C5FE8153E574}" destId="{8E52313B-681B-4579-928C-772D5436C3CA}" srcOrd="11" destOrd="0" presId="urn:microsoft.com/office/officeart/2005/8/layout/list1"/>
    <dgm:cxn modelId="{2A6F3BD6-ABAC-4D77-A039-A7A9BAEF08F9}" type="presParOf" srcId="{60D80DD1-93E3-44AF-A45D-C5FE8153E574}" destId="{BB2F0783-06A9-4490-AC81-5B44654D11AB}" srcOrd="12" destOrd="0" presId="urn:microsoft.com/office/officeart/2005/8/layout/list1"/>
    <dgm:cxn modelId="{E7E407D5-36C6-4B21-B4DA-09F63FA4BA45}" type="presParOf" srcId="{BB2F0783-06A9-4490-AC81-5B44654D11AB}" destId="{D671E4E3-2FDC-49F7-82CE-07C758953CC3}" srcOrd="0" destOrd="0" presId="urn:microsoft.com/office/officeart/2005/8/layout/list1"/>
    <dgm:cxn modelId="{A5F4BFC5-29BD-43CD-99AB-F7BA42D61782}" type="presParOf" srcId="{BB2F0783-06A9-4490-AC81-5B44654D11AB}" destId="{860B2BF3-EFD4-4047-8B25-5CE5651D08C7}" srcOrd="1" destOrd="0" presId="urn:microsoft.com/office/officeart/2005/8/layout/list1"/>
    <dgm:cxn modelId="{78955025-68F7-43DB-B44B-5D7903005E41}" type="presParOf" srcId="{60D80DD1-93E3-44AF-A45D-C5FE8153E574}" destId="{7F559354-DF96-44F3-B695-C57C14DB729A}" srcOrd="13" destOrd="0" presId="urn:microsoft.com/office/officeart/2005/8/layout/list1"/>
    <dgm:cxn modelId="{A28E4642-CF2E-4D44-B32F-CC64F4DE1370}" type="presParOf" srcId="{60D80DD1-93E3-44AF-A45D-C5FE8153E574}" destId="{8DB6F056-840D-4832-87C0-5E25931561D5}" srcOrd="14" destOrd="0" presId="urn:microsoft.com/office/officeart/2005/8/layout/list1"/>
    <dgm:cxn modelId="{636596B0-0649-4D12-9145-BF6D308DBA01}" type="presParOf" srcId="{60D80DD1-93E3-44AF-A45D-C5FE8153E574}" destId="{796FDFEA-E25E-40E4-AA37-CDE77617B3D2}" srcOrd="15" destOrd="0" presId="urn:microsoft.com/office/officeart/2005/8/layout/list1"/>
    <dgm:cxn modelId="{C021ABDF-6744-44D4-9534-5DD89C048BCA}" type="presParOf" srcId="{60D80DD1-93E3-44AF-A45D-C5FE8153E574}" destId="{171B8693-F615-40B6-9B70-98ED5704BFC8}" srcOrd="16" destOrd="0" presId="urn:microsoft.com/office/officeart/2005/8/layout/list1"/>
    <dgm:cxn modelId="{97D9EDB0-52F9-4B4E-BD40-CE81DC28CCB2}" type="presParOf" srcId="{171B8693-F615-40B6-9B70-98ED5704BFC8}" destId="{C1CB25B5-FFAF-4641-89B6-635A5E4FE09E}" srcOrd="0" destOrd="0" presId="urn:microsoft.com/office/officeart/2005/8/layout/list1"/>
    <dgm:cxn modelId="{D0D87955-1422-4040-A492-22BDB9BCDB30}" type="presParOf" srcId="{171B8693-F615-40B6-9B70-98ED5704BFC8}" destId="{4D9C42DD-88E4-4288-B04B-36F49232D8BE}" srcOrd="1" destOrd="0" presId="urn:microsoft.com/office/officeart/2005/8/layout/list1"/>
    <dgm:cxn modelId="{9F1A85E2-80F4-47DE-B76F-18D37E094083}" type="presParOf" srcId="{60D80DD1-93E3-44AF-A45D-C5FE8153E574}" destId="{8F07EEEB-A502-42B4-B01A-B70969D6479F}" srcOrd="17" destOrd="0" presId="urn:microsoft.com/office/officeart/2005/8/layout/list1"/>
    <dgm:cxn modelId="{64798F78-E9E4-4A94-971B-CF028C3EEBF3}" type="presParOf" srcId="{60D80DD1-93E3-44AF-A45D-C5FE8153E574}" destId="{B4B90E76-93AE-47DF-BBB2-11CAE54F2659}" srcOrd="18" destOrd="0" presId="urn:microsoft.com/office/officeart/2005/8/layout/list1"/>
    <dgm:cxn modelId="{5166B9B9-53E2-4B4B-92BE-5720DF479B2D}" type="presParOf" srcId="{60D80DD1-93E3-44AF-A45D-C5FE8153E574}" destId="{7ADF765E-A89B-4B3F-B648-47EB7CE732DA}" srcOrd="19" destOrd="0" presId="urn:microsoft.com/office/officeart/2005/8/layout/list1"/>
    <dgm:cxn modelId="{AEE3CDBA-A82E-4C15-BBA5-C5DE6884458F}" type="presParOf" srcId="{60D80DD1-93E3-44AF-A45D-C5FE8153E574}" destId="{DF9DB371-CCDB-46DC-99D6-12E3608EA5FB}" srcOrd="20" destOrd="0" presId="urn:microsoft.com/office/officeart/2005/8/layout/list1"/>
    <dgm:cxn modelId="{1D2F6901-3D38-406C-9BC6-0D587B26CD32}" type="presParOf" srcId="{DF9DB371-CCDB-46DC-99D6-12E3608EA5FB}" destId="{ACC4EC80-C087-4E8E-961B-784409D792F9}" srcOrd="0" destOrd="0" presId="urn:microsoft.com/office/officeart/2005/8/layout/list1"/>
    <dgm:cxn modelId="{CC3022DA-79AD-468C-A526-F8DAFC8D4D33}" type="presParOf" srcId="{DF9DB371-CCDB-46DC-99D6-12E3608EA5FB}" destId="{57FE5B08-E11C-420A-98E7-54EDAB3AD01B}" srcOrd="1" destOrd="0" presId="urn:microsoft.com/office/officeart/2005/8/layout/list1"/>
    <dgm:cxn modelId="{C139BA19-008D-4525-A3FD-ACB7F5F43B9B}" type="presParOf" srcId="{60D80DD1-93E3-44AF-A45D-C5FE8153E574}" destId="{5640B69F-BC35-44D6-844A-010D4FF21C6D}" srcOrd="21" destOrd="0" presId="urn:microsoft.com/office/officeart/2005/8/layout/list1"/>
    <dgm:cxn modelId="{6E5ED3EE-303C-43A3-8CC2-55B555E259A9}" type="presParOf" srcId="{60D80DD1-93E3-44AF-A45D-C5FE8153E574}" destId="{34D1B331-21F2-4DD6-9B25-6559A312F831}"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31DA04-E299-4A6D-BB45-F2B4A2E1264A}">
      <dsp:nvSpPr>
        <dsp:cNvPr id="0" name=""/>
        <dsp:cNvSpPr/>
      </dsp:nvSpPr>
      <dsp:spPr>
        <a:xfrm>
          <a:off x="0" y="91425"/>
          <a:ext cx="12192000" cy="2094871"/>
        </a:xfrm>
        <a:prstGeom prst="roundRect">
          <a:avLst>
            <a:gd name="adj" fmla="val 1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sp>
    <dsp:sp modelId="{056CA89B-7791-4796-ABCC-334039369192}">
      <dsp:nvSpPr>
        <dsp:cNvPr id="0" name=""/>
        <dsp:cNvSpPr/>
      </dsp:nvSpPr>
      <dsp:spPr>
        <a:xfrm>
          <a:off x="300467" y="309988"/>
          <a:ext cx="2668668" cy="1826094"/>
        </a:xfrm>
        <a:prstGeom prst="roundRect">
          <a:avLst>
            <a:gd name="adj" fmla="val 10000"/>
          </a:avLst>
        </a:prstGeom>
        <a:blipFill rotWithShape="1">
          <a:blip xmlns:r="http://schemas.openxmlformats.org/officeDocument/2006/relationships" r:embed="rId1"/>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FBCC6361-81A0-4EFB-B540-70811B92F9AA}">
      <dsp:nvSpPr>
        <dsp:cNvPr id="0" name=""/>
        <dsp:cNvSpPr/>
      </dsp:nvSpPr>
      <dsp:spPr>
        <a:xfrm rot="10800000">
          <a:off x="304685" y="2343798"/>
          <a:ext cx="2624635" cy="3189822"/>
        </a:xfrm>
        <a:prstGeom prst="round2SameRect">
          <a:avLst>
            <a:gd name="adj1" fmla="val 10500"/>
            <a:gd name="adj2" fmla="val 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ru-RU" sz="1400" b="1" kern="1200" dirty="0" smtClean="0">
              <a:solidFill>
                <a:srgbClr val="003F82"/>
              </a:solidFill>
            </a:rPr>
            <a:t>Индустриальная модель :</a:t>
          </a:r>
          <a:endParaRPr lang="ru-RU" sz="1400" b="1" kern="1200" dirty="0">
            <a:solidFill>
              <a:srgbClr val="003F82"/>
            </a:solidFill>
          </a:endParaRPr>
        </a:p>
        <a:p>
          <a:pPr lvl="0" algn="l" defTabSz="622300">
            <a:lnSpc>
              <a:spcPct val="90000"/>
            </a:lnSpc>
            <a:spcBef>
              <a:spcPct val="0"/>
            </a:spcBef>
            <a:spcAft>
              <a:spcPct val="35000"/>
            </a:spcAft>
          </a:pPr>
          <a:r>
            <a:rPr lang="ru-RU" sz="1700" kern="1200" dirty="0">
              <a:solidFill>
                <a:srgbClr val="002060"/>
              </a:solidFill>
            </a:rPr>
            <a:t>- </a:t>
          </a:r>
          <a:r>
            <a:rPr lang="ru-RU" sz="1200" b="1" kern="1200" dirty="0" smtClean="0">
              <a:solidFill>
                <a:srgbClr val="002060"/>
              </a:solidFill>
            </a:rPr>
            <a:t>Стандартизация образования и обеспечение доступности </a:t>
          </a:r>
          <a:endParaRPr lang="ru-RU" sz="1200" b="1" kern="1200" dirty="0">
            <a:solidFill>
              <a:srgbClr val="002060"/>
            </a:solidFill>
          </a:endParaRPr>
        </a:p>
        <a:p>
          <a:pPr lvl="0" algn="l" defTabSz="622300">
            <a:lnSpc>
              <a:spcPct val="90000"/>
            </a:lnSpc>
            <a:spcBef>
              <a:spcPct val="0"/>
            </a:spcBef>
            <a:spcAft>
              <a:spcPct val="35000"/>
            </a:spcAft>
          </a:pPr>
          <a:r>
            <a:rPr lang="ru-RU" sz="1200" b="1" kern="1200" dirty="0">
              <a:solidFill>
                <a:srgbClr val="002060"/>
              </a:solidFill>
            </a:rPr>
            <a:t>- </a:t>
          </a:r>
          <a:r>
            <a:rPr lang="ru-RU" sz="1200" b="1" kern="1200" dirty="0" smtClean="0">
              <a:solidFill>
                <a:srgbClr val="002060"/>
              </a:solidFill>
            </a:rPr>
            <a:t>Создание сети учреждений, транслирующих подготовку кадров</a:t>
          </a:r>
        </a:p>
        <a:p>
          <a:pPr lvl="0" algn="l" defTabSz="622300">
            <a:lnSpc>
              <a:spcPct val="90000"/>
            </a:lnSpc>
            <a:spcBef>
              <a:spcPct val="0"/>
            </a:spcBef>
            <a:spcAft>
              <a:spcPct val="35000"/>
            </a:spcAft>
          </a:pPr>
          <a:r>
            <a:rPr lang="ru-RU" sz="1200" b="1" kern="1200" dirty="0" smtClean="0">
              <a:solidFill>
                <a:srgbClr val="002060"/>
              </a:solidFill>
            </a:rPr>
            <a:t>- Управление затратами , сметные принципы финансирования</a:t>
          </a:r>
        </a:p>
        <a:p>
          <a:pPr lvl="0" algn="l" defTabSz="622300">
            <a:lnSpc>
              <a:spcPct val="90000"/>
            </a:lnSpc>
            <a:spcBef>
              <a:spcPct val="0"/>
            </a:spcBef>
            <a:spcAft>
              <a:spcPct val="35000"/>
            </a:spcAft>
          </a:pPr>
          <a:r>
            <a:rPr lang="ru-RU" sz="1200" b="1" kern="1200" dirty="0" smtClean="0">
              <a:solidFill>
                <a:srgbClr val="002060"/>
              </a:solidFill>
            </a:rPr>
            <a:t>- Репетиторство  за счет семейных ресурсов</a:t>
          </a:r>
          <a:endParaRPr lang="ru-RU" sz="1200" b="1" kern="1200" dirty="0">
            <a:solidFill>
              <a:srgbClr val="002060"/>
            </a:solidFill>
          </a:endParaRPr>
        </a:p>
      </dsp:txBody>
      <dsp:txXfrm rot="10800000">
        <a:off x="385402" y="2343798"/>
        <a:ext cx="2463201" cy="3109105"/>
      </dsp:txXfrm>
    </dsp:sp>
    <dsp:sp modelId="{A963E9F4-C000-4FAF-B5C4-25EE982D7DB6}">
      <dsp:nvSpPr>
        <dsp:cNvPr id="0" name=""/>
        <dsp:cNvSpPr/>
      </dsp:nvSpPr>
      <dsp:spPr>
        <a:xfrm>
          <a:off x="3853527" y="284493"/>
          <a:ext cx="2755399" cy="1826094"/>
        </a:xfrm>
        <a:prstGeom prst="roundRect">
          <a:avLst>
            <a:gd name="adj" fmla="val 10000"/>
          </a:avLst>
        </a:prstGeom>
        <a:blipFill rotWithShape="1">
          <a:blip xmlns:r="http://schemas.openxmlformats.org/officeDocument/2006/relationships" r:embed="rId2"/>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4845E0BB-8FEB-4A24-A74E-49FA4A499F41}">
      <dsp:nvSpPr>
        <dsp:cNvPr id="0" name=""/>
        <dsp:cNvSpPr/>
      </dsp:nvSpPr>
      <dsp:spPr>
        <a:xfrm rot="10800000">
          <a:off x="3219990" y="2300048"/>
          <a:ext cx="4123773" cy="3233588"/>
        </a:xfrm>
        <a:prstGeom prst="round2SameRect">
          <a:avLst>
            <a:gd name="adj1" fmla="val 10500"/>
            <a:gd name="adj2" fmla="val 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ru-RU" sz="1400" b="1" kern="1200" dirty="0" smtClean="0">
              <a:solidFill>
                <a:srgbClr val="003F82"/>
              </a:solidFill>
            </a:rPr>
            <a:t>Модель непрерывного образования:</a:t>
          </a:r>
          <a:endParaRPr lang="ru-RU" sz="1400" b="1" kern="1200" dirty="0">
            <a:solidFill>
              <a:srgbClr val="003F82"/>
            </a:solidFill>
          </a:endParaRPr>
        </a:p>
        <a:p>
          <a:pPr lvl="0" algn="l" defTabSz="622300">
            <a:lnSpc>
              <a:spcPct val="90000"/>
            </a:lnSpc>
            <a:spcBef>
              <a:spcPct val="0"/>
            </a:spcBef>
            <a:spcAft>
              <a:spcPct val="35000"/>
            </a:spcAft>
          </a:pPr>
          <a:r>
            <a:rPr lang="ru-RU" sz="1700" b="1" kern="1200" dirty="0">
              <a:solidFill>
                <a:srgbClr val="002060"/>
              </a:solidFill>
            </a:rPr>
            <a:t>-</a:t>
          </a:r>
          <a:r>
            <a:rPr lang="ru-RU" sz="1700" b="1" kern="1200" dirty="0"/>
            <a:t> </a:t>
          </a:r>
          <a:r>
            <a:rPr lang="ru-RU" sz="1200" b="1" kern="1200" dirty="0" smtClean="0">
              <a:solidFill>
                <a:srgbClr val="002060"/>
              </a:solidFill>
            </a:rPr>
            <a:t>Рост вклада человеческого капитала в экономику, повышение академической мобильности</a:t>
          </a:r>
          <a:endParaRPr lang="ru-RU" sz="1200" b="1" kern="1200" dirty="0">
            <a:solidFill>
              <a:srgbClr val="002060"/>
            </a:solidFill>
          </a:endParaRPr>
        </a:p>
        <a:p>
          <a:pPr lvl="0" algn="l" defTabSz="622300">
            <a:lnSpc>
              <a:spcPct val="90000"/>
            </a:lnSpc>
            <a:spcBef>
              <a:spcPct val="0"/>
            </a:spcBef>
            <a:spcAft>
              <a:spcPct val="35000"/>
            </a:spcAft>
          </a:pPr>
          <a:r>
            <a:rPr lang="ru-RU" sz="1200" b="1" kern="1200" dirty="0">
              <a:solidFill>
                <a:srgbClr val="002060"/>
              </a:solidFill>
            </a:rPr>
            <a:t>- </a:t>
          </a:r>
          <a:r>
            <a:rPr lang="ru-RU" sz="1200" b="1" kern="1200" dirty="0" smtClean="0">
              <a:solidFill>
                <a:srgbClr val="002060"/>
              </a:solidFill>
            </a:rPr>
            <a:t>Прозрачность в распределении общественных ресурсов на образование, </a:t>
          </a:r>
        </a:p>
        <a:p>
          <a:pPr lvl="0" algn="l" defTabSz="622300">
            <a:lnSpc>
              <a:spcPct val="90000"/>
            </a:lnSpc>
            <a:spcBef>
              <a:spcPct val="0"/>
            </a:spcBef>
            <a:spcAft>
              <a:spcPct val="35000"/>
            </a:spcAft>
          </a:pPr>
          <a:r>
            <a:rPr lang="ru-RU" sz="1200" b="1" kern="1200" dirty="0" smtClean="0">
              <a:solidFill>
                <a:srgbClr val="002060"/>
              </a:solidFill>
            </a:rPr>
            <a:t>- Длительные образовательные траектории, распространение </a:t>
          </a:r>
          <a:r>
            <a:rPr lang="ru-RU" sz="1200" b="1" kern="1200" dirty="0" err="1" smtClean="0">
              <a:solidFill>
                <a:srgbClr val="002060"/>
              </a:solidFill>
            </a:rPr>
            <a:t>компетентностного</a:t>
          </a:r>
          <a:r>
            <a:rPr lang="ru-RU" sz="1200" b="1" kern="1200" dirty="0" smtClean="0">
              <a:solidFill>
                <a:srgbClr val="002060"/>
              </a:solidFill>
            </a:rPr>
            <a:t> подхода</a:t>
          </a:r>
        </a:p>
        <a:p>
          <a:pPr lvl="0" algn="l" defTabSz="622300">
            <a:lnSpc>
              <a:spcPct val="90000"/>
            </a:lnSpc>
            <a:spcBef>
              <a:spcPct val="0"/>
            </a:spcBef>
            <a:spcAft>
              <a:spcPct val="35000"/>
            </a:spcAft>
          </a:pPr>
          <a:r>
            <a:rPr lang="ru-RU" sz="1200" b="1" kern="1200" dirty="0" smtClean="0">
              <a:solidFill>
                <a:srgbClr val="002060"/>
              </a:solidFill>
            </a:rPr>
            <a:t>- Формульное финансирование и поиск баланса интересов </a:t>
          </a:r>
          <a:r>
            <a:rPr lang="ru-RU" sz="1200" b="1" kern="1200" dirty="0" err="1" smtClean="0">
              <a:solidFill>
                <a:srgbClr val="002060"/>
              </a:solidFill>
            </a:rPr>
            <a:t>стейкхолдеров</a:t>
          </a:r>
          <a:r>
            <a:rPr lang="ru-RU" sz="1200" b="1" kern="1200" dirty="0" smtClean="0">
              <a:solidFill>
                <a:srgbClr val="002060"/>
              </a:solidFill>
            </a:rPr>
            <a:t> </a:t>
          </a:r>
        </a:p>
        <a:p>
          <a:pPr lvl="0" algn="l" defTabSz="622300">
            <a:lnSpc>
              <a:spcPct val="90000"/>
            </a:lnSpc>
            <a:spcBef>
              <a:spcPct val="0"/>
            </a:spcBef>
            <a:spcAft>
              <a:spcPct val="35000"/>
            </a:spcAft>
          </a:pPr>
          <a:r>
            <a:rPr lang="ru-RU" sz="1200" b="1" kern="1200" dirty="0" smtClean="0">
              <a:solidFill>
                <a:srgbClr val="002060"/>
              </a:solidFill>
            </a:rPr>
            <a:t>- Использование ресурсов семей и работодателей </a:t>
          </a:r>
          <a:endParaRPr lang="ru-RU" sz="1200" b="1" kern="1200" dirty="0">
            <a:solidFill>
              <a:srgbClr val="002060"/>
            </a:solidFill>
          </a:endParaRPr>
        </a:p>
      </dsp:txBody>
      <dsp:txXfrm rot="10800000">
        <a:off x="3319434" y="2300048"/>
        <a:ext cx="3924885" cy="3134144"/>
      </dsp:txXfrm>
    </dsp:sp>
    <dsp:sp modelId="{4D5A20F2-7DC2-4E25-A78E-D29D2B531C07}">
      <dsp:nvSpPr>
        <dsp:cNvPr id="0" name=""/>
        <dsp:cNvSpPr/>
      </dsp:nvSpPr>
      <dsp:spPr>
        <a:xfrm>
          <a:off x="7910922" y="260647"/>
          <a:ext cx="3409975" cy="1826094"/>
        </a:xfrm>
        <a:prstGeom prst="roundRect">
          <a:avLst>
            <a:gd name="adj" fmla="val 10000"/>
          </a:avLst>
        </a:prstGeom>
        <a:blipFill rotWithShape="1">
          <a:blip xmlns:r="http://schemas.openxmlformats.org/officeDocument/2006/relationships" r:embed="rId3"/>
          <a:stretch>
            <a:fillRect/>
          </a:stretch>
        </a:blipFill>
        <a:ln>
          <a:noFill/>
        </a:ln>
        <a:effectLst>
          <a:outerShdw blurRad="40000" dist="23000" dir="5400000" rotWithShape="0">
            <a:srgbClr val="000000">
              <a:alpha val="35000"/>
            </a:srgbClr>
          </a:outerShdw>
        </a:effectLst>
        <a:scene3d>
          <a:camera prst="orthographicFront"/>
          <a:lightRig rig="flat" dir="t"/>
        </a:scene3d>
        <a:sp3d z="127000" prstMaterial="plastic">
          <a:bevelT w="88900" h="88900"/>
          <a:bevelB w="88900" h="31750" prst="angle"/>
        </a:sp3d>
      </dsp:spPr>
      <dsp:style>
        <a:lnRef idx="0">
          <a:scrgbClr r="0" g="0" b="0"/>
        </a:lnRef>
        <a:fillRef idx="3">
          <a:scrgbClr r="0" g="0" b="0"/>
        </a:fillRef>
        <a:effectRef idx="2">
          <a:scrgbClr r="0" g="0" b="0"/>
        </a:effectRef>
        <a:fontRef idx="minor"/>
      </dsp:style>
    </dsp:sp>
    <dsp:sp modelId="{35E0C329-3F0B-4498-97C0-46366EE71F9F}">
      <dsp:nvSpPr>
        <dsp:cNvPr id="0" name=""/>
        <dsp:cNvSpPr/>
      </dsp:nvSpPr>
      <dsp:spPr>
        <a:xfrm rot="10800000">
          <a:off x="7541642" y="2276019"/>
          <a:ext cx="4398215" cy="3328971"/>
        </a:xfrm>
        <a:prstGeom prst="round2SameRect">
          <a:avLst>
            <a:gd name="adj1" fmla="val 10500"/>
            <a:gd name="adj2" fmla="val 0"/>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r>
            <a:rPr lang="ru-RU" sz="1400" b="1" kern="1200" dirty="0" smtClean="0">
              <a:solidFill>
                <a:srgbClr val="003F82"/>
              </a:solidFill>
            </a:rPr>
            <a:t>Цифровая персонифицированная модель:</a:t>
          </a:r>
        </a:p>
        <a:p>
          <a:pPr lvl="0" algn="l" defTabSz="622300">
            <a:lnSpc>
              <a:spcPct val="90000"/>
            </a:lnSpc>
            <a:spcBef>
              <a:spcPct val="0"/>
            </a:spcBef>
            <a:spcAft>
              <a:spcPct val="35000"/>
            </a:spcAft>
          </a:pPr>
          <a:r>
            <a:rPr lang="ru-RU" sz="1100" b="0" kern="1200" dirty="0" smtClean="0">
              <a:solidFill>
                <a:srgbClr val="002060"/>
              </a:solidFill>
            </a:rPr>
            <a:t>- </a:t>
          </a:r>
          <a:r>
            <a:rPr lang="ru-RU" sz="1200" b="1" kern="1200" dirty="0" smtClean="0">
              <a:solidFill>
                <a:srgbClr val="002060"/>
              </a:solidFill>
            </a:rPr>
            <a:t>Глобализация образования, искусственный интеллект,  создание образовательных платформ и роботизация</a:t>
          </a:r>
        </a:p>
        <a:p>
          <a:pPr lvl="0" algn="l" defTabSz="622300">
            <a:lnSpc>
              <a:spcPct val="90000"/>
            </a:lnSpc>
            <a:spcBef>
              <a:spcPct val="0"/>
            </a:spcBef>
            <a:spcAft>
              <a:spcPct val="35000"/>
            </a:spcAft>
          </a:pPr>
          <a:r>
            <a:rPr lang="ru-RU" sz="1200" b="1" kern="1200" dirty="0" smtClean="0">
              <a:solidFill>
                <a:srgbClr val="002060"/>
              </a:solidFill>
            </a:rPr>
            <a:t>- Переход к инвестиционной модели финансирования образования В СЕТЕВОМ ФОРМАТЕ</a:t>
          </a:r>
        </a:p>
        <a:p>
          <a:pPr lvl="0" algn="l" defTabSz="622300">
            <a:lnSpc>
              <a:spcPct val="90000"/>
            </a:lnSpc>
            <a:spcBef>
              <a:spcPct val="0"/>
            </a:spcBef>
            <a:spcAft>
              <a:spcPct val="35000"/>
            </a:spcAft>
          </a:pPr>
          <a:r>
            <a:rPr lang="ru-RU" sz="1200" b="1" kern="1200" dirty="0" smtClean="0">
              <a:solidFill>
                <a:srgbClr val="002060"/>
              </a:solidFill>
            </a:rPr>
            <a:t>- Управление результатами</a:t>
          </a:r>
          <a:endParaRPr lang="ru-RU" sz="1200" b="0" kern="1200" dirty="0" smtClean="0">
            <a:solidFill>
              <a:srgbClr val="002060"/>
            </a:solidFill>
          </a:endParaRPr>
        </a:p>
        <a:p>
          <a:pPr lvl="0" algn="l" defTabSz="622300">
            <a:lnSpc>
              <a:spcPct val="90000"/>
            </a:lnSpc>
            <a:spcBef>
              <a:spcPct val="0"/>
            </a:spcBef>
            <a:spcAft>
              <a:spcPct val="35000"/>
            </a:spcAft>
          </a:pPr>
          <a:r>
            <a:rPr lang="ru-RU" sz="1200" b="1" kern="1200" dirty="0" smtClean="0">
              <a:solidFill>
                <a:srgbClr val="002060"/>
              </a:solidFill>
            </a:rPr>
            <a:t>- Право </a:t>
          </a:r>
          <a:r>
            <a:rPr lang="ru-RU" sz="1200" b="1" kern="1200" dirty="0">
              <a:solidFill>
                <a:srgbClr val="002060"/>
              </a:solidFill>
            </a:rPr>
            <a:t>распоряжаться:</a:t>
          </a:r>
        </a:p>
        <a:p>
          <a:pPr lvl="0" algn="l" defTabSz="622300">
            <a:lnSpc>
              <a:spcPct val="90000"/>
            </a:lnSpc>
            <a:spcBef>
              <a:spcPct val="0"/>
            </a:spcBef>
            <a:spcAft>
              <a:spcPct val="35000"/>
            </a:spcAft>
          </a:pPr>
          <a:r>
            <a:rPr lang="ru-RU" sz="1200" b="0" kern="1200" dirty="0" smtClean="0">
              <a:solidFill>
                <a:srgbClr val="002060"/>
              </a:solidFill>
            </a:rPr>
            <a:t> 	</a:t>
          </a:r>
          <a:r>
            <a:rPr lang="ru-RU" sz="1200" b="1" kern="1200" dirty="0" smtClean="0">
              <a:solidFill>
                <a:srgbClr val="002060"/>
              </a:solidFill>
            </a:rPr>
            <a:t>социальным капиталом</a:t>
          </a:r>
          <a:endParaRPr lang="ru-RU" sz="1200" b="1" kern="1200" dirty="0">
            <a:solidFill>
              <a:srgbClr val="002060"/>
            </a:solidFill>
          </a:endParaRPr>
        </a:p>
        <a:p>
          <a:pPr lvl="0" algn="l" defTabSz="622300">
            <a:lnSpc>
              <a:spcPct val="90000"/>
            </a:lnSpc>
            <a:spcBef>
              <a:spcPct val="0"/>
            </a:spcBef>
            <a:spcAft>
              <a:spcPct val="35000"/>
            </a:spcAft>
          </a:pPr>
          <a:r>
            <a:rPr lang="ru-RU" sz="1200" b="1" kern="1200" dirty="0" smtClean="0">
              <a:solidFill>
                <a:srgbClr val="002060"/>
              </a:solidFill>
            </a:rPr>
            <a:t>	личным </a:t>
          </a:r>
          <a:r>
            <a:rPr lang="ru-RU" sz="1200" b="1" kern="1200" dirty="0">
              <a:solidFill>
                <a:srgbClr val="002060"/>
              </a:solidFill>
            </a:rPr>
            <a:t>счетом, </a:t>
          </a:r>
          <a:endParaRPr lang="ru-RU" sz="1200" b="1" kern="1200" dirty="0" smtClean="0">
            <a:solidFill>
              <a:srgbClr val="002060"/>
            </a:solidFill>
          </a:endParaRPr>
        </a:p>
        <a:p>
          <a:pPr lvl="0" algn="l" defTabSz="622300">
            <a:lnSpc>
              <a:spcPct val="90000"/>
            </a:lnSpc>
            <a:spcBef>
              <a:spcPct val="0"/>
            </a:spcBef>
            <a:spcAft>
              <a:spcPct val="35000"/>
            </a:spcAft>
          </a:pPr>
          <a:r>
            <a:rPr lang="ru-RU" sz="1200" b="1" kern="1200" dirty="0" smtClean="0">
              <a:solidFill>
                <a:srgbClr val="002060"/>
              </a:solidFill>
            </a:rPr>
            <a:t>	ресурсами семьи,</a:t>
          </a:r>
          <a:endParaRPr lang="ru-RU" sz="1200" b="1" kern="1200" dirty="0">
            <a:solidFill>
              <a:srgbClr val="002060"/>
            </a:solidFill>
          </a:endParaRPr>
        </a:p>
        <a:p>
          <a:pPr lvl="0" algn="l" defTabSz="622300">
            <a:lnSpc>
              <a:spcPct val="90000"/>
            </a:lnSpc>
            <a:spcBef>
              <a:spcPct val="0"/>
            </a:spcBef>
            <a:spcAft>
              <a:spcPct val="35000"/>
            </a:spcAft>
          </a:pPr>
          <a:r>
            <a:rPr lang="ru-RU" sz="1200" b="1" kern="1200" dirty="0" smtClean="0">
              <a:solidFill>
                <a:srgbClr val="002060"/>
              </a:solidFill>
            </a:rPr>
            <a:t>	ресурсами </a:t>
          </a:r>
          <a:r>
            <a:rPr lang="ru-RU" sz="1200" b="1" kern="1200" dirty="0">
              <a:solidFill>
                <a:srgbClr val="002060"/>
              </a:solidFill>
            </a:rPr>
            <a:t>инвесторов</a:t>
          </a:r>
        </a:p>
      </dsp:txBody>
      <dsp:txXfrm rot="10800000">
        <a:off x="7644019" y="2276019"/>
        <a:ext cx="4193461" cy="32265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506C0-E17D-4465-A509-B641171E35D4}">
      <dsp:nvSpPr>
        <dsp:cNvPr id="0" name=""/>
        <dsp:cNvSpPr/>
      </dsp:nvSpPr>
      <dsp:spPr>
        <a:xfrm>
          <a:off x="1138853" y="-35080"/>
          <a:ext cx="2234793" cy="969482"/>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b="1" kern="1200" baseline="0" dirty="0" smtClean="0">
              <a:solidFill>
                <a:schemeClr val="bg1"/>
              </a:solidFill>
            </a:rPr>
            <a:t>Адаптация к известному</a:t>
          </a:r>
          <a:endParaRPr lang="ru-RU" sz="2100" b="1" kern="1200" baseline="0" dirty="0">
            <a:solidFill>
              <a:schemeClr val="bg1"/>
            </a:solidFill>
          </a:endParaRPr>
        </a:p>
      </dsp:txBody>
      <dsp:txXfrm>
        <a:off x="1167248" y="-6685"/>
        <a:ext cx="2178003" cy="912692"/>
      </dsp:txXfrm>
    </dsp:sp>
    <dsp:sp modelId="{E8E85660-FD82-46CF-9BAE-9CB9EAD4EACA}">
      <dsp:nvSpPr>
        <dsp:cNvPr id="0" name=""/>
        <dsp:cNvSpPr/>
      </dsp:nvSpPr>
      <dsp:spPr>
        <a:xfrm rot="5285775">
          <a:off x="1922872" y="1220281"/>
          <a:ext cx="729264" cy="339318"/>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a:off x="2024667" y="1288145"/>
        <a:ext cx="525674" cy="203590"/>
      </dsp:txXfrm>
    </dsp:sp>
    <dsp:sp modelId="{811C74D1-BA85-414E-9F67-0F746CA59DD0}">
      <dsp:nvSpPr>
        <dsp:cNvPr id="0" name=""/>
        <dsp:cNvSpPr/>
      </dsp:nvSpPr>
      <dsp:spPr>
        <a:xfrm>
          <a:off x="1203707" y="1845480"/>
          <a:ext cx="2234793" cy="1110639"/>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baseline="0" dirty="0" smtClean="0">
              <a:solidFill>
                <a:schemeClr val="bg1"/>
              </a:solidFill>
            </a:rPr>
            <a:t>Набор знаний, умений и навыков</a:t>
          </a:r>
          <a:endParaRPr lang="ru-RU" sz="2100" kern="1200" baseline="0" dirty="0">
            <a:solidFill>
              <a:schemeClr val="bg1"/>
            </a:solidFill>
          </a:endParaRPr>
        </a:p>
      </dsp:txBody>
      <dsp:txXfrm>
        <a:off x="1236237" y="1878010"/>
        <a:ext cx="2169733" cy="1045579"/>
      </dsp:txXfrm>
    </dsp:sp>
    <dsp:sp modelId="{4D2CA68D-87AF-44E6-B01C-9CD274C9E3B1}">
      <dsp:nvSpPr>
        <dsp:cNvPr id="0" name=""/>
        <dsp:cNvSpPr/>
      </dsp:nvSpPr>
      <dsp:spPr>
        <a:xfrm rot="16085775">
          <a:off x="1868323" y="1200805"/>
          <a:ext cx="729264" cy="339318"/>
        </a:xfrm>
        <a:prstGeom prst="lef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ru-RU" sz="1400" kern="1200"/>
        </a:p>
      </dsp:txBody>
      <dsp:txXfrm rot="10800000">
        <a:off x="1970118" y="1268669"/>
        <a:ext cx="525674" cy="2035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C506C0-E17D-4465-A509-B641171E35D4}">
      <dsp:nvSpPr>
        <dsp:cNvPr id="0" name=""/>
        <dsp:cNvSpPr/>
      </dsp:nvSpPr>
      <dsp:spPr>
        <a:xfrm>
          <a:off x="842178" y="-77581"/>
          <a:ext cx="2252080" cy="897615"/>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b="1" kern="1200" baseline="0" dirty="0" smtClean="0">
              <a:solidFill>
                <a:schemeClr val="bg1"/>
              </a:solidFill>
            </a:rPr>
            <a:t>Адаптация к неизвестному</a:t>
          </a:r>
          <a:endParaRPr lang="ru-RU" sz="2000" b="1" kern="1200" baseline="0" dirty="0">
            <a:solidFill>
              <a:schemeClr val="bg1"/>
            </a:solidFill>
          </a:endParaRPr>
        </a:p>
      </dsp:txBody>
      <dsp:txXfrm>
        <a:off x="868468" y="-51291"/>
        <a:ext cx="2199500" cy="845035"/>
      </dsp:txXfrm>
    </dsp:sp>
    <dsp:sp modelId="{E8E85660-FD82-46CF-9BAE-9CB9EAD4EACA}">
      <dsp:nvSpPr>
        <dsp:cNvPr id="0" name=""/>
        <dsp:cNvSpPr/>
      </dsp:nvSpPr>
      <dsp:spPr>
        <a:xfrm rot="5400000">
          <a:off x="1589955" y="1135779"/>
          <a:ext cx="756525" cy="314165"/>
        </a:xfrm>
        <a:prstGeom prst="lef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1684205" y="1198613"/>
        <a:ext cx="568026" cy="188499"/>
      </dsp:txXfrm>
    </dsp:sp>
    <dsp:sp modelId="{811C74D1-BA85-414E-9F67-0F746CA59DD0}">
      <dsp:nvSpPr>
        <dsp:cNvPr id="0" name=""/>
        <dsp:cNvSpPr/>
      </dsp:nvSpPr>
      <dsp:spPr>
        <a:xfrm>
          <a:off x="763376" y="1765690"/>
          <a:ext cx="2409684" cy="1208244"/>
        </a:xfrm>
        <a:prstGeom prst="roundRect">
          <a:avLst>
            <a:gd name="adj" fmla="val 1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baseline="0" dirty="0" smtClean="0">
              <a:solidFill>
                <a:schemeClr val="bg1"/>
              </a:solidFill>
            </a:rPr>
            <a:t>Создание собственной модели поведения в меняющихся условиях</a:t>
          </a:r>
          <a:endParaRPr lang="ru-RU" sz="1800" b="1" kern="1200" baseline="0" dirty="0">
            <a:solidFill>
              <a:schemeClr val="bg1"/>
            </a:solidFill>
          </a:endParaRPr>
        </a:p>
      </dsp:txBody>
      <dsp:txXfrm>
        <a:off x="798764" y="1801078"/>
        <a:ext cx="2338908" cy="1137468"/>
      </dsp:txXfrm>
    </dsp:sp>
    <dsp:sp modelId="{4D2CA68D-87AF-44E6-B01C-9CD274C9E3B1}">
      <dsp:nvSpPr>
        <dsp:cNvPr id="0" name=""/>
        <dsp:cNvSpPr/>
      </dsp:nvSpPr>
      <dsp:spPr>
        <a:xfrm rot="16200000">
          <a:off x="1630528" y="1092754"/>
          <a:ext cx="756525" cy="314165"/>
        </a:xfrm>
        <a:prstGeom prst="leftRightArrow">
          <a:avLst>
            <a:gd name="adj1" fmla="val 60000"/>
            <a:gd name="adj2" fmla="val 50000"/>
          </a:avLst>
        </a:prstGeom>
        <a:solidFill>
          <a:schemeClr val="accent4"/>
        </a:solidFill>
        <a:ln w="25400" cap="flat" cmpd="sng" algn="ctr">
          <a:solidFill>
            <a:schemeClr val="accent4">
              <a:shade val="50000"/>
            </a:schemeClr>
          </a:solidFill>
          <a:prstDash val="solid"/>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ru-RU" sz="1300" kern="1200"/>
        </a:p>
      </dsp:txBody>
      <dsp:txXfrm>
        <a:off x="1724778" y="1155587"/>
        <a:ext cx="568026" cy="18849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F8E440-AD99-4B3B-A647-A3A4F44ED43B}">
      <dsp:nvSpPr>
        <dsp:cNvPr id="0" name=""/>
        <dsp:cNvSpPr/>
      </dsp:nvSpPr>
      <dsp:spPr>
        <a:xfrm>
          <a:off x="0" y="255"/>
          <a:ext cx="6564548" cy="1470280"/>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Введен специальный </a:t>
          </a:r>
          <a:r>
            <a:rPr lang="ru-RU" sz="2400" b="1" i="1" kern="1200" dirty="0" smtClean="0"/>
            <a:t>код бюджетной классификации</a:t>
          </a:r>
          <a:r>
            <a:rPr lang="ru-RU" sz="2400" i="1" kern="1200" dirty="0" smtClean="0"/>
            <a:t> </a:t>
          </a:r>
          <a:r>
            <a:rPr lang="ru-RU" sz="2400" kern="1200" dirty="0" smtClean="0"/>
            <a:t>для программ дополнительного образования</a:t>
          </a:r>
          <a:endParaRPr lang="ru-RU" sz="2400" kern="1200" dirty="0"/>
        </a:p>
      </dsp:txBody>
      <dsp:txXfrm>
        <a:off x="0" y="255"/>
        <a:ext cx="6564548" cy="1470280"/>
      </dsp:txXfrm>
    </dsp:sp>
    <dsp:sp modelId="{78BBD56B-2C23-4576-A272-95A46D18CCE3}">
      <dsp:nvSpPr>
        <dsp:cNvPr id="0" name=""/>
        <dsp:cNvSpPr/>
      </dsp:nvSpPr>
      <dsp:spPr>
        <a:xfrm>
          <a:off x="7119530" y="216019"/>
          <a:ext cx="1455577" cy="1470280"/>
        </a:xfrm>
        <a:prstGeom prst="rect">
          <a:avLst/>
        </a:prstGeom>
        <a:blipFill>
          <a:blip xmlns:r="http://schemas.openxmlformats.org/officeDocument/2006/relationships" r:embed="rId1">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C87F8A-278A-4D3C-A8B3-A03D6B437BD6}">
      <dsp:nvSpPr>
        <dsp:cNvPr id="0" name=""/>
        <dsp:cNvSpPr/>
      </dsp:nvSpPr>
      <dsp:spPr>
        <a:xfrm>
          <a:off x="1866297" y="1713132"/>
          <a:ext cx="6564548" cy="1470280"/>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ru-RU" sz="2400" kern="1200" dirty="0" smtClean="0"/>
            <a:t>Осуществлен переход на нормативно-подушевое финансирование</a:t>
          </a:r>
          <a:endParaRPr lang="ru-RU" sz="2400" kern="1200" dirty="0"/>
        </a:p>
      </dsp:txBody>
      <dsp:txXfrm>
        <a:off x="1866297" y="1713132"/>
        <a:ext cx="6564548" cy="1470280"/>
      </dsp:txXfrm>
    </dsp:sp>
    <dsp:sp modelId="{3CFB00F1-4940-4626-AF43-FEFA0EB3C7C4}">
      <dsp:nvSpPr>
        <dsp:cNvPr id="0" name=""/>
        <dsp:cNvSpPr/>
      </dsp:nvSpPr>
      <dsp:spPr>
        <a:xfrm>
          <a:off x="0" y="1728187"/>
          <a:ext cx="1455577" cy="1470280"/>
        </a:xfrm>
        <a:prstGeom prst="rect">
          <a:avLst/>
        </a:prstGeom>
        <a:blipFill>
          <a:blip xmlns:r="http://schemas.openxmlformats.org/officeDocument/2006/relationships" r:embed="rId2">
            <a:extLst/>
          </a:blip>
          <a:srcRect/>
          <a:stretch>
            <a:fillRect t="-25000" b="-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5F85E34-F5CA-4D63-A20B-BAA7BFA785F3}">
      <dsp:nvSpPr>
        <dsp:cNvPr id="0" name=""/>
        <dsp:cNvSpPr/>
      </dsp:nvSpPr>
      <dsp:spPr>
        <a:xfrm>
          <a:off x="0" y="3426009"/>
          <a:ext cx="6564548" cy="1470280"/>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t>Закреплено право субъектам Российской Федерации передавать </a:t>
          </a:r>
          <a:r>
            <a:rPr lang="ru-RU" sz="1800" i="1" kern="1200" dirty="0" smtClean="0"/>
            <a:t>средства</a:t>
          </a:r>
          <a:r>
            <a:rPr lang="ru-RU" sz="1800" kern="1200" dirty="0" smtClean="0"/>
            <a:t> на реализацию программ дополнительного образования  </a:t>
          </a:r>
          <a:r>
            <a:rPr lang="ru-RU" sz="1800" i="1" kern="1200" dirty="0" smtClean="0"/>
            <a:t>частным образовательным организациям</a:t>
          </a:r>
          <a:r>
            <a:rPr lang="ru-RU" sz="1800" kern="1200" dirty="0" smtClean="0"/>
            <a:t>, организациям, осуществляющим обучение, индивидуальным предпринимателям </a:t>
          </a:r>
          <a:endParaRPr lang="ru-RU" sz="1800" kern="1200" dirty="0"/>
        </a:p>
      </dsp:txBody>
      <dsp:txXfrm>
        <a:off x="0" y="3426009"/>
        <a:ext cx="6564548" cy="1470280"/>
      </dsp:txXfrm>
    </dsp:sp>
    <dsp:sp modelId="{3D8BDF89-C8A8-4C8A-910F-D8474B91B96C}">
      <dsp:nvSpPr>
        <dsp:cNvPr id="0" name=""/>
        <dsp:cNvSpPr/>
      </dsp:nvSpPr>
      <dsp:spPr>
        <a:xfrm>
          <a:off x="7461766" y="3426264"/>
          <a:ext cx="1455577" cy="1470280"/>
        </a:xfrm>
        <a:prstGeom prst="rect">
          <a:avLst/>
        </a:prstGeom>
        <a:blipFill>
          <a:blip xmlns:r="http://schemas.openxmlformats.org/officeDocument/2006/relationships" r:embed="rId3" cstate="prin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17A60-BCAC-4617-A763-7D647C778F97}">
      <dsp:nvSpPr>
        <dsp:cNvPr id="0" name=""/>
        <dsp:cNvSpPr/>
      </dsp:nvSpPr>
      <dsp:spPr>
        <a:xfrm>
          <a:off x="0" y="365061"/>
          <a:ext cx="82296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C21486-6444-420A-94E8-B1C22D70C3F1}">
      <dsp:nvSpPr>
        <dsp:cNvPr id="0" name=""/>
        <dsp:cNvSpPr/>
      </dsp:nvSpPr>
      <dsp:spPr>
        <a:xfrm>
          <a:off x="411480" y="128901"/>
          <a:ext cx="5760720" cy="472320"/>
        </a:xfrm>
        <a:prstGeom prst="round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ru-RU" sz="2400" b="1" kern="1200" dirty="0" smtClean="0"/>
            <a:t>Туристско-краеведческая</a:t>
          </a:r>
          <a:endParaRPr lang="ru-RU" sz="2400" b="1" kern="1200" dirty="0"/>
        </a:p>
      </dsp:txBody>
      <dsp:txXfrm>
        <a:off x="434537" y="151958"/>
        <a:ext cx="5714606" cy="426206"/>
      </dsp:txXfrm>
    </dsp:sp>
    <dsp:sp modelId="{87B7448E-9A84-4DB3-8717-983027B4E8EA}">
      <dsp:nvSpPr>
        <dsp:cNvPr id="0" name=""/>
        <dsp:cNvSpPr/>
      </dsp:nvSpPr>
      <dsp:spPr>
        <a:xfrm>
          <a:off x="0" y="1090821"/>
          <a:ext cx="82296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20D72C8-F450-461A-857F-8798BB67A05D}">
      <dsp:nvSpPr>
        <dsp:cNvPr id="0" name=""/>
        <dsp:cNvSpPr/>
      </dsp:nvSpPr>
      <dsp:spPr>
        <a:xfrm>
          <a:off x="411480" y="854661"/>
          <a:ext cx="5760720"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ru-RU" sz="2400" b="1" kern="1200" dirty="0" smtClean="0"/>
            <a:t>Физкультурно-спортивная</a:t>
          </a:r>
          <a:endParaRPr lang="ru-RU" sz="2400" b="1" kern="1200" dirty="0"/>
        </a:p>
      </dsp:txBody>
      <dsp:txXfrm>
        <a:off x="434537" y="877718"/>
        <a:ext cx="5714606" cy="426206"/>
      </dsp:txXfrm>
    </dsp:sp>
    <dsp:sp modelId="{94DA61F8-7E4A-4C0C-8FA6-06FE12AC79D3}">
      <dsp:nvSpPr>
        <dsp:cNvPr id="0" name=""/>
        <dsp:cNvSpPr/>
      </dsp:nvSpPr>
      <dsp:spPr>
        <a:xfrm>
          <a:off x="0" y="1816581"/>
          <a:ext cx="82296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0BB19E6-6C55-4A4C-A33E-C3ED842FB17B}">
      <dsp:nvSpPr>
        <dsp:cNvPr id="0" name=""/>
        <dsp:cNvSpPr/>
      </dsp:nvSpPr>
      <dsp:spPr>
        <a:xfrm>
          <a:off x="411480" y="1580421"/>
          <a:ext cx="5760720" cy="472320"/>
        </a:xfrm>
        <a:prstGeom prst="roundRect">
          <a:avLst/>
        </a:prstGeom>
        <a:solidFill>
          <a:schemeClr val="bg1">
            <a:lumMod val="6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ru-RU" sz="2400" b="1" kern="1200" dirty="0" err="1" smtClean="0"/>
            <a:t>Естественно-научная</a:t>
          </a:r>
          <a:endParaRPr lang="ru-RU" sz="2400" b="1" kern="1200" dirty="0" smtClean="0"/>
        </a:p>
      </dsp:txBody>
      <dsp:txXfrm>
        <a:off x="434537" y="1603478"/>
        <a:ext cx="5714606" cy="426206"/>
      </dsp:txXfrm>
    </dsp:sp>
    <dsp:sp modelId="{8DB6F056-840D-4832-87C0-5E25931561D5}">
      <dsp:nvSpPr>
        <dsp:cNvPr id="0" name=""/>
        <dsp:cNvSpPr/>
      </dsp:nvSpPr>
      <dsp:spPr>
        <a:xfrm>
          <a:off x="0" y="2542341"/>
          <a:ext cx="82296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0B2BF3-EFD4-4047-8B25-5CE5651D08C7}">
      <dsp:nvSpPr>
        <dsp:cNvPr id="0" name=""/>
        <dsp:cNvSpPr/>
      </dsp:nvSpPr>
      <dsp:spPr>
        <a:xfrm>
          <a:off x="411480" y="2306181"/>
          <a:ext cx="5760720" cy="472320"/>
        </a:xfrm>
        <a:prstGeom prst="roundRect">
          <a:avLst/>
        </a:prstGeom>
        <a:solidFill>
          <a:srgbClr val="D255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ru-RU" sz="2400" b="1" kern="1200" dirty="0" smtClean="0"/>
            <a:t>Художественная</a:t>
          </a:r>
        </a:p>
      </dsp:txBody>
      <dsp:txXfrm>
        <a:off x="434537" y="2329238"/>
        <a:ext cx="5714606" cy="426206"/>
      </dsp:txXfrm>
    </dsp:sp>
    <dsp:sp modelId="{B4B90E76-93AE-47DF-BBB2-11CAE54F2659}">
      <dsp:nvSpPr>
        <dsp:cNvPr id="0" name=""/>
        <dsp:cNvSpPr/>
      </dsp:nvSpPr>
      <dsp:spPr>
        <a:xfrm>
          <a:off x="0" y="3268101"/>
          <a:ext cx="82296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D9C42DD-88E4-4288-B04B-36F49232D8BE}">
      <dsp:nvSpPr>
        <dsp:cNvPr id="0" name=""/>
        <dsp:cNvSpPr/>
      </dsp:nvSpPr>
      <dsp:spPr>
        <a:xfrm>
          <a:off x="411480" y="3031941"/>
          <a:ext cx="5760720" cy="472320"/>
        </a:xfrm>
        <a:prstGeom prst="roundRect">
          <a:avLst/>
        </a:prstGeom>
        <a:solidFill>
          <a:schemeClr val="accent4">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ru-RU" sz="2400" b="1" kern="1200" dirty="0" smtClean="0"/>
            <a:t>Техническая</a:t>
          </a:r>
        </a:p>
      </dsp:txBody>
      <dsp:txXfrm>
        <a:off x="434537" y="3054998"/>
        <a:ext cx="5714606" cy="426206"/>
      </dsp:txXfrm>
    </dsp:sp>
    <dsp:sp modelId="{34D1B331-21F2-4DD6-9B25-6559A312F831}">
      <dsp:nvSpPr>
        <dsp:cNvPr id="0" name=""/>
        <dsp:cNvSpPr/>
      </dsp:nvSpPr>
      <dsp:spPr>
        <a:xfrm>
          <a:off x="0" y="3993861"/>
          <a:ext cx="8229600"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FE5B08-E11C-420A-98E7-54EDAB3AD01B}">
      <dsp:nvSpPr>
        <dsp:cNvPr id="0" name=""/>
        <dsp:cNvSpPr/>
      </dsp:nvSpPr>
      <dsp:spPr>
        <a:xfrm>
          <a:off x="411480" y="3757701"/>
          <a:ext cx="5760720" cy="472320"/>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lvl="0" algn="l" defTabSz="1066800">
            <a:lnSpc>
              <a:spcPct val="90000"/>
            </a:lnSpc>
            <a:spcBef>
              <a:spcPct val="0"/>
            </a:spcBef>
            <a:spcAft>
              <a:spcPct val="35000"/>
            </a:spcAft>
          </a:pPr>
          <a:r>
            <a:rPr lang="ru-RU" sz="2400" b="1" kern="1200" dirty="0" smtClean="0"/>
            <a:t>Социально-педагогическая</a:t>
          </a:r>
        </a:p>
      </dsp:txBody>
      <dsp:txXfrm>
        <a:off x="434537" y="3780758"/>
        <a:ext cx="5714606"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pList2#1">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BA36D4-6668-49FE-94EB-991A7071842F}" type="datetimeFigureOut">
              <a:rPr lang="ru-RU" smtClean="0"/>
              <a:t>05.04.2021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0F02A7-9A1D-4FF9-BA33-D7F37A4DC0BD}" type="slidenum">
              <a:rPr lang="ru-RU" smtClean="0"/>
              <a:t>‹#›</a:t>
            </a:fld>
            <a:endParaRPr lang="ru-RU"/>
          </a:p>
        </p:txBody>
      </p:sp>
    </p:spTree>
    <p:extLst>
      <p:ext uri="{BB962C8B-B14F-4D97-AF65-F5344CB8AC3E}">
        <p14:creationId xmlns:p14="http://schemas.microsoft.com/office/powerpoint/2010/main" val="2686629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10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4710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F2CF146-677D-4236-A6EE-7781A15F26F0}" type="slidenum">
              <a:rPr lang="ru-RU" altLang="ru-RU">
                <a:solidFill>
                  <a:srgbClr val="000000"/>
                </a:solidFill>
                <a:latin typeface="Calibri" panose="020F0502020204030204" pitchFamily="34" charset="0"/>
              </a:rPr>
              <a:pPr/>
              <a:t>6</a:t>
            </a:fld>
            <a:endParaRPr lang="ru-RU" altLang="ru-RU">
              <a:solidFill>
                <a:srgbClr val="000000"/>
              </a:solidFill>
              <a:latin typeface="Calibri" panose="020F0502020204030204" pitchFamily="34" charset="0"/>
            </a:endParaRPr>
          </a:p>
        </p:txBody>
      </p:sp>
    </p:spTree>
    <p:extLst>
      <p:ext uri="{BB962C8B-B14F-4D97-AF65-F5344CB8AC3E}">
        <p14:creationId xmlns:p14="http://schemas.microsoft.com/office/powerpoint/2010/main" val="41907274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a:defRPr/>
            </a:pPr>
            <a:fld id="{27887EA0-8109-4A86-AEB9-45945E1799B9}" type="slidenum">
              <a:rPr lang="ru-RU" altLang="ru-RU" smtClean="0"/>
              <a:pPr>
                <a:defRPr/>
              </a:pPr>
              <a:t>8</a:t>
            </a:fld>
            <a:endParaRPr lang="ru-RU" altLang="ru-RU"/>
          </a:p>
        </p:txBody>
      </p:sp>
    </p:spTree>
    <p:extLst>
      <p:ext uri="{BB962C8B-B14F-4D97-AF65-F5344CB8AC3E}">
        <p14:creationId xmlns:p14="http://schemas.microsoft.com/office/powerpoint/2010/main" val="360275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D6B0C4B-4CC4-4791-972F-20962EB5C58C}" type="slidenum">
              <a:rPr lang="ru-RU" smtClean="0"/>
              <a:pPr/>
              <a:t>23</a:t>
            </a:fld>
            <a:endParaRPr lang="ru-RU"/>
          </a:p>
        </p:txBody>
      </p:sp>
    </p:spTree>
    <p:extLst>
      <p:ext uri="{BB962C8B-B14F-4D97-AF65-F5344CB8AC3E}">
        <p14:creationId xmlns:p14="http://schemas.microsoft.com/office/powerpoint/2010/main" val="7016318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D6B0C4B-4CC4-4791-972F-20962EB5C58C}" type="slidenum">
              <a:rPr lang="ru-RU" smtClean="0"/>
              <a:pPr/>
              <a:t>24</a:t>
            </a:fld>
            <a:endParaRPr lang="ru-RU"/>
          </a:p>
        </p:txBody>
      </p:sp>
    </p:spTree>
    <p:extLst>
      <p:ext uri="{BB962C8B-B14F-4D97-AF65-F5344CB8AC3E}">
        <p14:creationId xmlns:p14="http://schemas.microsoft.com/office/powerpoint/2010/main" val="2011451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1D6B0C4B-4CC4-4791-972F-20962EB5C58C}" type="slidenum">
              <a:rPr lang="ru-RU" smtClean="0"/>
              <a:pPr/>
              <a:t>25</a:t>
            </a:fld>
            <a:endParaRPr lang="ru-RU"/>
          </a:p>
        </p:txBody>
      </p:sp>
    </p:spTree>
    <p:extLst>
      <p:ext uri="{BB962C8B-B14F-4D97-AF65-F5344CB8AC3E}">
        <p14:creationId xmlns:p14="http://schemas.microsoft.com/office/powerpoint/2010/main" val="36292562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sz="900" dirty="0">
              <a:effectLst/>
              <a:latin typeface="Helvetica Neue"/>
              <a:ea typeface="Helvetica Neue"/>
              <a:cs typeface="Helvetica Neue"/>
              <a:sym typeface="Helvetica Neue"/>
            </a:endParaRPr>
          </a:p>
        </p:txBody>
      </p:sp>
    </p:spTree>
    <p:extLst>
      <p:ext uri="{BB962C8B-B14F-4D97-AF65-F5344CB8AC3E}">
        <p14:creationId xmlns:p14="http://schemas.microsoft.com/office/powerpoint/2010/main" val="17923067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Tree>
    <p:extLst>
      <p:ext uri="{BB962C8B-B14F-4D97-AF65-F5344CB8AC3E}">
        <p14:creationId xmlns:p14="http://schemas.microsoft.com/office/powerpoint/2010/main" val="3488950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C7A43BF-CC66-494F-BD51-CA493688238F}"/>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 xmlns:a16="http://schemas.microsoft.com/office/drawing/2014/main" id="{C3BF70F7-A5E5-41DF-8B4E-B6D4533C42A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 xmlns:a16="http://schemas.microsoft.com/office/drawing/2014/main" id="{CF38D300-79CB-4420-978F-6249571D4EF9}"/>
              </a:ext>
            </a:extLst>
          </p:cNvPr>
          <p:cNvSpPr>
            <a:spLocks noGrp="1"/>
          </p:cNvSpPr>
          <p:nvPr>
            <p:ph type="dt" sz="half" idx="10"/>
          </p:nvPr>
        </p:nvSpPr>
        <p:spPr/>
        <p:txBody>
          <a:bodyPr/>
          <a:lstStyle/>
          <a:p>
            <a:fld id="{F3FD3690-FB97-4CB1-8C44-C3F2F81AAD62}" type="datetimeFigureOut">
              <a:rPr lang="ru-RU" smtClean="0"/>
              <a:t>05.04.2021</a:t>
            </a:fld>
            <a:endParaRPr lang="ru-RU"/>
          </a:p>
        </p:txBody>
      </p:sp>
      <p:sp>
        <p:nvSpPr>
          <p:cNvPr id="5" name="Нижний колонтитул 4">
            <a:extLst>
              <a:ext uri="{FF2B5EF4-FFF2-40B4-BE49-F238E27FC236}">
                <a16:creationId xmlns="" xmlns:a16="http://schemas.microsoft.com/office/drawing/2014/main" id="{8F39D829-17AE-4D9F-927B-2C6E22942DB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95D2B8E6-AEBB-454E-A8B9-0871B876951E}"/>
              </a:ext>
            </a:extLst>
          </p:cNvPr>
          <p:cNvSpPr>
            <a:spLocks noGrp="1"/>
          </p:cNvSpPr>
          <p:nvPr>
            <p:ph type="sldNum" sz="quarter" idx="12"/>
          </p:nvPr>
        </p:nvSpPr>
        <p:spPr/>
        <p:txBody>
          <a:bodyPr/>
          <a:lstStyle/>
          <a:p>
            <a:fld id="{155DAA70-6EC9-469F-9C2A-AE24084B6F0D}" type="slidenum">
              <a:rPr lang="ru-RU" smtClean="0"/>
              <a:t>‹#›</a:t>
            </a:fld>
            <a:endParaRPr lang="ru-RU"/>
          </a:p>
        </p:txBody>
      </p:sp>
    </p:spTree>
    <p:extLst>
      <p:ext uri="{BB962C8B-B14F-4D97-AF65-F5344CB8AC3E}">
        <p14:creationId xmlns:p14="http://schemas.microsoft.com/office/powerpoint/2010/main" val="2239328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CBDEAD0-D369-4806-952F-9BF4465AC74C}"/>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 xmlns:a16="http://schemas.microsoft.com/office/drawing/2014/main" id="{FCD63036-FBFD-49B3-B7A5-402CCAA335D7}"/>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C97EB32B-1D19-4263-BE39-00D769A8B510}"/>
              </a:ext>
            </a:extLst>
          </p:cNvPr>
          <p:cNvSpPr>
            <a:spLocks noGrp="1"/>
          </p:cNvSpPr>
          <p:nvPr>
            <p:ph type="dt" sz="half" idx="10"/>
          </p:nvPr>
        </p:nvSpPr>
        <p:spPr/>
        <p:txBody>
          <a:bodyPr/>
          <a:lstStyle/>
          <a:p>
            <a:fld id="{F3FD3690-FB97-4CB1-8C44-C3F2F81AAD62}" type="datetimeFigureOut">
              <a:rPr lang="ru-RU" smtClean="0"/>
              <a:t>05.04.2021</a:t>
            </a:fld>
            <a:endParaRPr lang="ru-RU"/>
          </a:p>
        </p:txBody>
      </p:sp>
      <p:sp>
        <p:nvSpPr>
          <p:cNvPr id="5" name="Нижний колонтитул 4">
            <a:extLst>
              <a:ext uri="{FF2B5EF4-FFF2-40B4-BE49-F238E27FC236}">
                <a16:creationId xmlns="" xmlns:a16="http://schemas.microsoft.com/office/drawing/2014/main" id="{D9AA9B6B-CB36-493F-AF81-95D197DF2DB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9D7281B3-E066-4085-B09B-5033C0D3C082}"/>
              </a:ext>
            </a:extLst>
          </p:cNvPr>
          <p:cNvSpPr>
            <a:spLocks noGrp="1"/>
          </p:cNvSpPr>
          <p:nvPr>
            <p:ph type="sldNum" sz="quarter" idx="12"/>
          </p:nvPr>
        </p:nvSpPr>
        <p:spPr/>
        <p:txBody>
          <a:bodyPr/>
          <a:lstStyle/>
          <a:p>
            <a:fld id="{155DAA70-6EC9-469F-9C2A-AE24084B6F0D}" type="slidenum">
              <a:rPr lang="ru-RU" smtClean="0"/>
              <a:t>‹#›</a:t>
            </a:fld>
            <a:endParaRPr lang="ru-RU"/>
          </a:p>
        </p:txBody>
      </p:sp>
    </p:spTree>
    <p:extLst>
      <p:ext uri="{BB962C8B-B14F-4D97-AF65-F5344CB8AC3E}">
        <p14:creationId xmlns:p14="http://schemas.microsoft.com/office/powerpoint/2010/main" val="19185330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 xmlns:a16="http://schemas.microsoft.com/office/drawing/2014/main" id="{E58020B8-E6DE-4140-98B1-2EAEAF48A7DF}"/>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 xmlns:a16="http://schemas.microsoft.com/office/drawing/2014/main" id="{277E7E48-DA37-429A-B1DF-F3C4640C6EE5}"/>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AE2C034D-0AFC-487F-90E6-05CF2C23BF8D}"/>
              </a:ext>
            </a:extLst>
          </p:cNvPr>
          <p:cNvSpPr>
            <a:spLocks noGrp="1"/>
          </p:cNvSpPr>
          <p:nvPr>
            <p:ph type="dt" sz="half" idx="10"/>
          </p:nvPr>
        </p:nvSpPr>
        <p:spPr/>
        <p:txBody>
          <a:bodyPr/>
          <a:lstStyle/>
          <a:p>
            <a:fld id="{F3FD3690-FB97-4CB1-8C44-C3F2F81AAD62}" type="datetimeFigureOut">
              <a:rPr lang="ru-RU" smtClean="0"/>
              <a:t>05.04.2021</a:t>
            </a:fld>
            <a:endParaRPr lang="ru-RU"/>
          </a:p>
        </p:txBody>
      </p:sp>
      <p:sp>
        <p:nvSpPr>
          <p:cNvPr id="5" name="Нижний колонтитул 4">
            <a:extLst>
              <a:ext uri="{FF2B5EF4-FFF2-40B4-BE49-F238E27FC236}">
                <a16:creationId xmlns="" xmlns:a16="http://schemas.microsoft.com/office/drawing/2014/main" id="{08552A10-2609-4A89-B47A-D1B1EC2BE95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EFD7FB6-45EB-431B-B02C-6A998BCA25B3}"/>
              </a:ext>
            </a:extLst>
          </p:cNvPr>
          <p:cNvSpPr>
            <a:spLocks noGrp="1"/>
          </p:cNvSpPr>
          <p:nvPr>
            <p:ph type="sldNum" sz="quarter" idx="12"/>
          </p:nvPr>
        </p:nvSpPr>
        <p:spPr/>
        <p:txBody>
          <a:bodyPr/>
          <a:lstStyle/>
          <a:p>
            <a:fld id="{155DAA70-6EC9-469F-9C2A-AE24084B6F0D}" type="slidenum">
              <a:rPr lang="ru-RU" smtClean="0"/>
              <a:t>‹#›</a:t>
            </a:fld>
            <a:endParaRPr lang="ru-RU"/>
          </a:p>
        </p:txBody>
      </p:sp>
    </p:spTree>
    <p:extLst>
      <p:ext uri="{BB962C8B-B14F-4D97-AF65-F5344CB8AC3E}">
        <p14:creationId xmlns:p14="http://schemas.microsoft.com/office/powerpoint/2010/main" val="2508334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EAB173E-00EC-412B-9AA5-5060772AB86F}" type="datetime1">
              <a:rPr lang="en-US"/>
              <a:pPr>
                <a:defRPr/>
              </a:pPr>
              <a:t>4/5/2021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059AFAA-A3AF-4CED-BA59-FD618A45A5A4}" type="slidenum">
              <a:rPr lang="en-US" altLang="ru-RU"/>
              <a:pPr>
                <a:defRPr/>
              </a:pPr>
              <a:t>‹#›</a:t>
            </a:fld>
            <a:endParaRPr lang="en-US" altLang="ru-RU"/>
          </a:p>
        </p:txBody>
      </p:sp>
    </p:spTree>
    <p:extLst>
      <p:ext uri="{BB962C8B-B14F-4D97-AF65-F5344CB8AC3E}">
        <p14:creationId xmlns:p14="http://schemas.microsoft.com/office/powerpoint/2010/main" val="29773611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49BA9DB-3735-4FF2-AB2E-91393F398632}" type="datetime1">
              <a:rPr lang="en-US"/>
              <a:pPr>
                <a:defRPr/>
              </a:pPr>
              <a:t>4/5/2021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A42B7FBF-E64E-4B85-BC8E-225AA09C6CB3}" type="slidenum">
              <a:rPr lang="en-US" altLang="ru-RU"/>
              <a:pPr>
                <a:defRPr/>
              </a:pPr>
              <a:t>‹#›</a:t>
            </a:fld>
            <a:endParaRPr lang="en-US" altLang="ru-RU"/>
          </a:p>
        </p:txBody>
      </p:sp>
    </p:spTree>
    <p:extLst>
      <p:ext uri="{BB962C8B-B14F-4D97-AF65-F5344CB8AC3E}">
        <p14:creationId xmlns:p14="http://schemas.microsoft.com/office/powerpoint/2010/main" val="266251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15DE904F-82AA-49F4-9982-F627EC08D9BD}" type="datetime1">
              <a:rPr lang="en-US"/>
              <a:pPr>
                <a:defRPr/>
              </a:pPr>
              <a:t>4/5/2021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4A2EFEB2-16FA-48BC-A282-37137FB95574}" type="slidenum">
              <a:rPr lang="en-US" altLang="ru-RU"/>
              <a:pPr>
                <a:defRPr/>
              </a:pPr>
              <a:t>‹#›</a:t>
            </a:fld>
            <a:endParaRPr lang="en-US" altLang="ru-RU"/>
          </a:p>
        </p:txBody>
      </p:sp>
    </p:spTree>
    <p:extLst>
      <p:ext uri="{BB962C8B-B14F-4D97-AF65-F5344CB8AC3E}">
        <p14:creationId xmlns:p14="http://schemas.microsoft.com/office/powerpoint/2010/main" val="40637809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779CFA9-3FC7-4915-967D-6CD92DE28EA4}" type="datetime1">
              <a:rPr lang="en-US"/>
              <a:pPr>
                <a:defRPr/>
              </a:pPr>
              <a:t>4/5/2021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1304706D-2836-4641-9D3B-DE944CD3B2B2}" type="slidenum">
              <a:rPr lang="en-US" altLang="ru-RU"/>
              <a:pPr>
                <a:defRPr/>
              </a:pPr>
              <a:t>‹#›</a:t>
            </a:fld>
            <a:endParaRPr lang="en-US" altLang="ru-RU"/>
          </a:p>
        </p:txBody>
      </p:sp>
    </p:spTree>
    <p:extLst>
      <p:ext uri="{BB962C8B-B14F-4D97-AF65-F5344CB8AC3E}">
        <p14:creationId xmlns:p14="http://schemas.microsoft.com/office/powerpoint/2010/main" val="20195304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D43BF03-61F1-4924-8D69-82FB5E269FE1}" type="datetime1">
              <a:rPr lang="en-US"/>
              <a:pPr>
                <a:defRPr/>
              </a:pPr>
              <a:t>4/5/2021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smtClean="0"/>
            </a:lvl1pPr>
          </a:lstStyle>
          <a:p>
            <a:pPr>
              <a:defRPr/>
            </a:pPr>
            <a:fld id="{8F70E950-D9BF-4D5B-B6D0-F72F5653FF01}" type="slidenum">
              <a:rPr lang="en-US" altLang="ru-RU"/>
              <a:pPr>
                <a:defRPr/>
              </a:pPr>
              <a:t>‹#›</a:t>
            </a:fld>
            <a:endParaRPr lang="en-US" altLang="ru-RU"/>
          </a:p>
        </p:txBody>
      </p:sp>
    </p:spTree>
    <p:extLst>
      <p:ext uri="{BB962C8B-B14F-4D97-AF65-F5344CB8AC3E}">
        <p14:creationId xmlns:p14="http://schemas.microsoft.com/office/powerpoint/2010/main" val="41372608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1ABA590B-A0E1-4DFF-8501-4D45F8C31E30}" type="datetime1">
              <a:rPr lang="en-US"/>
              <a:pPr>
                <a:defRPr/>
              </a:pPr>
              <a:t>4/5/2021</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smtClean="0"/>
            </a:lvl1pPr>
          </a:lstStyle>
          <a:p>
            <a:pPr>
              <a:defRPr/>
            </a:pPr>
            <a:fld id="{BB577889-2FDB-4216-AE11-55102D2E73C3}" type="slidenum">
              <a:rPr lang="en-US" altLang="ru-RU"/>
              <a:pPr>
                <a:defRPr/>
              </a:pPr>
              <a:t>‹#›</a:t>
            </a:fld>
            <a:endParaRPr lang="en-US" altLang="ru-RU"/>
          </a:p>
        </p:txBody>
      </p:sp>
    </p:spTree>
    <p:extLst>
      <p:ext uri="{BB962C8B-B14F-4D97-AF65-F5344CB8AC3E}">
        <p14:creationId xmlns:p14="http://schemas.microsoft.com/office/powerpoint/2010/main" val="29233002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DB12700-0FE3-4D89-9F50-A362331547D5}" type="datetime1">
              <a:rPr lang="en-US"/>
              <a:pPr>
                <a:defRPr/>
              </a:pPr>
              <a:t>4/5/2021</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smtClean="0"/>
            </a:lvl1pPr>
          </a:lstStyle>
          <a:p>
            <a:pPr>
              <a:defRPr/>
            </a:pPr>
            <a:fld id="{43986166-16D0-48B5-951E-A332BE9A7B9B}" type="slidenum">
              <a:rPr lang="en-US" altLang="ru-RU"/>
              <a:pPr>
                <a:defRPr/>
              </a:pPr>
              <a:t>‹#›</a:t>
            </a:fld>
            <a:endParaRPr lang="en-US" altLang="ru-RU"/>
          </a:p>
        </p:txBody>
      </p:sp>
    </p:spTree>
    <p:extLst>
      <p:ext uri="{BB962C8B-B14F-4D97-AF65-F5344CB8AC3E}">
        <p14:creationId xmlns:p14="http://schemas.microsoft.com/office/powerpoint/2010/main" val="39752909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7C57FE71-9383-46CC-9558-66014198E5FE}" type="datetime1">
              <a:rPr lang="en-US"/>
              <a:pPr>
                <a:defRPr/>
              </a:pPr>
              <a:t>4/5/2021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1FB2F8CB-EF88-4059-A567-E37C33D81F00}" type="slidenum">
              <a:rPr lang="en-US" altLang="ru-RU"/>
              <a:pPr>
                <a:defRPr/>
              </a:pPr>
              <a:t>‹#›</a:t>
            </a:fld>
            <a:endParaRPr lang="en-US" altLang="ru-RU"/>
          </a:p>
        </p:txBody>
      </p:sp>
    </p:spTree>
    <p:extLst>
      <p:ext uri="{BB962C8B-B14F-4D97-AF65-F5344CB8AC3E}">
        <p14:creationId xmlns:p14="http://schemas.microsoft.com/office/powerpoint/2010/main" val="2029603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7540887-3F25-462E-AA01-DD9045D039B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BE4A4693-E2CB-45E3-82E0-063155B0CCAD}"/>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83AB4C51-FD8C-469D-B9C4-1A06A6B206E8}"/>
              </a:ext>
            </a:extLst>
          </p:cNvPr>
          <p:cNvSpPr>
            <a:spLocks noGrp="1"/>
          </p:cNvSpPr>
          <p:nvPr>
            <p:ph type="dt" sz="half" idx="10"/>
          </p:nvPr>
        </p:nvSpPr>
        <p:spPr/>
        <p:txBody>
          <a:bodyPr/>
          <a:lstStyle/>
          <a:p>
            <a:fld id="{F3FD3690-FB97-4CB1-8C44-C3F2F81AAD62}" type="datetimeFigureOut">
              <a:rPr lang="ru-RU" smtClean="0"/>
              <a:t>05.04.2021</a:t>
            </a:fld>
            <a:endParaRPr lang="ru-RU"/>
          </a:p>
        </p:txBody>
      </p:sp>
      <p:sp>
        <p:nvSpPr>
          <p:cNvPr id="5" name="Нижний колонтитул 4">
            <a:extLst>
              <a:ext uri="{FF2B5EF4-FFF2-40B4-BE49-F238E27FC236}">
                <a16:creationId xmlns="" xmlns:a16="http://schemas.microsoft.com/office/drawing/2014/main" id="{5FAE52A8-40B5-42AA-B91F-B8E890735DDB}"/>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E88E9D3F-8B1F-43D0-B67B-28B2D9E1F5BA}"/>
              </a:ext>
            </a:extLst>
          </p:cNvPr>
          <p:cNvSpPr>
            <a:spLocks noGrp="1"/>
          </p:cNvSpPr>
          <p:nvPr>
            <p:ph type="sldNum" sz="quarter" idx="12"/>
          </p:nvPr>
        </p:nvSpPr>
        <p:spPr/>
        <p:txBody>
          <a:bodyPr/>
          <a:lstStyle/>
          <a:p>
            <a:fld id="{155DAA70-6EC9-469F-9C2A-AE24084B6F0D}" type="slidenum">
              <a:rPr lang="ru-RU" smtClean="0"/>
              <a:t>‹#›</a:t>
            </a:fld>
            <a:endParaRPr lang="ru-RU"/>
          </a:p>
        </p:txBody>
      </p:sp>
    </p:spTree>
    <p:extLst>
      <p:ext uri="{BB962C8B-B14F-4D97-AF65-F5344CB8AC3E}">
        <p14:creationId xmlns:p14="http://schemas.microsoft.com/office/powerpoint/2010/main" val="38833282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B19CDEA3-F170-451F-BF54-89EF3272C5BA}" type="datetime1">
              <a:rPr lang="en-US"/>
              <a:pPr>
                <a:defRPr/>
              </a:pPr>
              <a:t>4/5/2021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smtClean="0"/>
            </a:lvl1pPr>
          </a:lstStyle>
          <a:p>
            <a:pPr>
              <a:defRPr/>
            </a:pPr>
            <a:fld id="{4E7F1311-9ACE-41C8-8387-2193FA1D01C2}" type="slidenum">
              <a:rPr lang="en-US" altLang="ru-RU"/>
              <a:pPr>
                <a:defRPr/>
              </a:pPr>
              <a:t>‹#›</a:t>
            </a:fld>
            <a:endParaRPr lang="en-US" altLang="ru-RU"/>
          </a:p>
        </p:txBody>
      </p:sp>
    </p:spTree>
    <p:extLst>
      <p:ext uri="{BB962C8B-B14F-4D97-AF65-F5344CB8AC3E}">
        <p14:creationId xmlns:p14="http://schemas.microsoft.com/office/powerpoint/2010/main" val="18805266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A9DC096-516B-4A03-A27E-1A45C1CC6575}" type="datetime1">
              <a:rPr lang="en-US"/>
              <a:pPr>
                <a:defRPr/>
              </a:pPr>
              <a:t>4/5/2021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810D05BF-218C-486D-9E98-1FCC251610DE}" type="slidenum">
              <a:rPr lang="en-US" altLang="ru-RU"/>
              <a:pPr>
                <a:defRPr/>
              </a:pPr>
              <a:t>‹#›</a:t>
            </a:fld>
            <a:endParaRPr lang="en-US" altLang="ru-RU"/>
          </a:p>
        </p:txBody>
      </p:sp>
    </p:spTree>
    <p:extLst>
      <p:ext uri="{BB962C8B-B14F-4D97-AF65-F5344CB8AC3E}">
        <p14:creationId xmlns:p14="http://schemas.microsoft.com/office/powerpoint/2010/main" val="30092346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123CCFE-3679-4E88-9350-B5BCC319E97E}" type="datetime1">
              <a:rPr lang="en-US"/>
              <a:pPr>
                <a:defRPr/>
              </a:pPr>
              <a:t>4/5/2021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9016847-109C-4D5E-9484-4057562C1E00}" type="slidenum">
              <a:rPr lang="en-US" altLang="ru-RU"/>
              <a:pPr>
                <a:defRPr/>
              </a:pPr>
              <a:t>‹#›</a:t>
            </a:fld>
            <a:endParaRPr lang="en-US" altLang="ru-RU"/>
          </a:p>
        </p:txBody>
      </p:sp>
    </p:spTree>
    <p:extLst>
      <p:ext uri="{BB962C8B-B14F-4D97-AF65-F5344CB8AC3E}">
        <p14:creationId xmlns:p14="http://schemas.microsoft.com/office/powerpoint/2010/main" val="1596512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2_Сравнение">
    <p:spTree>
      <p:nvGrpSpPr>
        <p:cNvPr id="1" name=""/>
        <p:cNvGrpSpPr/>
        <p:nvPr/>
      </p:nvGrpSpPr>
      <p:grpSpPr>
        <a:xfrm>
          <a:off x="0" y="0"/>
          <a:ext cx="0" cy="0"/>
          <a:chOff x="0" y="0"/>
          <a:chExt cx="0" cy="0"/>
        </a:xfrm>
      </p:grpSpPr>
      <p:sp>
        <p:nvSpPr>
          <p:cNvPr id="10" name="Прямоугольник 9"/>
          <p:cNvSpPr/>
          <p:nvPr/>
        </p:nvSpPr>
        <p:spPr>
          <a:xfrm>
            <a:off x="0" y="0"/>
            <a:ext cx="12192000" cy="311150"/>
          </a:xfrm>
          <a:prstGeom prst="rect">
            <a:avLst/>
          </a:prstGeom>
          <a:solidFill>
            <a:srgbClr val="004821"/>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l">
              <a:defRPr/>
            </a:pPr>
            <a:r>
              <a:rPr lang="ru-RU" sz="1400" i="1" dirty="0" smtClean="0">
                <a:solidFill>
                  <a:prstClr val="white"/>
                </a:solidFill>
              </a:rPr>
              <a:t>Шамьюнов М.М. Новации бюджетного законодательства в 2017 г.</a:t>
            </a:r>
            <a:endParaRPr lang="en-US" i="1" dirty="0">
              <a:solidFill>
                <a:prstClr val="white"/>
              </a:solidFill>
            </a:endParaRPr>
          </a:p>
        </p:txBody>
      </p:sp>
      <p:sp>
        <p:nvSpPr>
          <p:cNvPr id="11" name="Прямоугольник 10"/>
          <p:cNvSpPr/>
          <p:nvPr/>
        </p:nvSpPr>
        <p:spPr bwMode="invGray">
          <a:xfrm>
            <a:off x="12113684" y="-1586"/>
            <a:ext cx="76200" cy="312737"/>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2" name="Прямоугольник 11"/>
          <p:cNvSpPr/>
          <p:nvPr/>
        </p:nvSpPr>
        <p:spPr bwMode="invGray">
          <a:xfrm>
            <a:off x="12058651" y="-1586"/>
            <a:ext cx="38100" cy="312737"/>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3" name="Прямоугольник 12"/>
          <p:cNvSpPr/>
          <p:nvPr/>
        </p:nvSpPr>
        <p:spPr bwMode="invGray">
          <a:xfrm>
            <a:off x="12033257" y="-1586"/>
            <a:ext cx="12700" cy="312737"/>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4" name="Прямоугольник 13"/>
          <p:cNvSpPr/>
          <p:nvPr/>
        </p:nvSpPr>
        <p:spPr bwMode="invGray">
          <a:xfrm>
            <a:off x="11969751" y="-1586"/>
            <a:ext cx="33867" cy="312737"/>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nvGrpSpPr>
          <p:cNvPr id="24" name="Group 23"/>
          <p:cNvGrpSpPr/>
          <p:nvPr userDrawn="1"/>
        </p:nvGrpSpPr>
        <p:grpSpPr>
          <a:xfrm>
            <a:off x="11834289" y="-786"/>
            <a:ext cx="127001" cy="333443"/>
            <a:chOff x="8875715" y="-787"/>
            <a:chExt cx="95251" cy="295141"/>
          </a:xfrm>
        </p:grpSpPr>
        <p:sp>
          <p:nvSpPr>
            <p:cNvPr id="15" name="Прямоугольник 14"/>
            <p:cNvSpPr/>
            <p:nvPr/>
          </p:nvSpPr>
          <p:spPr bwMode="invGray">
            <a:xfrm>
              <a:off x="8915403" y="-787"/>
              <a:ext cx="55563" cy="295141"/>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sp>
          <p:nvSpPr>
            <p:cNvPr id="16" name="Прямоугольник 15"/>
            <p:cNvSpPr/>
            <p:nvPr/>
          </p:nvSpPr>
          <p:spPr bwMode="invGray">
            <a:xfrm>
              <a:off x="8875715" y="-787"/>
              <a:ext cx="6350" cy="295141"/>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solidFill>
                  <a:prstClr val="white"/>
                </a:solidFill>
              </a:endParaRPr>
            </a:p>
          </p:txBody>
        </p:sp>
      </p:grpSp>
      <p:sp>
        <p:nvSpPr>
          <p:cNvPr id="17" name="Номер слайда 1"/>
          <p:cNvSpPr txBox="1">
            <a:spLocks/>
          </p:cNvSpPr>
          <p:nvPr userDrawn="1"/>
        </p:nvSpPr>
        <p:spPr>
          <a:xfrm>
            <a:off x="10851984" y="0"/>
            <a:ext cx="1100667" cy="339328"/>
          </a:xfrm>
          <a:prstGeom prst="rect">
            <a:avLst/>
          </a:prstGeom>
        </p:spPr>
        <p:txBody>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defRPr/>
            </a:pPr>
            <a:fld id="{7C948A7D-6C52-4157-BEA1-1B3B6891AEA4}" type="slidenum">
              <a:rPr lang="ru-RU" smtClean="0">
                <a:solidFill>
                  <a:schemeClr val="bg1"/>
                </a:solidFill>
                <a:latin typeface="Trebuchet MS" panose="020B0603020202020204" pitchFamily="34" charset="0"/>
              </a:rPr>
              <a:pPr algn="r">
                <a:defRPr/>
              </a:pPr>
              <a:t>‹#›</a:t>
            </a:fld>
            <a:endParaRPr lang="ru-RU" dirty="0">
              <a:solidFill>
                <a:schemeClr val="bg1"/>
              </a:solidFill>
              <a:latin typeface="Trebuchet MS" panose="020B0603020202020204" pitchFamily="34" charset="0"/>
            </a:endParaRPr>
          </a:p>
        </p:txBody>
      </p:sp>
    </p:spTree>
    <p:extLst>
      <p:ext uri="{BB962C8B-B14F-4D97-AF65-F5344CB8AC3E}">
        <p14:creationId xmlns:p14="http://schemas.microsoft.com/office/powerpoint/2010/main" val="379818030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Фото — вертикально">
    <p:spTree>
      <p:nvGrpSpPr>
        <p:cNvPr id="1" name=""/>
        <p:cNvGrpSpPr/>
        <p:nvPr/>
      </p:nvGrpSpPr>
      <p:grpSpPr>
        <a:xfrm>
          <a:off x="0" y="0"/>
          <a:ext cx="0" cy="0"/>
          <a:chOff x="0" y="0"/>
          <a:chExt cx="0" cy="0"/>
        </a:xfrm>
      </p:grpSpPr>
      <p:sp>
        <p:nvSpPr>
          <p:cNvPr id="16" name="Изображение"/>
          <p:cNvSpPr>
            <a:spLocks noGrp="1"/>
          </p:cNvSpPr>
          <p:nvPr>
            <p:ph type="pic" sz="half" idx="13"/>
          </p:nvPr>
        </p:nvSpPr>
        <p:spPr>
          <a:xfrm>
            <a:off x="6247804" y="446484"/>
            <a:ext cx="3750469" cy="5786438"/>
          </a:xfrm>
          <a:prstGeom prst="rect">
            <a:avLst/>
          </a:prstGeom>
        </p:spPr>
        <p:txBody>
          <a:bodyPr lIns="38404" tIns="19202" rIns="38404" bIns="19202" anchor="t">
            <a:noAutofit/>
          </a:bodyPr>
          <a:lstStyle/>
          <a:p>
            <a:endParaRPr/>
          </a:p>
        </p:txBody>
      </p:sp>
      <p:sp>
        <p:nvSpPr>
          <p:cNvPr id="17" name="Текст заголовка"/>
          <p:cNvSpPr txBox="1">
            <a:spLocks noGrp="1"/>
          </p:cNvSpPr>
          <p:nvPr>
            <p:ph type="title"/>
          </p:nvPr>
        </p:nvSpPr>
        <p:spPr>
          <a:xfrm>
            <a:off x="2193727" y="446484"/>
            <a:ext cx="3750469" cy="2803923"/>
          </a:xfrm>
          <a:prstGeom prst="rect">
            <a:avLst/>
          </a:prstGeom>
        </p:spPr>
        <p:txBody>
          <a:bodyPr anchor="b"/>
          <a:lstStyle>
            <a:lvl1pPr>
              <a:defRPr sz="3500"/>
            </a:lvl1pPr>
          </a:lstStyle>
          <a:p>
            <a:r>
              <a:t>Текст заголовка</a:t>
            </a:r>
          </a:p>
        </p:txBody>
      </p:sp>
      <p:sp>
        <p:nvSpPr>
          <p:cNvPr id="18" name="Уровень текста 1…"/>
          <p:cNvSpPr txBox="1">
            <a:spLocks noGrp="1"/>
          </p:cNvSpPr>
          <p:nvPr>
            <p:ph type="body" sz="quarter" idx="1"/>
          </p:nvPr>
        </p:nvSpPr>
        <p:spPr>
          <a:xfrm>
            <a:off x="2193727" y="3348633"/>
            <a:ext cx="3750469" cy="2884290"/>
          </a:xfrm>
          <a:prstGeom prst="rect">
            <a:avLst/>
          </a:prstGeom>
        </p:spPr>
        <p:txBody>
          <a:bodyPr anchor="t"/>
          <a:lstStyle>
            <a:lvl1pPr marL="0" indent="0" algn="ctr">
              <a:spcBef>
                <a:spcPts val="0"/>
              </a:spcBef>
              <a:buSzTx/>
              <a:buNone/>
              <a:defRPr sz="1800"/>
            </a:lvl1pPr>
            <a:lvl2pPr marL="0" indent="96012" algn="ctr">
              <a:spcBef>
                <a:spcPts val="0"/>
              </a:spcBef>
              <a:buSzTx/>
              <a:buNone/>
              <a:defRPr sz="1800"/>
            </a:lvl2pPr>
            <a:lvl3pPr marL="0" indent="192024" algn="ctr">
              <a:spcBef>
                <a:spcPts val="0"/>
              </a:spcBef>
              <a:buSzTx/>
              <a:buNone/>
              <a:defRPr sz="1800"/>
            </a:lvl3pPr>
            <a:lvl4pPr marL="0" indent="288036" algn="ctr">
              <a:spcBef>
                <a:spcPts val="0"/>
              </a:spcBef>
              <a:buSzTx/>
              <a:buNone/>
              <a:defRPr sz="1800"/>
            </a:lvl4pPr>
            <a:lvl5pPr marL="0" indent="384048" algn="ctr">
              <a:spcBef>
                <a:spcPts val="0"/>
              </a:spcBef>
              <a:buSzTx/>
              <a:buNone/>
              <a:defRPr sz="1800"/>
            </a:lvl5pPr>
          </a:lstStyle>
          <a:p>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9" name="Номер слайда"/>
          <p:cNvSpPr txBox="1">
            <a:spLocks noGrp="1"/>
          </p:cNvSpPr>
          <p:nvPr>
            <p:ph type="sldNum" sz="quarter" idx="2"/>
          </p:nvPr>
        </p:nvSpPr>
        <p:spPr>
          <a:prstGeom prst="rect">
            <a:avLst/>
          </a:prstGeom>
        </p:spPr>
        <p:txBody>
          <a:bodyPr/>
          <a:lstStyle/>
          <a:p>
            <a:fld id="{86CB4B4D-7CA3-9044-876B-883B54F8677D}" type="slidenum">
              <a:rPr/>
              <a:pPr/>
              <a:t>‹#›</a:t>
            </a:fld>
            <a:endParaRPr/>
          </a:p>
        </p:txBody>
      </p:sp>
    </p:spTree>
    <p:extLst>
      <p:ext uri="{BB962C8B-B14F-4D97-AF65-F5344CB8AC3E}">
        <p14:creationId xmlns:p14="http://schemas.microsoft.com/office/powerpoint/2010/main" val="199703062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7BF110D-5C6E-4DB1-9F16-D03E47C0AC59}"/>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 xmlns:a16="http://schemas.microsoft.com/office/drawing/2014/main" id="{785ACABB-E2DE-472C-B24C-20B1A9179F0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 xmlns:a16="http://schemas.microsoft.com/office/drawing/2014/main" id="{B0B9E49C-6830-447F-B716-B5B3BA0FA5DE}"/>
              </a:ext>
            </a:extLst>
          </p:cNvPr>
          <p:cNvSpPr>
            <a:spLocks noGrp="1"/>
          </p:cNvSpPr>
          <p:nvPr>
            <p:ph type="dt" sz="half" idx="10"/>
          </p:nvPr>
        </p:nvSpPr>
        <p:spPr/>
        <p:txBody>
          <a:bodyPr/>
          <a:lstStyle/>
          <a:p>
            <a:fld id="{F3FD3690-FB97-4CB1-8C44-C3F2F81AAD62}" type="datetimeFigureOut">
              <a:rPr lang="ru-RU" smtClean="0"/>
              <a:t>05.04.2021</a:t>
            </a:fld>
            <a:endParaRPr lang="ru-RU"/>
          </a:p>
        </p:txBody>
      </p:sp>
      <p:sp>
        <p:nvSpPr>
          <p:cNvPr id="5" name="Нижний колонтитул 4">
            <a:extLst>
              <a:ext uri="{FF2B5EF4-FFF2-40B4-BE49-F238E27FC236}">
                <a16:creationId xmlns="" xmlns:a16="http://schemas.microsoft.com/office/drawing/2014/main" id="{8C7A7DE3-DFD5-4B67-BAA8-95B4647A51A5}"/>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 xmlns:a16="http://schemas.microsoft.com/office/drawing/2014/main" id="{6C7D2B35-F736-4D10-A48B-068FB0CF5A84}"/>
              </a:ext>
            </a:extLst>
          </p:cNvPr>
          <p:cNvSpPr>
            <a:spLocks noGrp="1"/>
          </p:cNvSpPr>
          <p:nvPr>
            <p:ph type="sldNum" sz="quarter" idx="12"/>
          </p:nvPr>
        </p:nvSpPr>
        <p:spPr/>
        <p:txBody>
          <a:bodyPr/>
          <a:lstStyle/>
          <a:p>
            <a:fld id="{155DAA70-6EC9-469F-9C2A-AE24084B6F0D}" type="slidenum">
              <a:rPr lang="ru-RU" smtClean="0"/>
              <a:t>‹#›</a:t>
            </a:fld>
            <a:endParaRPr lang="ru-RU"/>
          </a:p>
        </p:txBody>
      </p:sp>
    </p:spTree>
    <p:extLst>
      <p:ext uri="{BB962C8B-B14F-4D97-AF65-F5344CB8AC3E}">
        <p14:creationId xmlns:p14="http://schemas.microsoft.com/office/powerpoint/2010/main" val="2559218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6A1FC80-4591-4723-9452-6F3DA43F534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 xmlns:a16="http://schemas.microsoft.com/office/drawing/2014/main" id="{C4E6FCD3-7259-4BE0-9287-0191C1B4D504}"/>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 xmlns:a16="http://schemas.microsoft.com/office/drawing/2014/main" id="{5D8ABD0C-BF03-4D5C-BF9F-FD20E6EA46E8}"/>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 xmlns:a16="http://schemas.microsoft.com/office/drawing/2014/main" id="{06FBD0BA-4B8A-4F92-B06D-B293AFA9D7B1}"/>
              </a:ext>
            </a:extLst>
          </p:cNvPr>
          <p:cNvSpPr>
            <a:spLocks noGrp="1"/>
          </p:cNvSpPr>
          <p:nvPr>
            <p:ph type="dt" sz="half" idx="10"/>
          </p:nvPr>
        </p:nvSpPr>
        <p:spPr/>
        <p:txBody>
          <a:bodyPr/>
          <a:lstStyle/>
          <a:p>
            <a:fld id="{F3FD3690-FB97-4CB1-8C44-C3F2F81AAD62}" type="datetimeFigureOut">
              <a:rPr lang="ru-RU" smtClean="0"/>
              <a:t>05.04.2021</a:t>
            </a:fld>
            <a:endParaRPr lang="ru-RU"/>
          </a:p>
        </p:txBody>
      </p:sp>
      <p:sp>
        <p:nvSpPr>
          <p:cNvPr id="6" name="Нижний колонтитул 5">
            <a:extLst>
              <a:ext uri="{FF2B5EF4-FFF2-40B4-BE49-F238E27FC236}">
                <a16:creationId xmlns="" xmlns:a16="http://schemas.microsoft.com/office/drawing/2014/main" id="{D759E57F-B168-4DEA-8DDE-A5D8A85277B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A8A6CA43-56B5-4C27-91BA-BA9E4C238B40}"/>
              </a:ext>
            </a:extLst>
          </p:cNvPr>
          <p:cNvSpPr>
            <a:spLocks noGrp="1"/>
          </p:cNvSpPr>
          <p:nvPr>
            <p:ph type="sldNum" sz="quarter" idx="12"/>
          </p:nvPr>
        </p:nvSpPr>
        <p:spPr/>
        <p:txBody>
          <a:bodyPr/>
          <a:lstStyle/>
          <a:p>
            <a:fld id="{155DAA70-6EC9-469F-9C2A-AE24084B6F0D}" type="slidenum">
              <a:rPr lang="ru-RU" smtClean="0"/>
              <a:t>‹#›</a:t>
            </a:fld>
            <a:endParaRPr lang="ru-RU"/>
          </a:p>
        </p:txBody>
      </p:sp>
    </p:spTree>
    <p:extLst>
      <p:ext uri="{BB962C8B-B14F-4D97-AF65-F5344CB8AC3E}">
        <p14:creationId xmlns:p14="http://schemas.microsoft.com/office/powerpoint/2010/main" val="2212594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BB5FA01-B5ED-4C79-8A5C-BD176751D2B7}"/>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 xmlns:a16="http://schemas.microsoft.com/office/drawing/2014/main" id="{7F8911A4-A56F-49B9-8629-5FDF563574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 xmlns:a16="http://schemas.microsoft.com/office/drawing/2014/main" id="{E6EF80A9-0576-4DF8-94E6-DC157E72B9EE}"/>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 xmlns:a16="http://schemas.microsoft.com/office/drawing/2014/main" id="{CCC14060-AC22-435A-9707-BF5BD98239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 xmlns:a16="http://schemas.microsoft.com/office/drawing/2014/main" id="{648775F2-B6F7-404F-BF36-3FB77CCBC3B0}"/>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 xmlns:a16="http://schemas.microsoft.com/office/drawing/2014/main" id="{56BD3E60-8D7E-41B4-907C-2DB36E848E2E}"/>
              </a:ext>
            </a:extLst>
          </p:cNvPr>
          <p:cNvSpPr>
            <a:spLocks noGrp="1"/>
          </p:cNvSpPr>
          <p:nvPr>
            <p:ph type="dt" sz="half" idx="10"/>
          </p:nvPr>
        </p:nvSpPr>
        <p:spPr/>
        <p:txBody>
          <a:bodyPr/>
          <a:lstStyle/>
          <a:p>
            <a:fld id="{F3FD3690-FB97-4CB1-8C44-C3F2F81AAD62}" type="datetimeFigureOut">
              <a:rPr lang="ru-RU" smtClean="0"/>
              <a:t>05.04.2021</a:t>
            </a:fld>
            <a:endParaRPr lang="ru-RU"/>
          </a:p>
        </p:txBody>
      </p:sp>
      <p:sp>
        <p:nvSpPr>
          <p:cNvPr id="8" name="Нижний колонтитул 7">
            <a:extLst>
              <a:ext uri="{FF2B5EF4-FFF2-40B4-BE49-F238E27FC236}">
                <a16:creationId xmlns="" xmlns:a16="http://schemas.microsoft.com/office/drawing/2014/main" id="{6C71E557-5E05-4964-B268-04F6B63C5219}"/>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 xmlns:a16="http://schemas.microsoft.com/office/drawing/2014/main" id="{42372511-075B-41EC-81B4-51CE5916A0E2}"/>
              </a:ext>
            </a:extLst>
          </p:cNvPr>
          <p:cNvSpPr>
            <a:spLocks noGrp="1"/>
          </p:cNvSpPr>
          <p:nvPr>
            <p:ph type="sldNum" sz="quarter" idx="12"/>
          </p:nvPr>
        </p:nvSpPr>
        <p:spPr/>
        <p:txBody>
          <a:bodyPr/>
          <a:lstStyle/>
          <a:p>
            <a:fld id="{155DAA70-6EC9-469F-9C2A-AE24084B6F0D}" type="slidenum">
              <a:rPr lang="ru-RU" smtClean="0"/>
              <a:t>‹#›</a:t>
            </a:fld>
            <a:endParaRPr lang="ru-RU"/>
          </a:p>
        </p:txBody>
      </p:sp>
    </p:spTree>
    <p:extLst>
      <p:ext uri="{BB962C8B-B14F-4D97-AF65-F5344CB8AC3E}">
        <p14:creationId xmlns:p14="http://schemas.microsoft.com/office/powerpoint/2010/main" val="2871611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859D181-C5ED-459A-8565-674C13FA95EB}"/>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 xmlns:a16="http://schemas.microsoft.com/office/drawing/2014/main" id="{7C8ED0A2-D356-4D7A-8F7B-D883251810ED}"/>
              </a:ext>
            </a:extLst>
          </p:cNvPr>
          <p:cNvSpPr>
            <a:spLocks noGrp="1"/>
          </p:cNvSpPr>
          <p:nvPr>
            <p:ph type="dt" sz="half" idx="10"/>
          </p:nvPr>
        </p:nvSpPr>
        <p:spPr/>
        <p:txBody>
          <a:bodyPr/>
          <a:lstStyle/>
          <a:p>
            <a:fld id="{F3FD3690-FB97-4CB1-8C44-C3F2F81AAD62}" type="datetimeFigureOut">
              <a:rPr lang="ru-RU" smtClean="0"/>
              <a:t>05.04.2021</a:t>
            </a:fld>
            <a:endParaRPr lang="ru-RU"/>
          </a:p>
        </p:txBody>
      </p:sp>
      <p:sp>
        <p:nvSpPr>
          <p:cNvPr id="4" name="Нижний колонтитул 3">
            <a:extLst>
              <a:ext uri="{FF2B5EF4-FFF2-40B4-BE49-F238E27FC236}">
                <a16:creationId xmlns="" xmlns:a16="http://schemas.microsoft.com/office/drawing/2014/main" id="{AE805A5C-A19B-4788-908C-2335BDFDA80E}"/>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 xmlns:a16="http://schemas.microsoft.com/office/drawing/2014/main" id="{23615269-1365-427D-B4C1-AED8A8094A60}"/>
              </a:ext>
            </a:extLst>
          </p:cNvPr>
          <p:cNvSpPr>
            <a:spLocks noGrp="1"/>
          </p:cNvSpPr>
          <p:nvPr>
            <p:ph type="sldNum" sz="quarter" idx="12"/>
          </p:nvPr>
        </p:nvSpPr>
        <p:spPr/>
        <p:txBody>
          <a:bodyPr/>
          <a:lstStyle/>
          <a:p>
            <a:fld id="{155DAA70-6EC9-469F-9C2A-AE24084B6F0D}" type="slidenum">
              <a:rPr lang="ru-RU" smtClean="0"/>
              <a:t>‹#›</a:t>
            </a:fld>
            <a:endParaRPr lang="ru-RU"/>
          </a:p>
        </p:txBody>
      </p:sp>
    </p:spTree>
    <p:extLst>
      <p:ext uri="{BB962C8B-B14F-4D97-AF65-F5344CB8AC3E}">
        <p14:creationId xmlns:p14="http://schemas.microsoft.com/office/powerpoint/2010/main" val="41264403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 xmlns:a16="http://schemas.microsoft.com/office/drawing/2014/main" id="{7B32B4F3-7C30-4BFB-9222-1C4932B7E284}"/>
              </a:ext>
            </a:extLst>
          </p:cNvPr>
          <p:cNvSpPr>
            <a:spLocks noGrp="1"/>
          </p:cNvSpPr>
          <p:nvPr>
            <p:ph type="dt" sz="half" idx="10"/>
          </p:nvPr>
        </p:nvSpPr>
        <p:spPr/>
        <p:txBody>
          <a:bodyPr/>
          <a:lstStyle/>
          <a:p>
            <a:fld id="{F3FD3690-FB97-4CB1-8C44-C3F2F81AAD62}" type="datetimeFigureOut">
              <a:rPr lang="ru-RU" smtClean="0"/>
              <a:t>05.04.2021</a:t>
            </a:fld>
            <a:endParaRPr lang="ru-RU"/>
          </a:p>
        </p:txBody>
      </p:sp>
      <p:sp>
        <p:nvSpPr>
          <p:cNvPr id="3" name="Нижний колонтитул 2">
            <a:extLst>
              <a:ext uri="{FF2B5EF4-FFF2-40B4-BE49-F238E27FC236}">
                <a16:creationId xmlns="" xmlns:a16="http://schemas.microsoft.com/office/drawing/2014/main" id="{47751358-E1F7-4A10-B7C7-B5877CCB2F79}"/>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 xmlns:a16="http://schemas.microsoft.com/office/drawing/2014/main" id="{EE0D79FC-C9DC-4BA7-94D7-6C1F7E86F8B0}"/>
              </a:ext>
            </a:extLst>
          </p:cNvPr>
          <p:cNvSpPr>
            <a:spLocks noGrp="1"/>
          </p:cNvSpPr>
          <p:nvPr>
            <p:ph type="sldNum" sz="quarter" idx="12"/>
          </p:nvPr>
        </p:nvSpPr>
        <p:spPr/>
        <p:txBody>
          <a:bodyPr/>
          <a:lstStyle/>
          <a:p>
            <a:fld id="{155DAA70-6EC9-469F-9C2A-AE24084B6F0D}" type="slidenum">
              <a:rPr lang="ru-RU" smtClean="0"/>
              <a:t>‹#›</a:t>
            </a:fld>
            <a:endParaRPr lang="ru-RU"/>
          </a:p>
        </p:txBody>
      </p:sp>
    </p:spTree>
    <p:extLst>
      <p:ext uri="{BB962C8B-B14F-4D97-AF65-F5344CB8AC3E}">
        <p14:creationId xmlns:p14="http://schemas.microsoft.com/office/powerpoint/2010/main" val="32060156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1974363-4F72-4EE6-A9EC-8FB312EC87A7}"/>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 xmlns:a16="http://schemas.microsoft.com/office/drawing/2014/main" id="{91B2CA8C-A5A5-4B7F-9695-3D17660BE4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 xmlns:a16="http://schemas.microsoft.com/office/drawing/2014/main" id="{8DA32136-D9FB-429D-962E-4731FDD08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58FD75F2-C858-4022-B88B-A83CBF39DDCA}"/>
              </a:ext>
            </a:extLst>
          </p:cNvPr>
          <p:cNvSpPr>
            <a:spLocks noGrp="1"/>
          </p:cNvSpPr>
          <p:nvPr>
            <p:ph type="dt" sz="half" idx="10"/>
          </p:nvPr>
        </p:nvSpPr>
        <p:spPr/>
        <p:txBody>
          <a:bodyPr/>
          <a:lstStyle/>
          <a:p>
            <a:fld id="{F3FD3690-FB97-4CB1-8C44-C3F2F81AAD62}" type="datetimeFigureOut">
              <a:rPr lang="ru-RU" smtClean="0"/>
              <a:t>05.04.2021</a:t>
            </a:fld>
            <a:endParaRPr lang="ru-RU"/>
          </a:p>
        </p:txBody>
      </p:sp>
      <p:sp>
        <p:nvSpPr>
          <p:cNvPr id="6" name="Нижний колонтитул 5">
            <a:extLst>
              <a:ext uri="{FF2B5EF4-FFF2-40B4-BE49-F238E27FC236}">
                <a16:creationId xmlns="" xmlns:a16="http://schemas.microsoft.com/office/drawing/2014/main" id="{49F487F9-3169-4B73-88C7-D9B183D9278B}"/>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B5F1CFBC-49F9-4B5B-829A-DFFF4490D4AE}"/>
              </a:ext>
            </a:extLst>
          </p:cNvPr>
          <p:cNvSpPr>
            <a:spLocks noGrp="1"/>
          </p:cNvSpPr>
          <p:nvPr>
            <p:ph type="sldNum" sz="quarter" idx="12"/>
          </p:nvPr>
        </p:nvSpPr>
        <p:spPr/>
        <p:txBody>
          <a:bodyPr/>
          <a:lstStyle/>
          <a:p>
            <a:fld id="{155DAA70-6EC9-469F-9C2A-AE24084B6F0D}" type="slidenum">
              <a:rPr lang="ru-RU" smtClean="0"/>
              <a:t>‹#›</a:t>
            </a:fld>
            <a:endParaRPr lang="ru-RU"/>
          </a:p>
        </p:txBody>
      </p:sp>
    </p:spTree>
    <p:extLst>
      <p:ext uri="{BB962C8B-B14F-4D97-AF65-F5344CB8AC3E}">
        <p14:creationId xmlns:p14="http://schemas.microsoft.com/office/powerpoint/2010/main" val="1610873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7C758C-FDCE-4967-9ED1-072C23E9C879}"/>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 xmlns:a16="http://schemas.microsoft.com/office/drawing/2014/main" id="{E045DCBD-A30A-425B-B749-6957BC23F0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 xmlns:a16="http://schemas.microsoft.com/office/drawing/2014/main" id="{F191C875-F93F-4DA8-830F-80A1854E2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 xmlns:a16="http://schemas.microsoft.com/office/drawing/2014/main" id="{D926A4E9-DCAB-4A4A-B99E-7C00BB6B1D5D}"/>
              </a:ext>
            </a:extLst>
          </p:cNvPr>
          <p:cNvSpPr>
            <a:spLocks noGrp="1"/>
          </p:cNvSpPr>
          <p:nvPr>
            <p:ph type="dt" sz="half" idx="10"/>
          </p:nvPr>
        </p:nvSpPr>
        <p:spPr/>
        <p:txBody>
          <a:bodyPr/>
          <a:lstStyle/>
          <a:p>
            <a:fld id="{F3FD3690-FB97-4CB1-8C44-C3F2F81AAD62}" type="datetimeFigureOut">
              <a:rPr lang="ru-RU" smtClean="0"/>
              <a:t>05.04.2021</a:t>
            </a:fld>
            <a:endParaRPr lang="ru-RU"/>
          </a:p>
        </p:txBody>
      </p:sp>
      <p:sp>
        <p:nvSpPr>
          <p:cNvPr id="6" name="Нижний колонтитул 5">
            <a:extLst>
              <a:ext uri="{FF2B5EF4-FFF2-40B4-BE49-F238E27FC236}">
                <a16:creationId xmlns="" xmlns:a16="http://schemas.microsoft.com/office/drawing/2014/main" id="{8336C09E-A0C7-472C-A0EE-2A52AA61748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 xmlns:a16="http://schemas.microsoft.com/office/drawing/2014/main" id="{FDCFCC39-4ABB-46CE-938D-964BA997A2F9}"/>
              </a:ext>
            </a:extLst>
          </p:cNvPr>
          <p:cNvSpPr>
            <a:spLocks noGrp="1"/>
          </p:cNvSpPr>
          <p:nvPr>
            <p:ph type="sldNum" sz="quarter" idx="12"/>
          </p:nvPr>
        </p:nvSpPr>
        <p:spPr/>
        <p:txBody>
          <a:bodyPr/>
          <a:lstStyle/>
          <a:p>
            <a:fld id="{155DAA70-6EC9-469F-9C2A-AE24084B6F0D}" type="slidenum">
              <a:rPr lang="ru-RU" smtClean="0"/>
              <a:t>‹#›</a:t>
            </a:fld>
            <a:endParaRPr lang="ru-RU"/>
          </a:p>
        </p:txBody>
      </p:sp>
    </p:spTree>
    <p:extLst>
      <p:ext uri="{BB962C8B-B14F-4D97-AF65-F5344CB8AC3E}">
        <p14:creationId xmlns:p14="http://schemas.microsoft.com/office/powerpoint/2010/main" val="2222888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5B29A93-646D-4CBE-B2C5-38BB319230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 xmlns:a16="http://schemas.microsoft.com/office/drawing/2014/main" id="{0FA3D6CF-729C-4EEA-805A-27B27CD88CF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 xmlns:a16="http://schemas.microsoft.com/office/drawing/2014/main" id="{A4B6F6F1-1FE5-4863-A46C-705AA32F085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FD3690-FB97-4CB1-8C44-C3F2F81AAD62}" type="datetimeFigureOut">
              <a:rPr lang="ru-RU" smtClean="0"/>
              <a:t>05.04.2021</a:t>
            </a:fld>
            <a:endParaRPr lang="ru-RU"/>
          </a:p>
        </p:txBody>
      </p:sp>
      <p:sp>
        <p:nvSpPr>
          <p:cNvPr id="5" name="Нижний колонтитул 4">
            <a:extLst>
              <a:ext uri="{FF2B5EF4-FFF2-40B4-BE49-F238E27FC236}">
                <a16:creationId xmlns="" xmlns:a16="http://schemas.microsoft.com/office/drawing/2014/main" id="{5297A251-E5E3-48F7-9068-8630B62E07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 xmlns:a16="http://schemas.microsoft.com/office/drawing/2014/main" id="{09711EC7-69ED-49A1-BA5E-5AE9312A41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5DAA70-6EC9-469F-9C2A-AE24084B6F0D}" type="slidenum">
              <a:rPr lang="ru-RU" smtClean="0"/>
              <a:t>‹#›</a:t>
            </a:fld>
            <a:endParaRPr lang="ru-RU"/>
          </a:p>
        </p:txBody>
      </p:sp>
    </p:spTree>
    <p:extLst>
      <p:ext uri="{BB962C8B-B14F-4D97-AF65-F5344CB8AC3E}">
        <p14:creationId xmlns:p14="http://schemas.microsoft.com/office/powerpoint/2010/main" val="30760701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ru-RU"/>
              <a:t>Click to edit Master title style</a:t>
            </a:r>
          </a:p>
        </p:txBody>
      </p:sp>
      <p:sp>
        <p:nvSpPr>
          <p:cNvPr id="3075"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ru-RU"/>
              <a:t>Click to edit Master text styles</a:t>
            </a:r>
          </a:p>
          <a:p>
            <a:pPr lvl="1"/>
            <a:r>
              <a:rPr lang="en-US" altLang="ru-RU"/>
              <a:t>Second level</a:t>
            </a:r>
          </a:p>
          <a:p>
            <a:pPr lvl="2"/>
            <a:r>
              <a:rPr lang="en-US" altLang="ru-RU"/>
              <a:t>Third level</a:t>
            </a:r>
          </a:p>
          <a:p>
            <a:pPr lvl="3"/>
            <a:r>
              <a:rPr lang="en-US" altLang="ru-RU"/>
              <a:t>Fourth level</a:t>
            </a:r>
          </a:p>
          <a:p>
            <a:pPr lvl="4"/>
            <a:r>
              <a:rPr lang="en-US" altLang="ru-RU"/>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cs typeface="+mn-cs"/>
              </a:defRPr>
            </a:lvl1pPr>
          </a:lstStyle>
          <a:p>
            <a:pPr>
              <a:defRPr/>
            </a:pPr>
            <a:fld id="{563B7EC5-0EE7-4F37-91F7-8A37105C4FE5}" type="datetime1">
              <a:rPr lang="en-US"/>
              <a:pPr>
                <a:defRPr/>
              </a:pPr>
              <a:t>4/5/2021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234DEB85-85AF-4B87-82AE-BBA1BCA4AD54}" type="slidenum">
              <a:rPr lang="en-US" altLang="ru-RU"/>
              <a:pPr>
                <a:defRPr/>
              </a:pPr>
              <a:t>‹#›</a:t>
            </a:fld>
            <a:endParaRPr lang="en-US" altLang="ru-RU"/>
          </a:p>
        </p:txBody>
      </p:sp>
    </p:spTree>
    <p:extLst>
      <p:ext uri="{BB962C8B-B14F-4D97-AF65-F5344CB8AC3E}">
        <p14:creationId xmlns:p14="http://schemas.microsoft.com/office/powerpoint/2010/main" val="14708860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6pPr>
      <a:lvl7pPr marL="9144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7pPr>
      <a:lvl8pPr marL="13716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8pPr>
      <a:lvl9pPr marL="1828800" algn="ctr" defTabSz="457200" rtl="0" fontAlgn="base">
        <a:spcBef>
          <a:spcPct val="0"/>
        </a:spcBef>
        <a:spcAft>
          <a:spcPct val="0"/>
        </a:spcAft>
        <a:defRPr sz="4400">
          <a:solidFill>
            <a:schemeClr val="tx1"/>
          </a:solidFill>
          <a:latin typeface="Calibri"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hyperlink" Target="http://www.ug.ru/archive/59939" TargetMode="External"/><Relationship Id="rId2" Type="http://schemas.openxmlformats.org/officeDocument/2006/relationships/hyperlink" Target="https://pedsovet.org/beta/article/abankina-personificirovannoe-finansirovanie-delaet-dopobrazovanie-dostupnym" TargetMode="External"/><Relationship Id="rId1" Type="http://schemas.openxmlformats.org/officeDocument/2006/relationships/slideLayout" Target="../slideLayouts/slideLayout13.xml"/><Relationship Id="rId4" Type="http://schemas.openxmlformats.org/officeDocument/2006/relationships/hyperlink" Target="https://ioe.hse.ru/news/207220907.html"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mk.ru/social/2017/06/04/detskaya-personifikaciya-na-skolko-besplatnykh-kruzhkov-mogut-rasschityvat-semi.html" TargetMode="External"/><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6.jpeg"/><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5.jpeg"/><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3.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8.jpeg"/><Relationship Id="rId4" Type="http://schemas.openxmlformats.org/officeDocument/2006/relationships/image" Target="../media/image1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ctrTitle"/>
          </p:nvPr>
        </p:nvSpPr>
        <p:spPr>
          <a:xfrm>
            <a:off x="706582" y="1533094"/>
            <a:ext cx="10917683" cy="1341119"/>
          </a:xfrm>
        </p:spPr>
        <p:txBody>
          <a:bodyPr anchor="t" anchorCtr="0"/>
          <a:lstStyle/>
          <a:p>
            <a:r>
              <a:rPr lang="ru-RU" sz="2800" b="1" dirty="0" smtClean="0">
                <a:solidFill>
                  <a:srgbClr val="002060"/>
                </a:solidFill>
              </a:rPr>
              <a:t>Финансирование дополнительного образования</a:t>
            </a:r>
            <a:r>
              <a:rPr lang="ru-RU" sz="2800" b="1" dirty="0" smtClean="0">
                <a:solidFill>
                  <a:srgbClr val="002060"/>
                </a:solidFill>
              </a:rPr>
              <a:t>: тренд на персонализацию</a:t>
            </a:r>
            <a:endParaRPr lang="en-US" altLang="ru-RU" sz="2000" b="1" dirty="0">
              <a:solidFill>
                <a:srgbClr val="002060"/>
              </a:solidFill>
              <a:latin typeface="Arial Black" panose="020B0A04020102020204" pitchFamily="34" charset="0"/>
              <a:ea typeface="ＭＳ Ｐゴシック" pitchFamily="34" charset="-128"/>
              <a:cs typeface="Aharoni" panose="02010803020104030203" pitchFamily="2" charset="-79"/>
            </a:endParaRPr>
          </a:p>
        </p:txBody>
      </p:sp>
      <p:sp>
        <p:nvSpPr>
          <p:cNvPr id="27651" name="Subtitle 2"/>
          <p:cNvSpPr>
            <a:spLocks noGrp="1"/>
          </p:cNvSpPr>
          <p:nvPr>
            <p:ph type="subTitle" idx="1"/>
          </p:nvPr>
        </p:nvSpPr>
        <p:spPr>
          <a:xfrm>
            <a:off x="2895600" y="0"/>
            <a:ext cx="7536180" cy="1203960"/>
          </a:xfrm>
        </p:spPr>
        <p:txBody>
          <a:bodyPr/>
          <a:lstStyle/>
          <a:p>
            <a:pPr>
              <a:spcBef>
                <a:spcPts val="0"/>
              </a:spcBef>
            </a:pPr>
            <a:endParaRPr lang="ru-RU" sz="1400" b="1" dirty="0">
              <a:solidFill>
                <a:schemeClr val="bg1"/>
              </a:solidFill>
            </a:endParaRPr>
          </a:p>
        </p:txBody>
      </p:sp>
      <p:sp>
        <p:nvSpPr>
          <p:cNvPr id="27652" name="Subtitle 2"/>
          <p:cNvSpPr txBox="1">
            <a:spLocks/>
          </p:cNvSpPr>
          <p:nvPr/>
        </p:nvSpPr>
        <p:spPr bwMode="auto">
          <a:xfrm>
            <a:off x="2895600" y="6467475"/>
            <a:ext cx="6400800" cy="349250"/>
          </a:xfrm>
          <a:prstGeom prst="rect">
            <a:avLst/>
          </a:prstGeom>
          <a:noFill/>
          <a:ln w="9525">
            <a:noFill/>
            <a:miter lim="800000"/>
            <a:headEnd/>
            <a:tailEnd/>
          </a:ln>
        </p:spPr>
        <p:txBody>
          <a:bodyPr/>
          <a:lstStyle/>
          <a:p>
            <a:pPr algn="ctr" defTabSz="457200" fontAlgn="base">
              <a:spcBef>
                <a:spcPct val="20000"/>
              </a:spcBef>
              <a:spcAft>
                <a:spcPct val="0"/>
              </a:spcAft>
            </a:pPr>
            <a:r>
              <a:rPr lang="ru-RU" altLang="ru-RU" sz="800" dirty="0">
                <a:solidFill>
                  <a:srgbClr val="FFFFFF"/>
                </a:solidFill>
                <a:latin typeface="Arial" pitchFamily="34" charset="0"/>
                <a:ea typeface="ＭＳ Ｐゴシック" pitchFamily="34" charset="-128"/>
              </a:rPr>
              <a:t>Высшая школа экономики, Москва, 2015</a:t>
            </a:r>
          </a:p>
          <a:p>
            <a:pPr algn="ctr" defTabSz="457200" fontAlgn="base">
              <a:spcBef>
                <a:spcPct val="20000"/>
              </a:spcBef>
              <a:spcAft>
                <a:spcPct val="0"/>
              </a:spcAft>
            </a:pPr>
            <a:r>
              <a:rPr lang="en-US" altLang="ru-RU" sz="800" dirty="0">
                <a:solidFill>
                  <a:srgbClr val="FFFFFF"/>
                </a:solidFill>
                <a:latin typeface="Arial" pitchFamily="34" charset="0"/>
                <a:ea typeface="ＭＳ Ｐゴシック" pitchFamily="34" charset="-128"/>
              </a:rPr>
              <a:t>www.hse.ru</a:t>
            </a:r>
            <a:r>
              <a:rPr lang="ru-RU" altLang="ru-RU" sz="800" dirty="0">
                <a:solidFill>
                  <a:srgbClr val="FFFFFF"/>
                </a:solidFill>
                <a:latin typeface="Arial" pitchFamily="34" charset="0"/>
                <a:ea typeface="ＭＳ Ｐゴシック" pitchFamily="34" charset="-128"/>
              </a:rPr>
              <a:t> </a:t>
            </a:r>
            <a:endParaRPr kumimoji="1" lang="ru-RU" altLang="ru-RU" sz="800" dirty="0">
              <a:solidFill>
                <a:srgbClr val="FFFFFF"/>
              </a:solidFill>
              <a:latin typeface="Myriad Pro" pitchFamily="34" charset="0"/>
              <a:ea typeface="ＭＳ Ｐゴシック" pitchFamily="34" charset="-128"/>
            </a:endParaRPr>
          </a:p>
        </p:txBody>
      </p:sp>
      <p:sp>
        <p:nvSpPr>
          <p:cNvPr id="7" name="Subtitle 2"/>
          <p:cNvSpPr txBox="1">
            <a:spLocks/>
          </p:cNvSpPr>
          <p:nvPr/>
        </p:nvSpPr>
        <p:spPr bwMode="auto">
          <a:xfrm>
            <a:off x="4143375" y="3933826"/>
            <a:ext cx="6096000" cy="9905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lgn="r" defTabSz="457200" eaLnBrk="0" fontAlgn="base" hangingPunct="0">
              <a:spcBef>
                <a:spcPct val="20000"/>
              </a:spcBef>
              <a:spcAft>
                <a:spcPct val="0"/>
              </a:spcAft>
            </a:pPr>
            <a:endParaRPr kumimoji="1" lang="ru-RU" altLang="ru-RU" sz="1400" dirty="0">
              <a:solidFill>
                <a:srgbClr val="0070C0"/>
              </a:solidFill>
              <a:latin typeface="Myriad Pro" pitchFamily="34" charset="0"/>
              <a:ea typeface="ＭＳ Ｐゴシック" pitchFamily="34" charset="-128"/>
              <a:cs typeface="ＭＳ Ｐゴシック" charset="-128"/>
            </a:endParaRPr>
          </a:p>
        </p:txBody>
      </p:sp>
      <p:sp>
        <p:nvSpPr>
          <p:cNvPr id="6" name="Title 1"/>
          <p:cNvSpPr txBox="1">
            <a:spLocks/>
          </p:cNvSpPr>
          <p:nvPr/>
        </p:nvSpPr>
        <p:spPr bwMode="auto">
          <a:xfrm>
            <a:off x="4668981" y="4825364"/>
            <a:ext cx="7398327" cy="16421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defTabSz="457200" fontAlgn="base">
              <a:spcBef>
                <a:spcPct val="0"/>
              </a:spcBef>
              <a:spcAft>
                <a:spcPct val="0"/>
              </a:spcAft>
            </a:pPr>
            <a:r>
              <a:rPr lang="ru-RU" sz="2000" b="1" dirty="0" err="1">
                <a:solidFill>
                  <a:srgbClr val="002060"/>
                </a:solidFill>
              </a:rPr>
              <a:t>Абанкина</a:t>
            </a:r>
            <a:r>
              <a:rPr lang="ru-RU" sz="2000" b="1" dirty="0">
                <a:solidFill>
                  <a:srgbClr val="002060"/>
                </a:solidFill>
              </a:rPr>
              <a:t> Ирина Всеволодовна, к.э.н</a:t>
            </a:r>
            <a:r>
              <a:rPr lang="ru-RU" sz="2000" b="1" dirty="0" smtClean="0">
                <a:solidFill>
                  <a:srgbClr val="002060"/>
                </a:solidFill>
              </a:rPr>
              <a:t>.</a:t>
            </a:r>
            <a:r>
              <a:rPr lang="ru-RU" sz="2000" b="1" dirty="0" smtClean="0">
                <a:solidFill>
                  <a:srgbClr val="002060"/>
                </a:solidFill>
              </a:rPr>
              <a:t>, заслуженный профессор,</a:t>
            </a:r>
            <a:r>
              <a:rPr lang="ru-RU" sz="2000" b="1" dirty="0">
                <a:solidFill>
                  <a:srgbClr val="002060"/>
                </a:solidFill>
              </a:rPr>
              <a:t/>
            </a:r>
            <a:br>
              <a:rPr lang="ru-RU" sz="2000" b="1" dirty="0">
                <a:solidFill>
                  <a:srgbClr val="002060"/>
                </a:solidFill>
              </a:rPr>
            </a:br>
            <a:r>
              <a:rPr lang="ru-RU" sz="2000" b="1" dirty="0">
                <a:solidFill>
                  <a:srgbClr val="002060"/>
                </a:solidFill>
              </a:rPr>
              <a:t>Главный научный сотрудник Центра финансово-экономических решений в </a:t>
            </a:r>
            <a:r>
              <a:rPr lang="ru-RU" sz="2000" b="1" dirty="0" smtClean="0">
                <a:solidFill>
                  <a:srgbClr val="002060"/>
                </a:solidFill>
              </a:rPr>
              <a:t>образовании </a:t>
            </a:r>
          </a:p>
          <a:p>
            <a:pPr defTabSz="457200" fontAlgn="base">
              <a:spcBef>
                <a:spcPct val="0"/>
              </a:spcBef>
              <a:spcAft>
                <a:spcPct val="0"/>
              </a:spcAft>
            </a:pPr>
            <a:r>
              <a:rPr lang="ru-RU" sz="2000" b="1" dirty="0" smtClean="0">
                <a:solidFill>
                  <a:srgbClr val="002060"/>
                </a:solidFill>
              </a:rPr>
              <a:t>Института </a:t>
            </a:r>
            <a:r>
              <a:rPr lang="ru-RU" sz="2000" b="1" dirty="0">
                <a:solidFill>
                  <a:srgbClr val="002060"/>
                </a:solidFill>
              </a:rPr>
              <a:t>образования НИУ ВШЭ</a:t>
            </a:r>
            <a:endParaRPr lang="ru-RU" sz="2000" b="1" kern="800" spc="-100" dirty="0">
              <a:solidFill>
                <a:srgbClr val="002060"/>
              </a:solidFill>
              <a:latin typeface="Calibri"/>
              <a:ea typeface="ＭＳ Ｐゴシック" charset="-128"/>
              <a:cs typeface="ＭＳ Ｐゴシック" charset="-128"/>
            </a:endParaRPr>
          </a:p>
          <a:p>
            <a:pPr defTabSz="457200" fontAlgn="base">
              <a:spcBef>
                <a:spcPct val="0"/>
              </a:spcBef>
              <a:spcAft>
                <a:spcPct val="0"/>
              </a:spcAft>
            </a:pPr>
            <a:r>
              <a:rPr lang="ru-RU" sz="2000" b="1" dirty="0">
                <a:solidFill>
                  <a:srgbClr val="0070C0"/>
                </a:solidFill>
                <a:latin typeface="Calibri"/>
                <a:ea typeface="ＭＳ Ｐゴシック" charset="-128"/>
                <a:cs typeface="ＭＳ Ｐゴシック" charset="-128"/>
              </a:rPr>
              <a:t/>
            </a:r>
            <a:br>
              <a:rPr lang="ru-RU" sz="2000" b="1" dirty="0">
                <a:solidFill>
                  <a:srgbClr val="0070C0"/>
                </a:solidFill>
                <a:latin typeface="Calibri"/>
                <a:ea typeface="ＭＳ Ｐゴシック" charset="-128"/>
                <a:cs typeface="ＭＳ Ｐゴシック" charset="-128"/>
              </a:rPr>
            </a:br>
            <a:r>
              <a:rPr lang="ru-RU" sz="3200" b="1" dirty="0">
                <a:solidFill>
                  <a:srgbClr val="0070C0"/>
                </a:solidFill>
                <a:latin typeface="Calibri"/>
                <a:ea typeface="ＭＳ Ｐゴシック" charset="-128"/>
                <a:cs typeface="ＭＳ Ｐゴシック" charset="-128"/>
              </a:rPr>
              <a:t> </a:t>
            </a:r>
            <a:r>
              <a:rPr lang="ru-RU" sz="2800" dirty="0">
                <a:solidFill>
                  <a:prstClr val="black"/>
                </a:solidFill>
                <a:latin typeface="Calibri"/>
                <a:ea typeface="ＭＳ Ｐゴシック" charset="-128"/>
                <a:cs typeface="ＭＳ Ｐゴシック" charset="-128"/>
              </a:rPr>
              <a:t/>
            </a:r>
            <a:br>
              <a:rPr lang="ru-RU" sz="2800" dirty="0">
                <a:solidFill>
                  <a:prstClr val="black"/>
                </a:solidFill>
                <a:latin typeface="Calibri"/>
                <a:ea typeface="ＭＳ Ｐゴシック" charset="-128"/>
                <a:cs typeface="ＭＳ Ｐゴシック" charset="-128"/>
              </a:rPr>
            </a:br>
            <a:r>
              <a:rPr lang="ru-RU" sz="2800" b="1" dirty="0">
                <a:solidFill>
                  <a:srgbClr val="0070C0"/>
                </a:solidFill>
                <a:latin typeface="Calibri"/>
                <a:ea typeface="ＭＳ Ｐゴシック" charset="-128"/>
                <a:cs typeface="ＭＳ Ｐゴシック" charset="-128"/>
              </a:rPr>
              <a:t/>
            </a:r>
            <a:br>
              <a:rPr lang="ru-RU" sz="2800" b="1" dirty="0">
                <a:solidFill>
                  <a:srgbClr val="0070C0"/>
                </a:solidFill>
                <a:latin typeface="Calibri"/>
                <a:ea typeface="ＭＳ Ｐゴシック" charset="-128"/>
                <a:cs typeface="ＭＳ Ｐゴシック" charset="-128"/>
              </a:rPr>
            </a:br>
            <a:r>
              <a:rPr lang="ru-RU" sz="2800" b="1" dirty="0">
                <a:solidFill>
                  <a:srgbClr val="0070C0"/>
                </a:solidFill>
                <a:latin typeface="Calibri"/>
                <a:ea typeface="ＭＳ Ｐゴシック" charset="-128"/>
                <a:cs typeface="ＭＳ Ｐゴシック" charset="-128"/>
              </a:rPr>
              <a:t/>
            </a:r>
            <a:br>
              <a:rPr lang="ru-RU" sz="2800" b="1" dirty="0">
                <a:solidFill>
                  <a:srgbClr val="0070C0"/>
                </a:solidFill>
                <a:latin typeface="Calibri"/>
                <a:ea typeface="ＭＳ Ｐゴシック" charset="-128"/>
                <a:cs typeface="ＭＳ Ｐゴシック" charset="-128"/>
              </a:rPr>
            </a:br>
            <a:endParaRPr lang="en-US" altLang="ru-RU" dirty="0">
              <a:solidFill>
                <a:srgbClr val="0070C0"/>
              </a:solidFill>
              <a:latin typeface="Myriad Pro Semibold"/>
              <a:ea typeface="ＭＳ Ｐゴシック" pitchFamily="34" charset="-128"/>
              <a:cs typeface="ＭＳ Ｐゴシック" charset="-128"/>
            </a:endParaRPr>
          </a:p>
        </p:txBody>
      </p:sp>
      <p:sp>
        <p:nvSpPr>
          <p:cNvPr id="2" name="Прямоугольник 1"/>
          <p:cNvSpPr/>
          <p:nvPr/>
        </p:nvSpPr>
        <p:spPr>
          <a:xfrm>
            <a:off x="367145" y="3010496"/>
            <a:ext cx="11457710" cy="1200329"/>
          </a:xfrm>
          <a:prstGeom prst="rect">
            <a:avLst/>
          </a:prstGeom>
        </p:spPr>
        <p:txBody>
          <a:bodyPr wrap="square">
            <a:spAutoFit/>
          </a:bodyPr>
          <a:lstStyle/>
          <a:p>
            <a:pPr marL="285750" indent="-285750">
              <a:buFont typeface="Arial" panose="020B0604020202020204" pitchFamily="34" charset="0"/>
              <a:buChar char="•"/>
            </a:pPr>
            <a:r>
              <a:rPr lang="ru-RU" sz="2400" b="1" i="1" dirty="0">
                <a:solidFill>
                  <a:srgbClr val="002060"/>
                </a:solidFill>
              </a:rPr>
              <a:t>Особенности финансирования системы дополнительного образования. </a:t>
            </a:r>
            <a:endParaRPr lang="en-US" sz="2400" b="1" i="1" dirty="0" smtClean="0">
              <a:solidFill>
                <a:srgbClr val="002060"/>
              </a:solidFill>
            </a:endParaRPr>
          </a:p>
          <a:p>
            <a:pPr marL="285750" indent="-285750">
              <a:buFont typeface="Arial" panose="020B0604020202020204" pitchFamily="34" charset="0"/>
              <a:buChar char="•"/>
            </a:pPr>
            <a:r>
              <a:rPr lang="ru-RU" sz="2400" b="1" i="1" dirty="0" smtClean="0">
                <a:solidFill>
                  <a:srgbClr val="002060"/>
                </a:solidFill>
              </a:rPr>
              <a:t>Персонифицированное </a:t>
            </a:r>
            <a:r>
              <a:rPr lang="ru-RU" sz="2400" b="1" i="1" dirty="0">
                <a:solidFill>
                  <a:srgbClr val="002060"/>
                </a:solidFill>
              </a:rPr>
              <a:t>финансирование. </a:t>
            </a:r>
            <a:r>
              <a:rPr lang="ru-RU" sz="2400" b="1" i="1" dirty="0" smtClean="0">
                <a:solidFill>
                  <a:srgbClr val="002060"/>
                </a:solidFill>
              </a:rPr>
              <a:t>Сертификат </a:t>
            </a:r>
            <a:r>
              <a:rPr lang="ru-RU" sz="2400" b="1" i="1" dirty="0">
                <a:solidFill>
                  <a:srgbClr val="002060"/>
                </a:solidFill>
              </a:rPr>
              <a:t>на оплату услуг. </a:t>
            </a:r>
            <a:endParaRPr lang="ru-RU" sz="2400" b="1" i="1" dirty="0" smtClean="0">
              <a:solidFill>
                <a:srgbClr val="002060"/>
              </a:solidFill>
            </a:endParaRPr>
          </a:p>
          <a:p>
            <a:pPr marL="285750" indent="-285750">
              <a:buFont typeface="Arial" panose="020B0604020202020204" pitchFamily="34" charset="0"/>
              <a:buChar char="•"/>
            </a:pPr>
            <a:r>
              <a:rPr lang="ru-RU" sz="2400" b="1" i="1" dirty="0" smtClean="0">
                <a:solidFill>
                  <a:srgbClr val="002060"/>
                </a:solidFill>
              </a:rPr>
              <a:t>Социальные эффекты внедрения персонифицированного финансирования.</a:t>
            </a:r>
            <a:endParaRPr lang="en-US" sz="2400" b="1" i="1" dirty="0" smtClean="0">
              <a:solidFill>
                <a:srgbClr val="002060"/>
              </a:solidFill>
            </a:endParaRPr>
          </a:p>
        </p:txBody>
      </p:sp>
    </p:spTree>
    <p:extLst>
      <p:ext uri="{BB962C8B-B14F-4D97-AF65-F5344CB8AC3E}">
        <p14:creationId xmlns:p14="http://schemas.microsoft.com/office/powerpoint/2010/main" val="1604562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2812472" y="149948"/>
            <a:ext cx="8229600" cy="800100"/>
          </a:xfrm>
        </p:spPr>
        <p:txBody>
          <a:bodyPr/>
          <a:lstStyle/>
          <a:p>
            <a:r>
              <a:rPr lang="ru-RU" altLang="ru-RU" sz="2400" b="1" dirty="0">
                <a:solidFill>
                  <a:schemeClr val="bg1"/>
                </a:solidFill>
                <a:ea typeface="ＭＳ Ｐゴシック" panose="020B0600070205080204" pitchFamily="34" charset="-128"/>
              </a:rPr>
              <a:t>Стоимостные группы в дополнительном образовании</a:t>
            </a:r>
          </a:p>
        </p:txBody>
      </p:sp>
      <p:graphicFrame>
        <p:nvGraphicFramePr>
          <p:cNvPr id="5" name="Содержимое 4"/>
          <p:cNvGraphicFramePr>
            <a:graphicFrameLocks noGrp="1"/>
          </p:cNvGraphicFramePr>
          <p:nvPr>
            <p:ph idx="1"/>
          </p:nvPr>
        </p:nvGraphicFramePr>
        <p:xfrm>
          <a:off x="1981200" y="1600201"/>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484"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B00B838F-1AEA-4475-8FA3-A2DEA94DF497}" type="slidenum">
              <a:rPr lang="en-US" altLang="ru-RU"/>
              <a:pPr/>
              <a:t>10</a:t>
            </a:fld>
            <a:endParaRPr lang="en-US" altLang="ru-RU"/>
          </a:p>
        </p:txBody>
      </p:sp>
    </p:spTree>
    <p:extLst>
      <p:ext uri="{BB962C8B-B14F-4D97-AF65-F5344CB8AC3E}">
        <p14:creationId xmlns:p14="http://schemas.microsoft.com/office/powerpoint/2010/main" val="334974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2"/>
          <p:cNvGrpSpPr>
            <a:grpSpLocks noChangeAspect="1"/>
          </p:cNvGrpSpPr>
          <p:nvPr/>
        </p:nvGrpSpPr>
        <p:grpSpPr bwMode="auto">
          <a:xfrm>
            <a:off x="2773364" y="1646239"/>
            <a:ext cx="6211887" cy="4160837"/>
            <a:chOff x="4734" y="899"/>
            <a:chExt cx="7562" cy="5066"/>
          </a:xfrm>
        </p:grpSpPr>
        <p:sp>
          <p:nvSpPr>
            <p:cNvPr id="19492" name="AutoShape 3"/>
            <p:cNvSpPr>
              <a:spLocks noChangeAspect="1" noChangeArrowheads="1"/>
            </p:cNvSpPr>
            <p:nvPr/>
          </p:nvSpPr>
          <p:spPr bwMode="auto">
            <a:xfrm>
              <a:off x="5096" y="899"/>
              <a:ext cx="7200" cy="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ru-RU" altLang="ru-RU" sz="1800"/>
            </a:p>
          </p:txBody>
        </p:sp>
        <p:sp>
          <p:nvSpPr>
            <p:cNvPr id="19493" name="AutoShape 8"/>
            <p:cNvSpPr>
              <a:spLocks noChangeArrowheads="1"/>
            </p:cNvSpPr>
            <p:nvPr/>
          </p:nvSpPr>
          <p:spPr bwMode="auto">
            <a:xfrm>
              <a:off x="5136" y="1117"/>
              <a:ext cx="2312" cy="1170"/>
            </a:xfrm>
            <a:prstGeom prst="bevel">
              <a:avLst>
                <a:gd name="adj" fmla="val 12500"/>
              </a:avLst>
            </a:prstGeom>
            <a:gradFill rotWithShape="1">
              <a:gsLst>
                <a:gs pos="0">
                  <a:srgbClr val="4FA97A"/>
                </a:gs>
                <a:gs pos="50000">
                  <a:srgbClr val="65D99C"/>
                </a:gs>
                <a:gs pos="100000">
                  <a:srgbClr val="4FA97A"/>
                </a:gs>
              </a:gsLst>
              <a:lin ang="5400000" scaled="1"/>
            </a:gradFill>
            <a:ln w="2857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ru-RU" altLang="ru-RU" sz="1200" b="1"/>
                <a:t>НАИМЕНОВАНИЕ </a:t>
              </a:r>
            </a:p>
            <a:p>
              <a:pPr algn="ctr">
                <a:spcBef>
                  <a:spcPct val="0"/>
                </a:spcBef>
                <a:buFontTx/>
                <a:buNone/>
              </a:pPr>
              <a:r>
                <a:rPr lang="ru-RU" altLang="ru-RU" sz="1200" b="1"/>
                <a:t>КОЭФФИЦИЕНТА</a:t>
              </a:r>
            </a:p>
          </p:txBody>
        </p:sp>
        <p:sp>
          <p:nvSpPr>
            <p:cNvPr id="19494" name="AutoShape 9"/>
            <p:cNvSpPr>
              <a:spLocks noChangeArrowheads="1"/>
            </p:cNvSpPr>
            <p:nvPr/>
          </p:nvSpPr>
          <p:spPr bwMode="auto">
            <a:xfrm>
              <a:off x="7566" y="1098"/>
              <a:ext cx="2312" cy="1170"/>
            </a:xfrm>
            <a:prstGeom prst="bevel">
              <a:avLst>
                <a:gd name="adj" fmla="val 12500"/>
              </a:avLst>
            </a:prstGeom>
            <a:gradFill rotWithShape="1">
              <a:gsLst>
                <a:gs pos="0">
                  <a:srgbClr val="4FA97A"/>
                </a:gs>
                <a:gs pos="50000">
                  <a:srgbClr val="65D99C"/>
                </a:gs>
                <a:gs pos="100000">
                  <a:srgbClr val="4FA97A"/>
                </a:gs>
              </a:gsLst>
              <a:lin ang="5400000" scaled="1"/>
            </a:gradFill>
            <a:ln w="2857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ru-RU" altLang="ru-RU" sz="1200" b="1"/>
                <a:t>ДЕТАЛИЗАЦИЯ</a:t>
              </a:r>
            </a:p>
          </p:txBody>
        </p:sp>
        <p:sp>
          <p:nvSpPr>
            <p:cNvPr id="19495" name="AutoShape 10"/>
            <p:cNvSpPr>
              <a:spLocks noChangeArrowheads="1"/>
            </p:cNvSpPr>
            <p:nvPr/>
          </p:nvSpPr>
          <p:spPr bwMode="auto">
            <a:xfrm>
              <a:off x="9999" y="1098"/>
              <a:ext cx="2067" cy="1170"/>
            </a:xfrm>
            <a:prstGeom prst="bevel">
              <a:avLst>
                <a:gd name="adj" fmla="val 12500"/>
              </a:avLst>
            </a:prstGeom>
            <a:gradFill rotWithShape="1">
              <a:gsLst>
                <a:gs pos="0">
                  <a:srgbClr val="4FA97A"/>
                </a:gs>
                <a:gs pos="50000">
                  <a:srgbClr val="65D99C"/>
                </a:gs>
                <a:gs pos="100000">
                  <a:srgbClr val="4FA97A"/>
                </a:gs>
              </a:gsLst>
              <a:lin ang="5400000" scaled="1"/>
            </a:gradFill>
            <a:ln w="28575">
              <a:solidFill>
                <a:srgbClr val="000000"/>
              </a:solidFill>
              <a:miter lim="800000"/>
              <a:headEnd/>
              <a:tailEnd/>
            </a:ln>
          </p:spPr>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ru-RU" altLang="ru-RU" sz="1200" b="1"/>
                <a:t>ОСНОВАНИЕ ПРИМЕНЕНИЯ</a:t>
              </a:r>
            </a:p>
          </p:txBody>
        </p:sp>
        <p:sp>
          <p:nvSpPr>
            <p:cNvPr id="19496" name="AutoShape 11"/>
            <p:cNvSpPr>
              <a:spLocks noChangeArrowheads="1"/>
            </p:cNvSpPr>
            <p:nvPr/>
          </p:nvSpPr>
          <p:spPr bwMode="auto">
            <a:xfrm flipH="1">
              <a:off x="6176" y="2268"/>
              <a:ext cx="180" cy="391"/>
            </a:xfrm>
            <a:prstGeom prst="downArrow">
              <a:avLst>
                <a:gd name="adj1" fmla="val 50000"/>
                <a:gd name="adj2" fmla="val 137504"/>
              </a:avLst>
            </a:prstGeom>
            <a:solidFill>
              <a:srgbClr val="FF0000"/>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ru-RU" altLang="ru-RU" sz="1800"/>
            </a:p>
          </p:txBody>
        </p:sp>
        <p:sp>
          <p:nvSpPr>
            <p:cNvPr id="19497" name="AutoShape 12"/>
            <p:cNvSpPr>
              <a:spLocks noChangeArrowheads="1"/>
            </p:cNvSpPr>
            <p:nvPr/>
          </p:nvSpPr>
          <p:spPr bwMode="auto">
            <a:xfrm flipH="1">
              <a:off x="8696" y="2268"/>
              <a:ext cx="180" cy="318"/>
            </a:xfrm>
            <a:prstGeom prst="downArrow">
              <a:avLst>
                <a:gd name="adj1" fmla="val 50000"/>
                <a:gd name="adj2" fmla="val 137497"/>
              </a:avLst>
            </a:prstGeom>
            <a:solidFill>
              <a:srgbClr val="FF0000"/>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ru-RU" altLang="ru-RU" sz="1800"/>
            </a:p>
          </p:txBody>
        </p:sp>
        <p:sp>
          <p:nvSpPr>
            <p:cNvPr id="19498" name="AutoShape 13"/>
            <p:cNvSpPr>
              <a:spLocks noChangeArrowheads="1"/>
            </p:cNvSpPr>
            <p:nvPr/>
          </p:nvSpPr>
          <p:spPr bwMode="auto">
            <a:xfrm flipH="1">
              <a:off x="11036" y="2268"/>
              <a:ext cx="180" cy="307"/>
            </a:xfrm>
            <a:prstGeom prst="downArrow">
              <a:avLst>
                <a:gd name="adj1" fmla="val 50000"/>
                <a:gd name="adj2" fmla="val 112503"/>
              </a:avLst>
            </a:prstGeom>
            <a:solidFill>
              <a:srgbClr val="FF0000"/>
            </a:solidFill>
            <a:ln w="19050">
              <a:solidFill>
                <a:srgbClr val="000000"/>
              </a:solidFill>
              <a:miter lim="800000"/>
              <a:headEnd/>
              <a:tailEnd/>
            </a:ln>
          </p:spPr>
          <p:txBody>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spcBef>
                  <a:spcPct val="0"/>
                </a:spcBef>
                <a:buFontTx/>
                <a:buNone/>
              </a:pPr>
              <a:endParaRPr lang="ru-RU" altLang="ru-RU" sz="1800"/>
            </a:p>
          </p:txBody>
        </p:sp>
        <p:sp>
          <p:nvSpPr>
            <p:cNvPr id="24619" name="AutoShape 14"/>
            <p:cNvSpPr>
              <a:spLocks noChangeArrowheads="1"/>
            </p:cNvSpPr>
            <p:nvPr/>
          </p:nvSpPr>
          <p:spPr bwMode="auto">
            <a:xfrm>
              <a:off x="4734" y="2642"/>
              <a:ext cx="2249" cy="593"/>
            </a:xfrm>
            <a:prstGeom prst="flowChartAlternateProcess">
              <a:avLst/>
            </a:prstGeom>
            <a:gradFill rotWithShape="1">
              <a:gsLst>
                <a:gs pos="0">
                  <a:srgbClr val="C1C100"/>
                </a:gs>
                <a:gs pos="50000">
                  <a:srgbClr val="FFFF00"/>
                </a:gs>
                <a:gs pos="100000">
                  <a:srgbClr val="C1C100"/>
                </a:gs>
              </a:gsLst>
              <a:lin ang="5400000" scaled="1"/>
            </a:gradFill>
            <a:ln w="9525">
              <a:solidFill>
                <a:srgbClr val="000000"/>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900"/>
                </a:spcBef>
                <a:defRPr/>
              </a:pPr>
              <a:r>
                <a:rPr lang="ru-RU" altLang="ru-RU" sz="750" b="1"/>
                <a:t>КОЭФФИЦИЕНТ ПО ФОРМЕ ОБУЧЕНИЯ</a:t>
              </a:r>
            </a:p>
          </p:txBody>
        </p:sp>
        <p:sp>
          <p:nvSpPr>
            <p:cNvPr id="35855" name="AutoShape 15"/>
            <p:cNvSpPr>
              <a:spLocks noChangeArrowheads="1"/>
            </p:cNvSpPr>
            <p:nvPr/>
          </p:nvSpPr>
          <p:spPr bwMode="auto">
            <a:xfrm>
              <a:off x="10047" y="2610"/>
              <a:ext cx="2249" cy="3355"/>
            </a:xfrm>
            <a:prstGeom prst="flowChartAlternateProcess">
              <a:avLst/>
            </a:prstGeom>
            <a:solidFill>
              <a:schemeClr val="accent3">
                <a:lumMod val="60000"/>
                <a:lumOff val="40000"/>
              </a:schemeClr>
            </a:solidFill>
            <a:ln w="9525">
              <a:solidFill>
                <a:srgbClr val="000000"/>
              </a:solidFill>
              <a:miter lim="800000"/>
              <a:headEnd/>
              <a:tailEnd/>
            </a:ln>
          </p:spPr>
          <p:txBody>
            <a:bodyPr/>
            <a:lstStyle/>
            <a:p>
              <a:pPr algn="ctr">
                <a:defRPr/>
              </a:pPr>
              <a:r>
                <a:rPr lang="ru-RU" sz="1200" b="1" dirty="0"/>
                <a:t>ЗНАЧЕНИЯ СОДЕРЖАНИЯ И ФОРМ (УСЛОВИЙ) ОКАЗАНИЯ УСЛУГИ ИЗ БАЗОВОГО (ОТРАСЛЕВОГО) ПЕРЕЧНЯ МИНОБРНАУКИ РОССИИ</a:t>
              </a:r>
            </a:p>
          </p:txBody>
        </p:sp>
      </p:grpSp>
      <p:sp>
        <p:nvSpPr>
          <p:cNvPr id="18" name="Заголовок 1"/>
          <p:cNvSpPr txBox="1">
            <a:spLocks/>
          </p:cNvSpPr>
          <p:nvPr/>
        </p:nvSpPr>
        <p:spPr>
          <a:xfrm>
            <a:off x="2944020" y="258196"/>
            <a:ext cx="8402637" cy="850900"/>
          </a:xfrm>
          <a:prstGeom prst="rect">
            <a:avLst/>
          </a:prstGeom>
        </p:spPr>
        <p:txBody>
          <a:bodyPr/>
          <a:lstStyle/>
          <a:p>
            <a:pPr algn="ctr">
              <a:defRPr/>
            </a:pPr>
            <a:r>
              <a:rPr lang="ru-RU" sz="1200" b="1" dirty="0">
                <a:solidFill>
                  <a:schemeClr val="bg1"/>
                </a:solidFill>
              </a:rPr>
              <a:t>Отраслевые корректирующие коэффициенты, </a:t>
            </a:r>
          </a:p>
          <a:p>
            <a:pPr algn="ctr">
              <a:defRPr/>
            </a:pPr>
            <a:r>
              <a:rPr lang="ru-RU" sz="1200" b="1" dirty="0">
                <a:solidFill>
                  <a:schemeClr val="bg1"/>
                </a:solidFill>
              </a:rPr>
              <a:t>отражающие объективные характеристики организаций и специфику </a:t>
            </a:r>
          </a:p>
          <a:p>
            <a:pPr algn="ctr">
              <a:defRPr/>
            </a:pPr>
            <a:r>
              <a:rPr lang="ru-RU" sz="1200" b="1" dirty="0">
                <a:solidFill>
                  <a:schemeClr val="bg1"/>
                </a:solidFill>
              </a:rPr>
              <a:t>оказываемых ими государственных услуг по реализации основных и дополнительных общеобразовательных общеразвивающих программ</a:t>
            </a:r>
            <a:endParaRPr lang="ru-RU" altLang="ru-RU" sz="1200" b="1" dirty="0">
              <a:solidFill>
                <a:schemeClr val="bg1"/>
              </a:solidFill>
              <a:latin typeface="+mj-lt"/>
              <a:cs typeface="ＭＳ Ｐゴシック" charset="-128"/>
            </a:endParaRPr>
          </a:p>
        </p:txBody>
      </p:sp>
      <p:sp>
        <p:nvSpPr>
          <p:cNvPr id="24580" name="AutoShape 14"/>
          <p:cNvSpPr>
            <a:spLocks noChangeArrowheads="1"/>
          </p:cNvSpPr>
          <p:nvPr/>
        </p:nvSpPr>
        <p:spPr bwMode="auto">
          <a:xfrm>
            <a:off x="2779713" y="3656014"/>
            <a:ext cx="1847850" cy="642937"/>
          </a:xfrm>
          <a:prstGeom prst="flowChartAlternateProcess">
            <a:avLst/>
          </a:prstGeom>
          <a:gradFill rotWithShape="1">
            <a:gsLst>
              <a:gs pos="0">
                <a:srgbClr val="C1C100"/>
              </a:gs>
              <a:gs pos="50000">
                <a:srgbClr val="FFFF00"/>
              </a:gs>
              <a:gs pos="100000">
                <a:srgbClr val="C1C100"/>
              </a:gs>
            </a:gsLst>
            <a:lin ang="5400000" scaled="1"/>
          </a:gradFill>
          <a:ln w="9525">
            <a:solidFill>
              <a:srgbClr val="000000"/>
            </a:solidFill>
            <a:miter lim="800000"/>
            <a:headEnd/>
            <a:tailE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900"/>
              </a:spcBef>
              <a:defRPr/>
            </a:pPr>
            <a:r>
              <a:rPr lang="ru-RU" altLang="ru-RU" sz="750" b="1"/>
              <a:t>КОЭФФИЦИЕНТ ПО ФОРМЕ РЕАЛИЗАЦИИ ОБРАЗОВАТЕЛЬНЫХ ПРОГРАММ И ИСПОЛЬЗУЕМЫМ ТЕХНОЛОГИЯМ</a:t>
            </a:r>
          </a:p>
        </p:txBody>
      </p:sp>
      <p:sp>
        <p:nvSpPr>
          <p:cNvPr id="24581" name="AutoShape 14"/>
          <p:cNvSpPr>
            <a:spLocks noChangeArrowheads="1"/>
          </p:cNvSpPr>
          <p:nvPr/>
        </p:nvSpPr>
        <p:spPr bwMode="auto">
          <a:xfrm>
            <a:off x="2790825" y="4375150"/>
            <a:ext cx="1849438" cy="579438"/>
          </a:xfrm>
          <a:prstGeom prst="flowChartAlternateProcess">
            <a:avLst/>
          </a:prstGeom>
          <a:gradFill rotWithShape="1">
            <a:gsLst>
              <a:gs pos="0">
                <a:srgbClr val="C1C100"/>
              </a:gs>
              <a:gs pos="50000">
                <a:srgbClr val="FFFF00"/>
              </a:gs>
              <a:gs pos="100000">
                <a:srgbClr val="C1C100"/>
              </a:gs>
            </a:gsLst>
            <a:lin ang="5400000" scaled="1"/>
          </a:gradFill>
          <a:ln w="9525">
            <a:solidFill>
              <a:srgbClr val="000000"/>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900"/>
              </a:spcBef>
              <a:defRPr/>
            </a:pPr>
            <a:r>
              <a:rPr lang="ru-RU" altLang="ru-RU" sz="750" b="1"/>
              <a:t>КОЭФФИЦИЕНТ ПО КАТЕГОРИИ ПОЛУЧАТЕЛЕЙ УСЛУГИ</a:t>
            </a:r>
          </a:p>
        </p:txBody>
      </p:sp>
      <p:sp>
        <p:nvSpPr>
          <p:cNvPr id="24582" name="AutoShape 14"/>
          <p:cNvSpPr>
            <a:spLocks noChangeArrowheads="1"/>
          </p:cNvSpPr>
          <p:nvPr/>
        </p:nvSpPr>
        <p:spPr bwMode="auto">
          <a:xfrm>
            <a:off x="2786063" y="5038725"/>
            <a:ext cx="1847850" cy="579438"/>
          </a:xfrm>
          <a:prstGeom prst="flowChartAlternateProcess">
            <a:avLst/>
          </a:prstGeom>
          <a:gradFill rotWithShape="1">
            <a:gsLst>
              <a:gs pos="0">
                <a:srgbClr val="C1C100"/>
              </a:gs>
              <a:gs pos="50000">
                <a:srgbClr val="FFFF00"/>
              </a:gs>
              <a:gs pos="100000">
                <a:srgbClr val="C1C100"/>
              </a:gs>
            </a:gsLst>
            <a:lin ang="5400000" scaled="1"/>
          </a:gradFill>
          <a:ln w="9525">
            <a:solidFill>
              <a:srgbClr val="000000"/>
            </a:solidFill>
            <a:miter lim="800000"/>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900"/>
              </a:spcBef>
              <a:defRPr/>
            </a:pPr>
            <a:r>
              <a:rPr lang="ru-RU" altLang="ru-RU" sz="750" b="1"/>
              <a:t>КОЭФФИЦИЕНТ ПО МЕСТУ ОБУЧЕНИЯ</a:t>
            </a:r>
          </a:p>
        </p:txBody>
      </p:sp>
      <p:sp>
        <p:nvSpPr>
          <p:cNvPr id="25" name="Стрелка вправо 24"/>
          <p:cNvSpPr/>
          <p:nvPr/>
        </p:nvSpPr>
        <p:spPr>
          <a:xfrm flipH="1">
            <a:off x="4919664" y="3032126"/>
            <a:ext cx="1997075" cy="239713"/>
          </a:xfrm>
          <a:prstGeom prst="rightArrow">
            <a:avLst>
              <a:gd name="adj1" fmla="val 100000"/>
              <a:gd name="adj2" fmla="val 0"/>
            </a:avLst>
          </a:prstGeom>
          <a:solidFill>
            <a:schemeClr val="accent6">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a:lstStyle/>
          <a:p>
            <a:pPr algn="ctr" eaLnBrk="1" hangingPunct="1">
              <a:defRPr/>
            </a:pPr>
            <a:r>
              <a:rPr lang="ru-RU" sz="1050" b="1" dirty="0" err="1">
                <a:solidFill>
                  <a:schemeClr val="tx1"/>
                </a:solidFill>
              </a:rPr>
              <a:t>очно-заочная</a:t>
            </a:r>
            <a:endParaRPr lang="ru-RU" sz="1013" b="1" dirty="0">
              <a:solidFill>
                <a:schemeClr val="tx1"/>
              </a:solidFill>
            </a:endParaRPr>
          </a:p>
        </p:txBody>
      </p:sp>
      <p:sp>
        <p:nvSpPr>
          <p:cNvPr id="26" name="Стрелка вправо 25"/>
          <p:cNvSpPr/>
          <p:nvPr/>
        </p:nvSpPr>
        <p:spPr>
          <a:xfrm flipH="1">
            <a:off x="4919664" y="3265488"/>
            <a:ext cx="1997075" cy="241300"/>
          </a:xfrm>
          <a:prstGeom prst="rightArrow">
            <a:avLst>
              <a:gd name="adj1" fmla="val 100000"/>
              <a:gd name="adj2" fmla="val 0"/>
            </a:avLst>
          </a:prstGeom>
          <a:solidFill>
            <a:schemeClr val="accent6">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a:lstStyle/>
          <a:p>
            <a:pPr algn="ctr" eaLnBrk="1" hangingPunct="1">
              <a:defRPr/>
            </a:pPr>
            <a:r>
              <a:rPr lang="ru-RU" sz="1050" b="1" dirty="0">
                <a:solidFill>
                  <a:schemeClr val="tx1"/>
                </a:solidFill>
              </a:rPr>
              <a:t>заочная</a:t>
            </a:r>
            <a:endParaRPr lang="ru-RU" sz="1013" b="1" dirty="0">
              <a:solidFill>
                <a:schemeClr val="tx1"/>
              </a:solidFill>
            </a:endParaRPr>
          </a:p>
        </p:txBody>
      </p:sp>
      <p:sp>
        <p:nvSpPr>
          <p:cNvPr id="27" name="Стрелка вправо 26"/>
          <p:cNvSpPr/>
          <p:nvPr/>
        </p:nvSpPr>
        <p:spPr>
          <a:xfrm flipH="1">
            <a:off x="4919664" y="3597276"/>
            <a:ext cx="1997075" cy="239713"/>
          </a:xfrm>
          <a:prstGeom prst="rightArrow">
            <a:avLst>
              <a:gd name="adj1" fmla="val 100000"/>
              <a:gd name="adj2" fmla="val 0"/>
            </a:avLst>
          </a:prstGeom>
          <a:solidFill>
            <a:schemeClr val="accent6">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a:lstStyle/>
          <a:p>
            <a:pPr algn="ctr" eaLnBrk="1" hangingPunct="1">
              <a:defRPr/>
            </a:pPr>
            <a:r>
              <a:rPr lang="ru-RU" sz="1013" b="1" dirty="0">
                <a:solidFill>
                  <a:schemeClr val="tx1"/>
                </a:solidFill>
              </a:rPr>
              <a:t>сетевая форма</a:t>
            </a:r>
          </a:p>
        </p:txBody>
      </p:sp>
      <p:sp>
        <p:nvSpPr>
          <p:cNvPr id="28" name="Стрелка вправо 27"/>
          <p:cNvSpPr/>
          <p:nvPr/>
        </p:nvSpPr>
        <p:spPr>
          <a:xfrm flipH="1">
            <a:off x="4919664" y="3836989"/>
            <a:ext cx="1997075" cy="238125"/>
          </a:xfrm>
          <a:prstGeom prst="rightArrow">
            <a:avLst>
              <a:gd name="adj1" fmla="val 100000"/>
              <a:gd name="adj2" fmla="val 0"/>
            </a:avLst>
          </a:prstGeom>
          <a:solidFill>
            <a:schemeClr val="accent6">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a:lstStyle/>
          <a:p>
            <a:pPr algn="ctr" eaLnBrk="1" hangingPunct="1">
              <a:defRPr/>
            </a:pPr>
            <a:r>
              <a:rPr lang="ru-RU" sz="1013" b="1" dirty="0">
                <a:solidFill>
                  <a:schemeClr val="tx1"/>
                </a:solidFill>
              </a:rPr>
              <a:t>дистанционные технологии</a:t>
            </a:r>
          </a:p>
        </p:txBody>
      </p:sp>
      <p:sp>
        <p:nvSpPr>
          <p:cNvPr id="29" name="Стрелка вправо 28"/>
          <p:cNvSpPr/>
          <p:nvPr/>
        </p:nvSpPr>
        <p:spPr>
          <a:xfrm flipH="1">
            <a:off x="4919664" y="4075113"/>
            <a:ext cx="1997075" cy="241300"/>
          </a:xfrm>
          <a:prstGeom prst="rightArrow">
            <a:avLst>
              <a:gd name="adj1" fmla="val 100000"/>
              <a:gd name="adj2" fmla="val 0"/>
            </a:avLst>
          </a:prstGeom>
          <a:solidFill>
            <a:schemeClr val="accent6">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a:lstStyle/>
          <a:p>
            <a:pPr algn="ctr" eaLnBrk="1" hangingPunct="1">
              <a:defRPr/>
            </a:pPr>
            <a:r>
              <a:rPr lang="ru-RU" sz="1013" b="1" dirty="0">
                <a:solidFill>
                  <a:schemeClr val="tx1"/>
                </a:solidFill>
              </a:rPr>
              <a:t>электронное обучение</a:t>
            </a:r>
          </a:p>
        </p:txBody>
      </p:sp>
      <p:sp>
        <p:nvSpPr>
          <p:cNvPr id="30" name="Стрелка вправо 29"/>
          <p:cNvSpPr/>
          <p:nvPr/>
        </p:nvSpPr>
        <p:spPr>
          <a:xfrm flipH="1">
            <a:off x="4919664" y="4559301"/>
            <a:ext cx="1997075" cy="239713"/>
          </a:xfrm>
          <a:prstGeom prst="rightArrow">
            <a:avLst>
              <a:gd name="adj1" fmla="val 100000"/>
              <a:gd name="adj2" fmla="val 0"/>
            </a:avLst>
          </a:prstGeom>
          <a:solidFill>
            <a:schemeClr val="accent6">
              <a:lumMod val="60000"/>
              <a:lumOff val="40000"/>
            </a:schemeClr>
          </a:solidFill>
          <a:ln>
            <a:solidFill>
              <a:schemeClr val="accent6"/>
            </a:solidFill>
          </a:ln>
        </p:spPr>
        <p:style>
          <a:lnRef idx="1">
            <a:schemeClr val="accent2"/>
          </a:lnRef>
          <a:fillRef idx="3">
            <a:schemeClr val="accent2"/>
          </a:fillRef>
          <a:effectRef idx="2">
            <a:schemeClr val="accent2"/>
          </a:effectRef>
          <a:fontRef idx="minor">
            <a:schemeClr val="lt1"/>
          </a:fontRef>
        </p:style>
        <p:txBody>
          <a:bodyPr/>
          <a:lstStyle/>
          <a:p>
            <a:pPr algn="ctr" eaLnBrk="1" hangingPunct="1">
              <a:defRPr/>
            </a:pPr>
            <a:endParaRPr lang="ru-RU" sz="1050" b="1" dirty="0">
              <a:solidFill>
                <a:schemeClr val="tx1"/>
              </a:solidFill>
            </a:endParaRPr>
          </a:p>
          <a:p>
            <a:pPr eaLnBrk="1" hangingPunct="1">
              <a:defRPr/>
            </a:pPr>
            <a:endParaRPr lang="ru-RU" sz="1013" b="1" dirty="0">
              <a:solidFill>
                <a:schemeClr val="tx1"/>
              </a:solidFill>
            </a:endParaRPr>
          </a:p>
          <a:p>
            <a:pPr eaLnBrk="1" hangingPunct="1">
              <a:defRPr/>
            </a:pPr>
            <a:endParaRPr lang="ru-RU" sz="1013" b="1" dirty="0">
              <a:solidFill>
                <a:schemeClr val="tx1"/>
              </a:solidFill>
            </a:endParaRPr>
          </a:p>
        </p:txBody>
      </p:sp>
      <p:sp>
        <p:nvSpPr>
          <p:cNvPr id="32" name="Стрелка вправо 31"/>
          <p:cNvSpPr/>
          <p:nvPr/>
        </p:nvSpPr>
        <p:spPr>
          <a:xfrm flipH="1">
            <a:off x="4919664" y="5257800"/>
            <a:ext cx="1997075" cy="241300"/>
          </a:xfrm>
          <a:prstGeom prst="rightArrow">
            <a:avLst>
              <a:gd name="adj1" fmla="val 100000"/>
              <a:gd name="adj2" fmla="val 0"/>
            </a:avLst>
          </a:prstGeom>
          <a:solidFill>
            <a:schemeClr val="accent6">
              <a:lumMod val="60000"/>
              <a:lumOff val="40000"/>
            </a:schemeClr>
          </a:solidFill>
          <a:ln>
            <a:solidFill>
              <a:schemeClr val="accent6"/>
            </a:solidFill>
          </a:ln>
        </p:spPr>
        <p:style>
          <a:lnRef idx="1">
            <a:schemeClr val="accent2"/>
          </a:lnRef>
          <a:fillRef idx="3">
            <a:schemeClr val="accent2"/>
          </a:fillRef>
          <a:effectRef idx="2">
            <a:schemeClr val="accent2"/>
          </a:effectRef>
          <a:fontRef idx="minor">
            <a:schemeClr val="lt1"/>
          </a:fontRef>
        </p:style>
        <p:txBody>
          <a:bodyPr/>
          <a:lstStyle/>
          <a:p>
            <a:pPr algn="ctr" eaLnBrk="1" hangingPunct="1">
              <a:defRPr/>
            </a:pPr>
            <a:endParaRPr lang="ru-RU" sz="1050" b="1" dirty="0">
              <a:solidFill>
                <a:schemeClr val="tx1"/>
              </a:solidFill>
            </a:endParaRPr>
          </a:p>
          <a:p>
            <a:pPr eaLnBrk="1" hangingPunct="1">
              <a:defRPr/>
            </a:pPr>
            <a:endParaRPr lang="ru-RU" sz="1013" b="1" dirty="0">
              <a:solidFill>
                <a:schemeClr val="tx1"/>
              </a:solidFill>
            </a:endParaRPr>
          </a:p>
          <a:p>
            <a:pPr eaLnBrk="1" hangingPunct="1">
              <a:defRPr/>
            </a:pPr>
            <a:endParaRPr lang="ru-RU" sz="1013" b="1" dirty="0">
              <a:solidFill>
                <a:schemeClr val="tx1"/>
              </a:solidFill>
            </a:endParaRPr>
          </a:p>
        </p:txBody>
      </p:sp>
      <p:cxnSp>
        <p:nvCxnSpPr>
          <p:cNvPr id="34" name="Прямая со стрелкой 33"/>
          <p:cNvCxnSpPr/>
          <p:nvPr/>
        </p:nvCxnSpPr>
        <p:spPr>
          <a:xfrm>
            <a:off x="4622801" y="3262313"/>
            <a:ext cx="296863" cy="165100"/>
          </a:xfrm>
          <a:prstGeom prst="straightConnector1">
            <a:avLst/>
          </a:prstGeom>
          <a:ln w="38100">
            <a:solidFill>
              <a:srgbClr val="D25500"/>
            </a:solidFill>
            <a:tailEnd type="arrow"/>
          </a:ln>
        </p:spPr>
        <p:style>
          <a:lnRef idx="2">
            <a:schemeClr val="accent1"/>
          </a:lnRef>
          <a:fillRef idx="0">
            <a:schemeClr val="accent1"/>
          </a:fillRef>
          <a:effectRef idx="1">
            <a:schemeClr val="accent1"/>
          </a:effectRef>
          <a:fontRef idx="minor">
            <a:schemeClr val="tx1"/>
          </a:fontRef>
        </p:style>
      </p:cxnSp>
      <p:cxnSp>
        <p:nvCxnSpPr>
          <p:cNvPr id="38" name="Прямая со стрелкой 37"/>
          <p:cNvCxnSpPr/>
          <p:nvPr/>
        </p:nvCxnSpPr>
        <p:spPr>
          <a:xfrm flipV="1">
            <a:off x="4622801" y="3128964"/>
            <a:ext cx="296863" cy="111125"/>
          </a:xfrm>
          <a:prstGeom prst="straightConnector1">
            <a:avLst/>
          </a:prstGeom>
          <a:ln w="38100">
            <a:solidFill>
              <a:srgbClr val="D25500"/>
            </a:solidFill>
            <a:tailEnd type="arrow"/>
          </a:ln>
        </p:spPr>
        <p:style>
          <a:lnRef idx="2">
            <a:schemeClr val="accent1"/>
          </a:lnRef>
          <a:fillRef idx="0">
            <a:schemeClr val="accent1"/>
          </a:fillRef>
          <a:effectRef idx="1">
            <a:schemeClr val="accent1"/>
          </a:effectRef>
          <a:fontRef idx="minor">
            <a:schemeClr val="tx1"/>
          </a:fontRef>
        </p:style>
      </p:cxnSp>
      <p:cxnSp>
        <p:nvCxnSpPr>
          <p:cNvPr id="43" name="Прямая со стрелкой 42"/>
          <p:cNvCxnSpPr>
            <a:endCxn id="29" idx="3"/>
          </p:cNvCxnSpPr>
          <p:nvPr/>
        </p:nvCxnSpPr>
        <p:spPr>
          <a:xfrm>
            <a:off x="4622801" y="3957639"/>
            <a:ext cx="296863" cy="238125"/>
          </a:xfrm>
          <a:prstGeom prst="straightConnector1">
            <a:avLst/>
          </a:prstGeom>
          <a:ln w="38100">
            <a:solidFill>
              <a:srgbClr val="D25500"/>
            </a:solidFill>
            <a:tailEnd type="arrow"/>
          </a:ln>
        </p:spPr>
        <p:style>
          <a:lnRef idx="2">
            <a:schemeClr val="accent1"/>
          </a:lnRef>
          <a:fillRef idx="0">
            <a:schemeClr val="accent1"/>
          </a:fillRef>
          <a:effectRef idx="1">
            <a:schemeClr val="accent1"/>
          </a:effectRef>
          <a:fontRef idx="minor">
            <a:schemeClr val="tx1"/>
          </a:fontRef>
        </p:style>
      </p:cxnSp>
      <p:cxnSp>
        <p:nvCxnSpPr>
          <p:cNvPr id="51" name="Прямая со стрелкой 50"/>
          <p:cNvCxnSpPr/>
          <p:nvPr/>
        </p:nvCxnSpPr>
        <p:spPr>
          <a:xfrm flipV="1">
            <a:off x="4627563" y="3679825"/>
            <a:ext cx="298450" cy="236538"/>
          </a:xfrm>
          <a:prstGeom prst="straightConnector1">
            <a:avLst/>
          </a:prstGeom>
          <a:ln w="38100">
            <a:solidFill>
              <a:srgbClr val="D25500"/>
            </a:solidFill>
            <a:tailEnd type="arrow"/>
          </a:ln>
        </p:spPr>
        <p:style>
          <a:lnRef idx="2">
            <a:schemeClr val="accent1"/>
          </a:lnRef>
          <a:fillRef idx="0">
            <a:schemeClr val="accent1"/>
          </a:fillRef>
          <a:effectRef idx="1">
            <a:schemeClr val="accent1"/>
          </a:effectRef>
          <a:fontRef idx="minor">
            <a:schemeClr val="tx1"/>
          </a:fontRef>
        </p:style>
      </p:cxnSp>
      <p:cxnSp>
        <p:nvCxnSpPr>
          <p:cNvPr id="52" name="Прямая со стрелкой 51"/>
          <p:cNvCxnSpPr/>
          <p:nvPr/>
        </p:nvCxnSpPr>
        <p:spPr>
          <a:xfrm flipV="1">
            <a:off x="4627563" y="3919539"/>
            <a:ext cx="292100" cy="20637"/>
          </a:xfrm>
          <a:prstGeom prst="straightConnector1">
            <a:avLst/>
          </a:prstGeom>
          <a:ln w="38100">
            <a:solidFill>
              <a:srgbClr val="D25500"/>
            </a:solidFill>
            <a:tailEnd type="arrow"/>
          </a:ln>
        </p:spPr>
        <p:style>
          <a:lnRef idx="2">
            <a:schemeClr val="accent1"/>
          </a:lnRef>
          <a:fillRef idx="0">
            <a:schemeClr val="accent1"/>
          </a:fillRef>
          <a:effectRef idx="1">
            <a:schemeClr val="accent1"/>
          </a:effectRef>
          <a:fontRef idx="minor">
            <a:schemeClr val="tx1"/>
          </a:fontRef>
        </p:style>
      </p:cxnSp>
      <p:sp>
        <p:nvSpPr>
          <p:cNvPr id="56" name="Стрелка вправо 55"/>
          <p:cNvSpPr/>
          <p:nvPr/>
        </p:nvSpPr>
        <p:spPr>
          <a:xfrm flipH="1">
            <a:off x="4919664" y="4379914"/>
            <a:ext cx="1997075" cy="358775"/>
          </a:xfrm>
          <a:prstGeom prst="rightArrow">
            <a:avLst>
              <a:gd name="adj1" fmla="val 100000"/>
              <a:gd name="adj2" fmla="val 0"/>
            </a:avLst>
          </a:prstGeom>
          <a:solidFill>
            <a:schemeClr val="accent6">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a:lstStyle/>
          <a:p>
            <a:pPr algn="ctr" eaLnBrk="1" hangingPunct="1">
              <a:defRPr/>
            </a:pPr>
            <a:r>
              <a:rPr lang="ru-RU" sz="800" b="1" dirty="0">
                <a:solidFill>
                  <a:schemeClr val="tx1"/>
                </a:solidFill>
              </a:rPr>
              <a:t>обучающиеся с ограниченными возможностями здоровья</a:t>
            </a:r>
          </a:p>
        </p:txBody>
      </p:sp>
      <p:sp>
        <p:nvSpPr>
          <p:cNvPr id="57" name="Стрелка вправо 56"/>
          <p:cNvSpPr/>
          <p:nvPr/>
        </p:nvSpPr>
        <p:spPr>
          <a:xfrm flipH="1">
            <a:off x="4919664" y="4738689"/>
            <a:ext cx="1997075" cy="447675"/>
          </a:xfrm>
          <a:prstGeom prst="rightArrow">
            <a:avLst>
              <a:gd name="adj1" fmla="val 100000"/>
              <a:gd name="adj2" fmla="val 0"/>
            </a:avLst>
          </a:prstGeom>
          <a:solidFill>
            <a:schemeClr val="accent6">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a:lstStyle/>
          <a:p>
            <a:pPr algn="ctr">
              <a:lnSpc>
                <a:spcPts val="900"/>
              </a:lnSpc>
              <a:defRPr/>
            </a:pPr>
            <a:r>
              <a:rPr lang="ru-RU" sz="800" b="1" dirty="0">
                <a:solidFill>
                  <a:schemeClr val="tx1"/>
                </a:solidFill>
              </a:rPr>
              <a:t>обучающиеся, являющиеся инвалидами или детьми - инвалидами</a:t>
            </a:r>
          </a:p>
        </p:txBody>
      </p:sp>
      <p:sp>
        <p:nvSpPr>
          <p:cNvPr id="58" name="Стрелка вправо 57"/>
          <p:cNvSpPr/>
          <p:nvPr/>
        </p:nvSpPr>
        <p:spPr>
          <a:xfrm flipH="1">
            <a:off x="4919664" y="5186363"/>
            <a:ext cx="1997075" cy="241300"/>
          </a:xfrm>
          <a:prstGeom prst="rightArrow">
            <a:avLst>
              <a:gd name="adj1" fmla="val 100000"/>
              <a:gd name="adj2" fmla="val 0"/>
            </a:avLst>
          </a:prstGeom>
          <a:solidFill>
            <a:schemeClr val="accent6">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a:lstStyle/>
          <a:p>
            <a:pPr algn="ctr">
              <a:lnSpc>
                <a:spcPts val="825"/>
              </a:lnSpc>
              <a:defRPr/>
            </a:pPr>
            <a:r>
              <a:rPr lang="ru-RU" sz="800" b="1" dirty="0">
                <a:solidFill>
                  <a:schemeClr val="tx1"/>
                </a:solidFill>
              </a:rPr>
              <a:t>обучающиеся по состоянию здоровья по месту жительства</a:t>
            </a:r>
          </a:p>
        </p:txBody>
      </p:sp>
      <p:sp>
        <p:nvSpPr>
          <p:cNvPr id="59" name="Стрелка вправо 58"/>
          <p:cNvSpPr/>
          <p:nvPr/>
        </p:nvSpPr>
        <p:spPr>
          <a:xfrm flipH="1">
            <a:off x="4919664" y="5427663"/>
            <a:ext cx="1997075" cy="379412"/>
          </a:xfrm>
          <a:prstGeom prst="rightArrow">
            <a:avLst>
              <a:gd name="adj1" fmla="val 100000"/>
              <a:gd name="adj2" fmla="val 0"/>
            </a:avLst>
          </a:prstGeom>
          <a:solidFill>
            <a:schemeClr val="accent6">
              <a:lumMod val="60000"/>
              <a:lumOff val="40000"/>
            </a:schemeClr>
          </a:solidFill>
          <a:ln>
            <a:solidFill>
              <a:schemeClr val="tx1"/>
            </a:solidFill>
          </a:ln>
        </p:spPr>
        <p:style>
          <a:lnRef idx="1">
            <a:schemeClr val="accent2"/>
          </a:lnRef>
          <a:fillRef idx="3">
            <a:schemeClr val="accent2"/>
          </a:fillRef>
          <a:effectRef idx="2">
            <a:schemeClr val="accent2"/>
          </a:effectRef>
          <a:fontRef idx="minor">
            <a:schemeClr val="lt1"/>
          </a:fontRef>
        </p:style>
        <p:txBody>
          <a:bodyPr/>
          <a:lstStyle/>
          <a:p>
            <a:pPr algn="ctr">
              <a:lnSpc>
                <a:spcPts val="825"/>
              </a:lnSpc>
              <a:defRPr/>
            </a:pPr>
            <a:r>
              <a:rPr lang="ru-RU" sz="800" b="1" dirty="0">
                <a:solidFill>
                  <a:schemeClr val="tx1"/>
                </a:solidFill>
              </a:rPr>
              <a:t>в специальных учебно-воспитательных учреждениях закрытого  и открытого типов</a:t>
            </a:r>
          </a:p>
        </p:txBody>
      </p:sp>
      <p:cxnSp>
        <p:nvCxnSpPr>
          <p:cNvPr id="60" name="Прямая со стрелкой 59"/>
          <p:cNvCxnSpPr/>
          <p:nvPr/>
        </p:nvCxnSpPr>
        <p:spPr>
          <a:xfrm>
            <a:off x="4633913" y="4738688"/>
            <a:ext cx="298450" cy="119062"/>
          </a:xfrm>
          <a:prstGeom prst="straightConnector1">
            <a:avLst/>
          </a:prstGeom>
          <a:ln w="38100">
            <a:solidFill>
              <a:srgbClr val="D25500"/>
            </a:solidFill>
            <a:tailEnd type="arrow"/>
          </a:ln>
        </p:spPr>
        <p:style>
          <a:lnRef idx="2">
            <a:schemeClr val="accent1"/>
          </a:lnRef>
          <a:fillRef idx="0">
            <a:schemeClr val="accent1"/>
          </a:fillRef>
          <a:effectRef idx="1">
            <a:schemeClr val="accent1"/>
          </a:effectRef>
          <a:fontRef idx="minor">
            <a:schemeClr val="tx1"/>
          </a:fontRef>
        </p:style>
      </p:cxnSp>
      <p:cxnSp>
        <p:nvCxnSpPr>
          <p:cNvPr id="61" name="Прямая со стрелкой 60"/>
          <p:cNvCxnSpPr/>
          <p:nvPr/>
        </p:nvCxnSpPr>
        <p:spPr>
          <a:xfrm flipV="1">
            <a:off x="4633913" y="4583114"/>
            <a:ext cx="298450" cy="155575"/>
          </a:xfrm>
          <a:prstGeom prst="straightConnector1">
            <a:avLst/>
          </a:prstGeom>
          <a:ln w="38100">
            <a:solidFill>
              <a:srgbClr val="D25500"/>
            </a:solidFill>
            <a:tailEnd type="arrow"/>
          </a:ln>
        </p:spPr>
        <p:style>
          <a:lnRef idx="2">
            <a:schemeClr val="accent1"/>
          </a:lnRef>
          <a:fillRef idx="0">
            <a:schemeClr val="accent1"/>
          </a:fillRef>
          <a:effectRef idx="1">
            <a:schemeClr val="accent1"/>
          </a:effectRef>
          <a:fontRef idx="minor">
            <a:schemeClr val="tx1"/>
          </a:fontRef>
        </p:style>
      </p:cxnSp>
      <p:cxnSp>
        <p:nvCxnSpPr>
          <p:cNvPr id="62" name="Прямая со стрелкой 61"/>
          <p:cNvCxnSpPr/>
          <p:nvPr/>
        </p:nvCxnSpPr>
        <p:spPr>
          <a:xfrm>
            <a:off x="4640263" y="5413376"/>
            <a:ext cx="296862" cy="119063"/>
          </a:xfrm>
          <a:prstGeom prst="straightConnector1">
            <a:avLst/>
          </a:prstGeom>
          <a:ln w="38100">
            <a:solidFill>
              <a:srgbClr val="D25500"/>
            </a:solidFill>
            <a:tailEnd type="arrow"/>
          </a:ln>
        </p:spPr>
        <p:style>
          <a:lnRef idx="2">
            <a:schemeClr val="accent1"/>
          </a:lnRef>
          <a:fillRef idx="0">
            <a:schemeClr val="accent1"/>
          </a:fillRef>
          <a:effectRef idx="1">
            <a:schemeClr val="accent1"/>
          </a:effectRef>
          <a:fontRef idx="minor">
            <a:schemeClr val="tx1"/>
          </a:fontRef>
        </p:style>
      </p:cxnSp>
      <p:cxnSp>
        <p:nvCxnSpPr>
          <p:cNvPr id="63" name="Прямая со стрелкой 62"/>
          <p:cNvCxnSpPr/>
          <p:nvPr/>
        </p:nvCxnSpPr>
        <p:spPr>
          <a:xfrm flipV="1">
            <a:off x="4640263" y="5257801"/>
            <a:ext cx="296862" cy="155575"/>
          </a:xfrm>
          <a:prstGeom prst="straightConnector1">
            <a:avLst/>
          </a:prstGeom>
          <a:ln w="38100">
            <a:solidFill>
              <a:srgbClr val="D25500"/>
            </a:solidFill>
            <a:tailEnd type="arrow"/>
          </a:ln>
        </p:spPr>
        <p:style>
          <a:lnRef idx="2">
            <a:schemeClr val="accent1"/>
          </a:lnRef>
          <a:fillRef idx="0">
            <a:schemeClr val="accent1"/>
          </a:fillRef>
          <a:effectRef idx="1">
            <a:schemeClr val="accent1"/>
          </a:effectRef>
          <a:fontRef idx="minor">
            <a:schemeClr val="tx1"/>
          </a:fontRef>
        </p:style>
      </p:cxnSp>
      <p:cxnSp>
        <p:nvCxnSpPr>
          <p:cNvPr id="64" name="Прямая со стрелкой 63"/>
          <p:cNvCxnSpPr/>
          <p:nvPr/>
        </p:nvCxnSpPr>
        <p:spPr>
          <a:xfrm>
            <a:off x="6916738" y="3151188"/>
            <a:ext cx="228600" cy="0"/>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69" name="Прямая со стрелкой 68"/>
          <p:cNvCxnSpPr/>
          <p:nvPr/>
        </p:nvCxnSpPr>
        <p:spPr>
          <a:xfrm>
            <a:off x="6923088" y="3427413"/>
            <a:ext cx="222250" cy="0"/>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70" name="Прямая со стрелкой 69"/>
          <p:cNvCxnSpPr/>
          <p:nvPr/>
        </p:nvCxnSpPr>
        <p:spPr>
          <a:xfrm>
            <a:off x="6923088" y="3679825"/>
            <a:ext cx="222250" cy="0"/>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71" name="Прямая со стрелкой 70"/>
          <p:cNvCxnSpPr/>
          <p:nvPr/>
        </p:nvCxnSpPr>
        <p:spPr>
          <a:xfrm>
            <a:off x="6923088" y="3948113"/>
            <a:ext cx="222250" cy="0"/>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72" name="Прямая со стрелкой 71"/>
          <p:cNvCxnSpPr/>
          <p:nvPr/>
        </p:nvCxnSpPr>
        <p:spPr>
          <a:xfrm>
            <a:off x="6923088" y="4195763"/>
            <a:ext cx="222250" cy="0"/>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73" name="Прямая со стрелкой 72"/>
          <p:cNvCxnSpPr/>
          <p:nvPr/>
        </p:nvCxnSpPr>
        <p:spPr>
          <a:xfrm>
            <a:off x="6923088" y="4559300"/>
            <a:ext cx="222250" cy="0"/>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74" name="Прямая со стрелкой 73"/>
          <p:cNvCxnSpPr/>
          <p:nvPr/>
        </p:nvCxnSpPr>
        <p:spPr>
          <a:xfrm>
            <a:off x="6923088" y="4875213"/>
            <a:ext cx="222250" cy="0"/>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75" name="Прямая со стрелкой 74"/>
          <p:cNvCxnSpPr/>
          <p:nvPr/>
        </p:nvCxnSpPr>
        <p:spPr>
          <a:xfrm>
            <a:off x="6923088" y="5257800"/>
            <a:ext cx="222250" cy="0"/>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76" name="Прямая со стрелкой 75"/>
          <p:cNvCxnSpPr/>
          <p:nvPr/>
        </p:nvCxnSpPr>
        <p:spPr>
          <a:xfrm>
            <a:off x="6923088" y="5497513"/>
            <a:ext cx="222250" cy="0"/>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81970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1785938" y="1"/>
            <a:ext cx="8629650" cy="1389063"/>
          </a:xfrm>
        </p:spPr>
        <p:txBody>
          <a:bodyPr/>
          <a:lstStyle/>
          <a:p>
            <a:r>
              <a:rPr lang="ru-RU" altLang="ru-RU" sz="2000" b="1" dirty="0">
                <a:solidFill>
                  <a:schemeClr val="bg1"/>
                </a:solidFill>
                <a:ea typeface="ＭＳ Ｐゴシック" panose="020B0600070205080204" pitchFamily="34" charset="-128"/>
              </a:rPr>
              <a:t>Базовые нормативы затрат на оказание i-ой государственной (муниципальной) услуги</a:t>
            </a:r>
          </a:p>
        </p:txBody>
      </p:sp>
      <p:sp>
        <p:nvSpPr>
          <p:cNvPr id="15363"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7B6AC2C-CD96-48AE-8A74-63208137E3FE}" type="slidenum">
              <a:rPr lang="en-US" altLang="ru-RU" smtClean="0"/>
              <a:pPr/>
              <a:t>12</a:t>
            </a:fld>
            <a:endParaRPr lang="en-US" altLang="ru-RU" smtClean="0"/>
          </a:p>
        </p:txBody>
      </p:sp>
      <p:sp>
        <p:nvSpPr>
          <p:cNvPr id="6" name="Прямоугольник 5"/>
          <p:cNvSpPr/>
          <p:nvPr/>
        </p:nvSpPr>
        <p:spPr>
          <a:xfrm>
            <a:off x="1884364" y="1296988"/>
            <a:ext cx="5100637" cy="781050"/>
          </a:xfrm>
          <a:prstGeom prst="rect">
            <a:avLst/>
          </a:prstGeom>
        </p:spPr>
        <p:style>
          <a:lnRef idx="1">
            <a:schemeClr val="dk1"/>
          </a:lnRef>
          <a:fillRef idx="2">
            <a:schemeClr val="dk1"/>
          </a:fillRef>
          <a:effectRef idx="1">
            <a:schemeClr val="dk1"/>
          </a:effectRef>
          <a:fontRef idx="minor">
            <a:schemeClr val="dk1"/>
          </a:fontRef>
        </p:style>
        <p:txBody>
          <a:bodyPr anchor="ctr"/>
          <a:lstStyle/>
          <a:p>
            <a:pPr algn="ctr" eaLnBrk="1" hangingPunct="1">
              <a:defRPr/>
            </a:pPr>
            <a:endParaRPr lang="ru-RU" b="1" dirty="0"/>
          </a:p>
        </p:txBody>
      </p:sp>
      <p:sp>
        <p:nvSpPr>
          <p:cNvPr id="15365" name="Rectangle 2"/>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ru-RU" altLang="ru-RU"/>
          </a:p>
        </p:txBody>
      </p:sp>
      <p:sp>
        <p:nvSpPr>
          <p:cNvPr id="15366"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ru-RU" altLang="ru-RU"/>
          </a:p>
        </p:txBody>
      </p:sp>
      <p:sp>
        <p:nvSpPr>
          <p:cNvPr id="15367" name="Rectangle 6"/>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ru-RU" altLang="ru-RU"/>
          </a:p>
        </p:txBody>
      </p:sp>
      <p:pic>
        <p:nvPicPr>
          <p:cNvPr id="15368" name="Picture 5"/>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2189" y="1417638"/>
            <a:ext cx="4287837"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Овал 15"/>
          <p:cNvSpPr/>
          <p:nvPr/>
        </p:nvSpPr>
        <p:spPr>
          <a:xfrm>
            <a:off x="3263900" y="1284289"/>
            <a:ext cx="914400" cy="82073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lnSpc>
                <a:spcPts val="1300"/>
              </a:lnSpc>
              <a:defRPr/>
            </a:pPr>
            <a:endParaRPr lang="ru-RU" sz="1600" b="1" dirty="0"/>
          </a:p>
        </p:txBody>
      </p:sp>
      <p:sp>
        <p:nvSpPr>
          <p:cNvPr id="15370" name="Rectangle 8"/>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ru-RU" altLang="ru-RU"/>
          </a:p>
        </p:txBody>
      </p:sp>
      <p:sp>
        <p:nvSpPr>
          <p:cNvPr id="22" name="Стрелка вправо 21"/>
          <p:cNvSpPr/>
          <p:nvPr/>
        </p:nvSpPr>
        <p:spPr>
          <a:xfrm flipH="1">
            <a:off x="2262188" y="2262188"/>
            <a:ext cx="8153400" cy="881062"/>
          </a:xfrm>
          <a:prstGeom prst="rightArrow">
            <a:avLst>
              <a:gd name="adj1" fmla="val 100000"/>
              <a:gd name="adj2" fmla="val 0"/>
            </a:avLst>
          </a:prstGeom>
          <a:solidFill>
            <a:schemeClr val="accent3">
              <a:lumMod val="40000"/>
              <a:lumOff val="60000"/>
            </a:schemeClr>
          </a:solidFill>
          <a:ln>
            <a:solidFill>
              <a:schemeClr val="accent3">
                <a:lumMod val="75000"/>
              </a:schemeClr>
            </a:solidFill>
          </a:ln>
        </p:spPr>
        <p:style>
          <a:lnRef idx="1">
            <a:schemeClr val="accent2"/>
          </a:lnRef>
          <a:fillRef idx="3">
            <a:schemeClr val="accent2"/>
          </a:fillRef>
          <a:effectRef idx="2">
            <a:schemeClr val="accent2"/>
          </a:effectRef>
          <a:fontRef idx="minor">
            <a:schemeClr val="lt1"/>
          </a:fontRef>
        </p:style>
        <p:txBody>
          <a:bodyPr/>
          <a:lstStyle/>
          <a:p>
            <a:pPr algn="ctr">
              <a:lnSpc>
                <a:spcPts val="1200"/>
              </a:lnSpc>
              <a:defRPr/>
            </a:pPr>
            <a:r>
              <a:rPr lang="ru-RU" sz="1400" b="1" dirty="0">
                <a:solidFill>
                  <a:schemeClr val="tx1"/>
                </a:solidFill>
              </a:rPr>
              <a:t>Базовый норматив затрат на оказание </a:t>
            </a:r>
            <a:r>
              <a:rPr lang="en-US" sz="1400" b="1" dirty="0" err="1">
                <a:solidFill>
                  <a:schemeClr val="tx1"/>
                </a:solidFill>
              </a:rPr>
              <a:t>i</a:t>
            </a:r>
            <a:r>
              <a:rPr lang="ru-RU" sz="1400" b="1" dirty="0">
                <a:solidFill>
                  <a:schemeClr val="tx1"/>
                </a:solidFill>
              </a:rPr>
              <a:t>-ой государственной (муниципальной) услуги</a:t>
            </a:r>
          </a:p>
          <a:p>
            <a:pPr algn="ctr" eaLnBrk="1" hangingPunct="1">
              <a:defRPr/>
            </a:pPr>
            <a:endParaRPr lang="ru-RU" sz="1400" b="1" dirty="0">
              <a:solidFill>
                <a:schemeClr val="tx1"/>
              </a:solidFill>
            </a:endParaRPr>
          </a:p>
          <a:p>
            <a:pPr eaLnBrk="1" hangingPunct="1">
              <a:defRPr/>
            </a:pPr>
            <a:endParaRPr lang="ru-RU" sz="1350" b="1" dirty="0">
              <a:solidFill>
                <a:schemeClr val="tx1"/>
              </a:solidFill>
            </a:endParaRPr>
          </a:p>
          <a:p>
            <a:pPr eaLnBrk="1" hangingPunct="1">
              <a:defRPr/>
            </a:pPr>
            <a:endParaRPr lang="ru-RU" sz="1350" b="1" dirty="0">
              <a:solidFill>
                <a:schemeClr val="tx1"/>
              </a:solidFill>
            </a:endParaRPr>
          </a:p>
        </p:txBody>
      </p:sp>
      <p:pic>
        <p:nvPicPr>
          <p:cNvPr id="15372"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21251" y="2530475"/>
            <a:ext cx="3101975"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8" name="Прямая со стрелкой 27"/>
          <p:cNvCxnSpPr/>
          <p:nvPr/>
        </p:nvCxnSpPr>
        <p:spPr>
          <a:xfrm>
            <a:off x="4054476" y="1958975"/>
            <a:ext cx="379413" cy="285750"/>
          </a:xfrm>
          <a:prstGeom prst="straightConnector1">
            <a:avLst/>
          </a:prstGeom>
          <a:ln w="381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36" name="Стрелка вправо 35"/>
          <p:cNvSpPr/>
          <p:nvPr/>
        </p:nvSpPr>
        <p:spPr>
          <a:xfrm flipH="1">
            <a:off x="7156450" y="1638300"/>
            <a:ext cx="1581150" cy="604838"/>
          </a:xfrm>
          <a:prstGeom prst="rightArrow">
            <a:avLst>
              <a:gd name="adj1" fmla="val 100000"/>
              <a:gd name="adj2" fmla="val 0"/>
            </a:avLst>
          </a:prstGeom>
          <a:solidFill>
            <a:srgbClr val="E4E4E4"/>
          </a:solidFill>
          <a:ln>
            <a:solidFill>
              <a:schemeClr val="tx1"/>
            </a:solidFill>
          </a:ln>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r>
              <a:rPr lang="ru-RU" sz="1200" b="1" dirty="0">
                <a:solidFill>
                  <a:schemeClr val="tx1"/>
                </a:solidFill>
              </a:rPr>
              <a:t>Отраслевой корректирующий коэффициент</a:t>
            </a:r>
          </a:p>
        </p:txBody>
      </p:sp>
      <p:sp>
        <p:nvSpPr>
          <p:cNvPr id="37" name="Овал 36"/>
          <p:cNvSpPr/>
          <p:nvPr/>
        </p:nvSpPr>
        <p:spPr>
          <a:xfrm>
            <a:off x="4568825" y="1284289"/>
            <a:ext cx="914400" cy="820737"/>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lnSpc>
                <a:spcPts val="1300"/>
              </a:lnSpc>
              <a:defRPr/>
            </a:pPr>
            <a:endParaRPr lang="ru-RU" sz="1600" b="1" dirty="0"/>
          </a:p>
        </p:txBody>
      </p:sp>
      <p:sp>
        <p:nvSpPr>
          <p:cNvPr id="42" name="Стрелка вправо 41"/>
          <p:cNvSpPr/>
          <p:nvPr/>
        </p:nvSpPr>
        <p:spPr>
          <a:xfrm flipH="1">
            <a:off x="8821738" y="863601"/>
            <a:ext cx="1593850" cy="720725"/>
          </a:xfrm>
          <a:prstGeom prst="rightArrow">
            <a:avLst>
              <a:gd name="adj1" fmla="val 100000"/>
              <a:gd name="adj2" fmla="val 0"/>
            </a:avLst>
          </a:prstGeom>
          <a:solidFill>
            <a:srgbClr val="E4E4E4"/>
          </a:solidFill>
          <a:ln>
            <a:solidFill>
              <a:schemeClr val="tx1"/>
            </a:solidFill>
          </a:ln>
        </p:spPr>
        <p:style>
          <a:lnRef idx="1">
            <a:schemeClr val="accent2"/>
          </a:lnRef>
          <a:fillRef idx="3">
            <a:schemeClr val="accent2"/>
          </a:fillRef>
          <a:effectRef idx="2">
            <a:schemeClr val="accent2"/>
          </a:effectRef>
          <a:fontRef idx="minor">
            <a:schemeClr val="lt1"/>
          </a:fontRef>
        </p:style>
        <p:txBody>
          <a:bodyPr anchor="ctr"/>
          <a:lstStyle/>
          <a:p>
            <a:pPr eaLnBrk="1" hangingPunct="1">
              <a:defRPr/>
            </a:pPr>
            <a:r>
              <a:rPr lang="ru-RU" sz="1200" b="1" dirty="0">
                <a:solidFill>
                  <a:schemeClr val="tx1"/>
                </a:solidFill>
              </a:rPr>
              <a:t>Территориальный корректирующий коэффициент</a:t>
            </a:r>
          </a:p>
        </p:txBody>
      </p:sp>
      <p:sp>
        <p:nvSpPr>
          <p:cNvPr id="45" name="Овал 44"/>
          <p:cNvSpPr/>
          <p:nvPr/>
        </p:nvSpPr>
        <p:spPr>
          <a:xfrm>
            <a:off x="5778501" y="1349375"/>
            <a:ext cx="1014413" cy="655638"/>
          </a:xfrm>
          <a:prstGeom prst="ellipse">
            <a:avLst/>
          </a:prstGeom>
          <a:noFill/>
          <a:ln w="38100">
            <a:solidFill>
              <a:schemeClr val="accent1"/>
            </a:solidFill>
          </a:ln>
        </p:spPr>
        <p:style>
          <a:lnRef idx="1">
            <a:schemeClr val="accent1"/>
          </a:lnRef>
          <a:fillRef idx="3">
            <a:schemeClr val="accent1"/>
          </a:fillRef>
          <a:effectRef idx="2">
            <a:schemeClr val="accent1"/>
          </a:effectRef>
          <a:fontRef idx="minor">
            <a:schemeClr val="lt1"/>
          </a:fontRef>
        </p:style>
        <p:txBody>
          <a:bodyPr anchor="ctr"/>
          <a:lstStyle/>
          <a:p>
            <a:pPr algn="ctr">
              <a:lnSpc>
                <a:spcPts val="1300"/>
              </a:lnSpc>
              <a:defRPr/>
            </a:pPr>
            <a:endParaRPr lang="ru-RU" sz="1600" b="1" dirty="0"/>
          </a:p>
        </p:txBody>
      </p:sp>
      <p:cxnSp>
        <p:nvCxnSpPr>
          <p:cNvPr id="46" name="Прямая со стрелкой 45"/>
          <p:cNvCxnSpPr>
            <a:stCxn id="45" idx="7"/>
          </p:cNvCxnSpPr>
          <p:nvPr/>
        </p:nvCxnSpPr>
        <p:spPr>
          <a:xfrm flipV="1">
            <a:off x="6643688" y="973139"/>
            <a:ext cx="2178050" cy="473075"/>
          </a:xfrm>
          <a:prstGeom prst="straightConnector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57" name="Стрелка вправо 56"/>
          <p:cNvSpPr/>
          <p:nvPr/>
        </p:nvSpPr>
        <p:spPr>
          <a:xfrm flipH="1">
            <a:off x="5595938" y="3190876"/>
            <a:ext cx="4908550" cy="746125"/>
          </a:xfrm>
          <a:prstGeom prst="rightArrow">
            <a:avLst>
              <a:gd name="adj1" fmla="val 100000"/>
              <a:gd name="adj2" fmla="val 0"/>
            </a:avLst>
          </a:prstGeom>
          <a:solidFill>
            <a:schemeClr val="accent4">
              <a:lumMod val="40000"/>
              <a:lumOff val="60000"/>
            </a:schemeClr>
          </a:solidFill>
          <a:ln>
            <a:solidFill>
              <a:schemeClr val="accent4">
                <a:lumMod val="60000"/>
                <a:lumOff val="40000"/>
              </a:schemeClr>
            </a:solidFill>
          </a:ln>
        </p:spPr>
        <p:style>
          <a:lnRef idx="1">
            <a:schemeClr val="accent2"/>
          </a:lnRef>
          <a:fillRef idx="3">
            <a:schemeClr val="accent2"/>
          </a:fillRef>
          <a:effectRef idx="2">
            <a:schemeClr val="accent2"/>
          </a:effectRef>
          <a:fontRef idx="minor">
            <a:schemeClr val="lt1"/>
          </a:fontRef>
        </p:style>
        <p:txBody>
          <a:bodyPr/>
          <a:lstStyle/>
          <a:p>
            <a:pPr eaLnBrk="1" hangingPunct="1">
              <a:defRPr/>
            </a:pPr>
            <a:r>
              <a:rPr lang="ru-RU" sz="1000" b="1" dirty="0">
                <a:solidFill>
                  <a:schemeClr val="tx1"/>
                </a:solidFill>
              </a:rPr>
              <a:t>Базовый норматив затрат на общехозяйственные нужды на оказание i-­ой государственной (муниципальной) услуги</a:t>
            </a:r>
          </a:p>
        </p:txBody>
      </p:sp>
      <p:sp>
        <p:nvSpPr>
          <p:cNvPr id="58" name="Стрелка вправо 57"/>
          <p:cNvSpPr/>
          <p:nvPr/>
        </p:nvSpPr>
        <p:spPr>
          <a:xfrm flipH="1">
            <a:off x="1785939" y="3176588"/>
            <a:ext cx="3781425" cy="1020762"/>
          </a:xfrm>
          <a:prstGeom prst="rightArrow">
            <a:avLst>
              <a:gd name="adj1" fmla="val 100000"/>
              <a:gd name="adj2" fmla="val 0"/>
            </a:avLst>
          </a:prstGeom>
          <a:solidFill>
            <a:schemeClr val="accent6">
              <a:lumMod val="60000"/>
              <a:lumOff val="40000"/>
            </a:schemeClr>
          </a:solidFill>
          <a:ln>
            <a:solidFill>
              <a:schemeClr val="accent6"/>
            </a:solidFill>
          </a:ln>
        </p:spPr>
        <p:style>
          <a:lnRef idx="1">
            <a:schemeClr val="accent2"/>
          </a:lnRef>
          <a:fillRef idx="3">
            <a:schemeClr val="accent2"/>
          </a:fillRef>
          <a:effectRef idx="2">
            <a:schemeClr val="accent2"/>
          </a:effectRef>
          <a:fontRef idx="minor">
            <a:schemeClr val="lt1"/>
          </a:fontRef>
        </p:style>
        <p:txBody>
          <a:bodyPr/>
          <a:lstStyle/>
          <a:p>
            <a:pPr eaLnBrk="1" hangingPunct="1">
              <a:defRPr/>
            </a:pPr>
            <a:r>
              <a:rPr lang="ru-RU" sz="1000" b="1" dirty="0">
                <a:solidFill>
                  <a:schemeClr val="tx1"/>
                </a:solidFill>
              </a:rPr>
              <a:t>Базовый норматив затрат, непосредственно связанных с оказанием i-ой государственной (муниципальной)  услуги</a:t>
            </a:r>
          </a:p>
          <a:p>
            <a:pPr algn="ctr" eaLnBrk="1" hangingPunct="1">
              <a:defRPr/>
            </a:pPr>
            <a:endParaRPr lang="ru-RU" sz="1400" b="1" dirty="0">
              <a:solidFill>
                <a:schemeClr val="tx1"/>
              </a:solidFill>
            </a:endParaRPr>
          </a:p>
          <a:p>
            <a:pPr eaLnBrk="1" hangingPunct="1">
              <a:defRPr/>
            </a:pPr>
            <a:endParaRPr lang="ru-RU" sz="1350" b="1" dirty="0">
              <a:solidFill>
                <a:schemeClr val="tx1"/>
              </a:solidFill>
            </a:endParaRPr>
          </a:p>
          <a:p>
            <a:pPr eaLnBrk="1" hangingPunct="1">
              <a:defRPr/>
            </a:pPr>
            <a:endParaRPr lang="ru-RU" sz="1350" b="1" dirty="0">
              <a:solidFill>
                <a:schemeClr val="tx1"/>
              </a:solidFill>
            </a:endParaRPr>
          </a:p>
        </p:txBody>
      </p:sp>
      <p:sp>
        <p:nvSpPr>
          <p:cNvPr id="15381" name="Rectangle 13"/>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ru-RU" altLang="ru-RU"/>
          </a:p>
        </p:txBody>
      </p:sp>
      <p:pic>
        <p:nvPicPr>
          <p:cNvPr id="15382" name="Picture 12"/>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1663" y="3802064"/>
            <a:ext cx="3529012"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 name="Стрелка вправо 73"/>
          <p:cNvSpPr/>
          <p:nvPr/>
        </p:nvSpPr>
        <p:spPr>
          <a:xfrm flipH="1">
            <a:off x="4305301" y="4460876"/>
            <a:ext cx="1319213" cy="1660525"/>
          </a:xfrm>
          <a:prstGeom prst="rightArrow">
            <a:avLst>
              <a:gd name="adj1" fmla="val 100000"/>
              <a:gd name="adj2" fmla="val 0"/>
            </a:avLst>
          </a:prstGeom>
          <a:solidFill>
            <a:schemeClr val="accent6">
              <a:lumMod val="60000"/>
              <a:lumOff val="40000"/>
            </a:schemeClr>
          </a:solidFill>
          <a:ln>
            <a:solidFill>
              <a:schemeClr val="accent6"/>
            </a:solidFill>
          </a:ln>
        </p:spPr>
        <p:style>
          <a:lnRef idx="1">
            <a:schemeClr val="accent2"/>
          </a:lnRef>
          <a:fillRef idx="3">
            <a:schemeClr val="accent2"/>
          </a:fillRef>
          <a:effectRef idx="2">
            <a:schemeClr val="accent2"/>
          </a:effectRef>
          <a:fontRef idx="minor">
            <a:schemeClr val="lt1"/>
          </a:fontRef>
        </p:style>
        <p:txBody>
          <a:bodyPr anchor="ctr"/>
          <a:lstStyle/>
          <a:p>
            <a:pPr>
              <a:lnSpc>
                <a:spcPts val="1300"/>
              </a:lnSpc>
              <a:defRPr/>
            </a:pPr>
            <a:r>
              <a:rPr lang="ru-RU" sz="1000" b="1" dirty="0">
                <a:solidFill>
                  <a:schemeClr val="tx1"/>
                </a:solidFill>
              </a:rPr>
              <a:t>Иные затраты, связанные с оказанием i-ой государственной (муниципальной) услуги</a:t>
            </a:r>
          </a:p>
        </p:txBody>
      </p:sp>
      <p:sp>
        <p:nvSpPr>
          <p:cNvPr id="75" name="Стрелка вправо 74"/>
          <p:cNvSpPr/>
          <p:nvPr/>
        </p:nvSpPr>
        <p:spPr>
          <a:xfrm flipH="1">
            <a:off x="2909889" y="4460876"/>
            <a:ext cx="1336675" cy="1660525"/>
          </a:xfrm>
          <a:prstGeom prst="rightArrow">
            <a:avLst>
              <a:gd name="adj1" fmla="val 100000"/>
              <a:gd name="adj2" fmla="val 0"/>
            </a:avLst>
          </a:prstGeom>
          <a:solidFill>
            <a:schemeClr val="accent6">
              <a:lumMod val="60000"/>
              <a:lumOff val="40000"/>
            </a:schemeClr>
          </a:solidFill>
          <a:ln>
            <a:solidFill>
              <a:schemeClr val="accent6"/>
            </a:solidFill>
          </a:ln>
        </p:spPr>
        <p:style>
          <a:lnRef idx="1">
            <a:schemeClr val="accent2"/>
          </a:lnRef>
          <a:fillRef idx="3">
            <a:schemeClr val="accent2"/>
          </a:fillRef>
          <a:effectRef idx="2">
            <a:schemeClr val="accent2"/>
          </a:effectRef>
          <a:fontRef idx="minor">
            <a:schemeClr val="lt1"/>
          </a:fontRef>
        </p:style>
        <p:txBody>
          <a:bodyPr anchor="ctr"/>
          <a:lstStyle/>
          <a:p>
            <a:pPr>
              <a:lnSpc>
                <a:spcPts val="1300"/>
              </a:lnSpc>
              <a:defRPr/>
            </a:pPr>
            <a:r>
              <a:rPr lang="ru-RU" sz="1000" b="1" dirty="0">
                <a:solidFill>
                  <a:schemeClr val="tx1"/>
                </a:solidFill>
              </a:rPr>
              <a:t>Затраты на приобретение материальных запасов, потребляемых в процессе оказания i-ой государственной (муниципальной) услуги </a:t>
            </a:r>
          </a:p>
        </p:txBody>
      </p:sp>
      <p:sp>
        <p:nvSpPr>
          <p:cNvPr id="76" name="Овал 75"/>
          <p:cNvSpPr/>
          <p:nvPr/>
        </p:nvSpPr>
        <p:spPr>
          <a:xfrm>
            <a:off x="3873501" y="3663950"/>
            <a:ext cx="646113" cy="552450"/>
          </a:xfrm>
          <a:prstGeom prst="ellipse">
            <a:avLst/>
          </a:prstGeom>
          <a:noFill/>
          <a:ln w="38100">
            <a:solidFill>
              <a:srgbClr val="D25500"/>
            </a:solidFill>
          </a:ln>
        </p:spPr>
        <p:style>
          <a:lnRef idx="1">
            <a:schemeClr val="accent1"/>
          </a:lnRef>
          <a:fillRef idx="3">
            <a:schemeClr val="accent1"/>
          </a:fillRef>
          <a:effectRef idx="2">
            <a:schemeClr val="accent1"/>
          </a:effectRef>
          <a:fontRef idx="minor">
            <a:schemeClr val="lt1"/>
          </a:fontRef>
        </p:style>
        <p:txBody>
          <a:bodyPr anchor="ctr"/>
          <a:lstStyle/>
          <a:p>
            <a:pPr algn="ctr">
              <a:lnSpc>
                <a:spcPts val="1300"/>
              </a:lnSpc>
              <a:defRPr/>
            </a:pPr>
            <a:endParaRPr lang="ru-RU" sz="1600" b="1" dirty="0"/>
          </a:p>
        </p:txBody>
      </p:sp>
      <p:sp>
        <p:nvSpPr>
          <p:cNvPr id="81" name="Овал 80"/>
          <p:cNvSpPr/>
          <p:nvPr/>
        </p:nvSpPr>
        <p:spPr>
          <a:xfrm>
            <a:off x="4727576" y="3668714"/>
            <a:ext cx="804863" cy="554037"/>
          </a:xfrm>
          <a:prstGeom prst="ellipse">
            <a:avLst/>
          </a:prstGeom>
          <a:noFill/>
          <a:ln w="38100">
            <a:solidFill>
              <a:srgbClr val="D25500"/>
            </a:solidFill>
          </a:ln>
        </p:spPr>
        <p:style>
          <a:lnRef idx="1">
            <a:schemeClr val="accent1"/>
          </a:lnRef>
          <a:fillRef idx="3">
            <a:schemeClr val="accent1"/>
          </a:fillRef>
          <a:effectRef idx="2">
            <a:schemeClr val="accent1"/>
          </a:effectRef>
          <a:fontRef idx="minor">
            <a:schemeClr val="lt1"/>
          </a:fontRef>
        </p:style>
        <p:txBody>
          <a:bodyPr anchor="ctr"/>
          <a:lstStyle/>
          <a:p>
            <a:pPr algn="ctr">
              <a:lnSpc>
                <a:spcPts val="1300"/>
              </a:lnSpc>
              <a:defRPr/>
            </a:pPr>
            <a:endParaRPr lang="ru-RU" sz="1600" b="1" dirty="0"/>
          </a:p>
        </p:txBody>
      </p:sp>
      <p:cxnSp>
        <p:nvCxnSpPr>
          <p:cNvPr id="82" name="Прямая со стрелкой 81"/>
          <p:cNvCxnSpPr>
            <a:stCxn id="81" idx="4"/>
          </p:cNvCxnSpPr>
          <p:nvPr/>
        </p:nvCxnSpPr>
        <p:spPr>
          <a:xfrm>
            <a:off x="5129214" y="4222751"/>
            <a:ext cx="90487" cy="288925"/>
          </a:xfrm>
          <a:prstGeom prst="straightConnector1">
            <a:avLst/>
          </a:prstGeom>
          <a:ln w="38100">
            <a:solidFill>
              <a:srgbClr val="D25500"/>
            </a:solidFill>
            <a:tailEnd type="arrow"/>
          </a:ln>
        </p:spPr>
        <p:style>
          <a:lnRef idx="2">
            <a:schemeClr val="accent1"/>
          </a:lnRef>
          <a:fillRef idx="0">
            <a:schemeClr val="accent1"/>
          </a:fillRef>
          <a:effectRef idx="1">
            <a:schemeClr val="accent1"/>
          </a:effectRef>
          <a:fontRef idx="minor">
            <a:schemeClr val="tx1"/>
          </a:fontRef>
        </p:style>
      </p:cxnSp>
      <p:sp>
        <p:nvSpPr>
          <p:cNvPr id="103" name="Овал 102"/>
          <p:cNvSpPr/>
          <p:nvPr/>
        </p:nvSpPr>
        <p:spPr>
          <a:xfrm>
            <a:off x="3022601" y="3651250"/>
            <a:ext cx="644525" cy="611188"/>
          </a:xfrm>
          <a:prstGeom prst="ellipse">
            <a:avLst/>
          </a:prstGeom>
          <a:noFill/>
          <a:ln w="38100">
            <a:solidFill>
              <a:srgbClr val="D25500"/>
            </a:solidFill>
          </a:ln>
        </p:spPr>
        <p:style>
          <a:lnRef idx="1">
            <a:schemeClr val="accent1"/>
          </a:lnRef>
          <a:fillRef idx="3">
            <a:schemeClr val="accent1"/>
          </a:fillRef>
          <a:effectRef idx="2">
            <a:schemeClr val="accent1"/>
          </a:effectRef>
          <a:fontRef idx="minor">
            <a:schemeClr val="lt1"/>
          </a:fontRef>
        </p:style>
        <p:txBody>
          <a:bodyPr anchor="ctr"/>
          <a:lstStyle/>
          <a:p>
            <a:pPr algn="ctr">
              <a:lnSpc>
                <a:spcPts val="1300"/>
              </a:lnSpc>
              <a:defRPr/>
            </a:pPr>
            <a:endParaRPr lang="ru-RU" sz="1600" b="1" dirty="0"/>
          </a:p>
        </p:txBody>
      </p:sp>
      <p:sp>
        <p:nvSpPr>
          <p:cNvPr id="105" name="Стрелка вправо 104"/>
          <p:cNvSpPr/>
          <p:nvPr/>
        </p:nvSpPr>
        <p:spPr>
          <a:xfrm flipH="1">
            <a:off x="1747839" y="4460876"/>
            <a:ext cx="1101725" cy="1660525"/>
          </a:xfrm>
          <a:prstGeom prst="rightArrow">
            <a:avLst>
              <a:gd name="adj1" fmla="val 100000"/>
              <a:gd name="adj2" fmla="val 0"/>
            </a:avLst>
          </a:prstGeom>
          <a:solidFill>
            <a:schemeClr val="accent6">
              <a:lumMod val="60000"/>
              <a:lumOff val="40000"/>
            </a:schemeClr>
          </a:solidFill>
          <a:ln>
            <a:solidFill>
              <a:schemeClr val="accent6"/>
            </a:solidFill>
          </a:ln>
        </p:spPr>
        <p:style>
          <a:lnRef idx="1">
            <a:schemeClr val="accent2"/>
          </a:lnRef>
          <a:fillRef idx="3">
            <a:schemeClr val="accent2"/>
          </a:fillRef>
          <a:effectRef idx="2">
            <a:schemeClr val="accent2"/>
          </a:effectRef>
          <a:fontRef idx="minor">
            <a:schemeClr val="lt1"/>
          </a:fontRef>
        </p:style>
        <p:txBody>
          <a:bodyPr anchor="ctr"/>
          <a:lstStyle/>
          <a:p>
            <a:pPr>
              <a:lnSpc>
                <a:spcPts val="1300"/>
              </a:lnSpc>
              <a:defRPr/>
            </a:pPr>
            <a:r>
              <a:rPr lang="ru-RU" sz="1000" b="1" dirty="0">
                <a:solidFill>
                  <a:schemeClr val="tx1"/>
                </a:solidFill>
              </a:rPr>
              <a:t>Затраты на оплату труда с начислениями на выплаты по оплате труда работников</a:t>
            </a:r>
          </a:p>
        </p:txBody>
      </p:sp>
      <p:sp>
        <p:nvSpPr>
          <p:cNvPr id="15390" name="Rectangle 15"/>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ru-RU" altLang="ru-RU"/>
          </a:p>
        </p:txBody>
      </p:sp>
      <p:sp>
        <p:nvSpPr>
          <p:cNvPr id="51" name="Овал 50"/>
          <p:cNvSpPr/>
          <p:nvPr/>
        </p:nvSpPr>
        <p:spPr>
          <a:xfrm>
            <a:off x="5886450" y="2530475"/>
            <a:ext cx="1169988" cy="503238"/>
          </a:xfrm>
          <a:prstGeom prst="ellipse">
            <a:avLst/>
          </a:prstGeom>
          <a:noFill/>
          <a:ln w="381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lnSpc>
                <a:spcPts val="1300"/>
              </a:lnSpc>
              <a:defRPr/>
            </a:pPr>
            <a:endParaRPr lang="ru-RU" sz="1600" b="1" dirty="0"/>
          </a:p>
        </p:txBody>
      </p:sp>
      <p:sp>
        <p:nvSpPr>
          <p:cNvPr id="54" name="Овал 53"/>
          <p:cNvSpPr/>
          <p:nvPr/>
        </p:nvSpPr>
        <p:spPr>
          <a:xfrm>
            <a:off x="7245351" y="2530475"/>
            <a:ext cx="1039813" cy="503238"/>
          </a:xfrm>
          <a:prstGeom prst="ellipse">
            <a:avLst/>
          </a:prstGeom>
          <a:noFill/>
          <a:ln w="38100">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lnSpc>
                <a:spcPts val="1300"/>
              </a:lnSpc>
              <a:defRPr/>
            </a:pPr>
            <a:endParaRPr lang="ru-RU" sz="1600" b="1" dirty="0"/>
          </a:p>
        </p:txBody>
      </p:sp>
      <p:cxnSp>
        <p:nvCxnSpPr>
          <p:cNvPr id="126" name="Соединительная линия уступом 125"/>
          <p:cNvCxnSpPr>
            <a:stCxn id="37" idx="5"/>
          </p:cNvCxnSpPr>
          <p:nvPr/>
        </p:nvCxnSpPr>
        <p:spPr>
          <a:xfrm rot="16200000" flipH="1">
            <a:off x="6210301" y="1125538"/>
            <a:ext cx="77787" cy="1798638"/>
          </a:xfrm>
          <a:prstGeom prst="bentConnector4">
            <a:avLst>
              <a:gd name="adj1" fmla="val 289528"/>
              <a:gd name="adj2" fmla="val 53721"/>
            </a:avLst>
          </a:prstGeom>
          <a:ln w="38100">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104" name="Прямая со стрелкой 103"/>
          <p:cNvCxnSpPr>
            <a:stCxn id="103" idx="3"/>
          </p:cNvCxnSpPr>
          <p:nvPr/>
        </p:nvCxnSpPr>
        <p:spPr>
          <a:xfrm flipH="1">
            <a:off x="2689226" y="4173538"/>
            <a:ext cx="428625" cy="273050"/>
          </a:xfrm>
          <a:prstGeom prst="straightConnector1">
            <a:avLst/>
          </a:prstGeom>
          <a:ln w="38100">
            <a:solidFill>
              <a:srgbClr val="D25500"/>
            </a:solidFill>
            <a:tailEnd type="arrow"/>
          </a:ln>
        </p:spPr>
        <p:style>
          <a:lnRef idx="2">
            <a:schemeClr val="accent1"/>
          </a:lnRef>
          <a:fillRef idx="0">
            <a:schemeClr val="accent1"/>
          </a:fillRef>
          <a:effectRef idx="1">
            <a:schemeClr val="accent1"/>
          </a:effectRef>
          <a:fontRef idx="minor">
            <a:schemeClr val="tx1"/>
          </a:fontRef>
        </p:style>
      </p:cxnSp>
      <p:cxnSp>
        <p:nvCxnSpPr>
          <p:cNvPr id="49" name="Прямая со стрелкой 48"/>
          <p:cNvCxnSpPr>
            <a:stCxn id="76" idx="3"/>
          </p:cNvCxnSpPr>
          <p:nvPr/>
        </p:nvCxnSpPr>
        <p:spPr>
          <a:xfrm flipH="1">
            <a:off x="3743326" y="4135439"/>
            <a:ext cx="225425" cy="344487"/>
          </a:xfrm>
          <a:prstGeom prst="straightConnector1">
            <a:avLst/>
          </a:prstGeom>
          <a:ln w="38100">
            <a:solidFill>
              <a:srgbClr val="D25500"/>
            </a:solidFill>
            <a:tailEnd type="arrow"/>
          </a:ln>
        </p:spPr>
        <p:style>
          <a:lnRef idx="2">
            <a:schemeClr val="accent1"/>
          </a:lnRef>
          <a:fillRef idx="0">
            <a:schemeClr val="accent1"/>
          </a:fillRef>
          <a:effectRef idx="1">
            <a:schemeClr val="accent1"/>
          </a:effectRef>
          <a:fontRef idx="minor">
            <a:schemeClr val="tx1"/>
          </a:fontRef>
        </p:style>
      </p:cxnSp>
      <p:pic>
        <p:nvPicPr>
          <p:cNvPr id="15396"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632450" y="3582988"/>
            <a:ext cx="488950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4" name="Стрелка вправо 83"/>
          <p:cNvSpPr/>
          <p:nvPr/>
        </p:nvSpPr>
        <p:spPr>
          <a:xfrm flipH="1">
            <a:off x="7445376" y="6413500"/>
            <a:ext cx="3135313" cy="274638"/>
          </a:xfrm>
          <a:prstGeom prst="rightArrow">
            <a:avLst>
              <a:gd name="adj1" fmla="val 100000"/>
              <a:gd name="adj2" fmla="val 0"/>
            </a:avLst>
          </a:prstGeom>
          <a:solidFill>
            <a:schemeClr val="accent4">
              <a:lumMod val="40000"/>
              <a:lumOff val="60000"/>
            </a:schemeClr>
          </a:solidFill>
          <a:ln>
            <a:solidFill>
              <a:schemeClr val="accent4">
                <a:lumMod val="60000"/>
                <a:lumOff val="40000"/>
              </a:schemeClr>
            </a:solidFill>
          </a:ln>
        </p:spPr>
        <p:style>
          <a:lnRef idx="1">
            <a:schemeClr val="accent2"/>
          </a:lnRef>
          <a:fillRef idx="3">
            <a:schemeClr val="accent2"/>
          </a:fillRef>
          <a:effectRef idx="2">
            <a:schemeClr val="accent2"/>
          </a:effectRef>
          <a:fontRef idx="minor">
            <a:schemeClr val="lt1"/>
          </a:fontRef>
        </p:style>
        <p:txBody>
          <a:bodyPr/>
          <a:lstStyle/>
          <a:p>
            <a:pPr>
              <a:lnSpc>
                <a:spcPts val="900"/>
              </a:lnSpc>
              <a:defRPr/>
            </a:pPr>
            <a:r>
              <a:rPr lang="ru-RU" sz="800" b="1" dirty="0">
                <a:solidFill>
                  <a:schemeClr val="tx1"/>
                </a:solidFill>
              </a:rPr>
              <a:t>Затраты на прочие общехозяйственные нужды на оказание </a:t>
            </a:r>
            <a:r>
              <a:rPr lang="en-US" sz="800" b="1" dirty="0" err="1">
                <a:solidFill>
                  <a:schemeClr val="tx1"/>
                </a:solidFill>
              </a:rPr>
              <a:t>i</a:t>
            </a:r>
            <a:r>
              <a:rPr lang="ru-RU" sz="800" b="1" dirty="0">
                <a:solidFill>
                  <a:schemeClr val="tx1"/>
                </a:solidFill>
              </a:rPr>
              <a:t>-ой </a:t>
            </a:r>
            <a:r>
              <a:rPr lang="ru-RU" sz="800" b="1" dirty="0" err="1">
                <a:solidFill>
                  <a:schemeClr val="tx1"/>
                </a:solidFill>
              </a:rPr>
              <a:t>гос</a:t>
            </a:r>
            <a:r>
              <a:rPr lang="ru-RU" sz="800" b="1" dirty="0">
                <a:solidFill>
                  <a:schemeClr val="tx1"/>
                </a:solidFill>
              </a:rPr>
              <a:t>(м)услуги</a:t>
            </a:r>
          </a:p>
        </p:txBody>
      </p:sp>
      <p:cxnSp>
        <p:nvCxnSpPr>
          <p:cNvPr id="85" name="Прямая со стрелкой 84"/>
          <p:cNvCxnSpPr/>
          <p:nvPr/>
        </p:nvCxnSpPr>
        <p:spPr>
          <a:xfrm>
            <a:off x="10309225" y="3922714"/>
            <a:ext cx="0" cy="2490787"/>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88" name="Стрелка вправо 87"/>
          <p:cNvSpPr/>
          <p:nvPr/>
        </p:nvSpPr>
        <p:spPr>
          <a:xfrm flipH="1">
            <a:off x="6888164" y="6024564"/>
            <a:ext cx="3322637" cy="388937"/>
          </a:xfrm>
          <a:prstGeom prst="rightArrow">
            <a:avLst>
              <a:gd name="adj1" fmla="val 100000"/>
              <a:gd name="adj2" fmla="val 0"/>
            </a:avLst>
          </a:prstGeom>
          <a:solidFill>
            <a:schemeClr val="accent4">
              <a:lumMod val="40000"/>
              <a:lumOff val="60000"/>
            </a:schemeClr>
          </a:solidFill>
          <a:ln>
            <a:solidFill>
              <a:schemeClr val="accent4">
                <a:lumMod val="60000"/>
                <a:lumOff val="40000"/>
              </a:schemeClr>
            </a:solidFill>
          </a:ln>
        </p:spPr>
        <p:style>
          <a:lnRef idx="1">
            <a:schemeClr val="accent2"/>
          </a:lnRef>
          <a:fillRef idx="3">
            <a:schemeClr val="accent2"/>
          </a:fillRef>
          <a:effectRef idx="2">
            <a:schemeClr val="accent2"/>
          </a:effectRef>
          <a:fontRef idx="minor">
            <a:schemeClr val="lt1"/>
          </a:fontRef>
        </p:style>
        <p:txBody>
          <a:bodyPr/>
          <a:lstStyle/>
          <a:p>
            <a:pPr>
              <a:lnSpc>
                <a:spcPts val="800"/>
              </a:lnSpc>
              <a:defRPr/>
            </a:pPr>
            <a:r>
              <a:rPr lang="ru-RU" sz="800" b="1" dirty="0">
                <a:solidFill>
                  <a:schemeClr val="tx1"/>
                </a:solidFill>
              </a:rPr>
              <a:t>Затраты на оплату труда с начислениями работников, которые не принимают непосредственного участия  в оказании </a:t>
            </a:r>
            <a:r>
              <a:rPr lang="en-US" sz="800" b="1" dirty="0" err="1">
                <a:solidFill>
                  <a:schemeClr val="tx1"/>
                </a:solidFill>
              </a:rPr>
              <a:t>i</a:t>
            </a:r>
            <a:r>
              <a:rPr lang="ru-RU" sz="800" b="1" dirty="0">
                <a:solidFill>
                  <a:schemeClr val="tx1"/>
                </a:solidFill>
              </a:rPr>
              <a:t>-ой </a:t>
            </a:r>
            <a:r>
              <a:rPr lang="ru-RU" sz="800" b="1" dirty="0" err="1">
                <a:solidFill>
                  <a:schemeClr val="tx1"/>
                </a:solidFill>
              </a:rPr>
              <a:t>гос</a:t>
            </a:r>
            <a:r>
              <a:rPr lang="ru-RU" sz="800" b="1" dirty="0">
                <a:solidFill>
                  <a:schemeClr val="tx1"/>
                </a:solidFill>
              </a:rPr>
              <a:t>(м)услуги</a:t>
            </a:r>
          </a:p>
        </p:txBody>
      </p:sp>
      <p:cxnSp>
        <p:nvCxnSpPr>
          <p:cNvPr id="89" name="Прямая со стрелкой 88"/>
          <p:cNvCxnSpPr/>
          <p:nvPr/>
        </p:nvCxnSpPr>
        <p:spPr>
          <a:xfrm>
            <a:off x="9821863" y="3922713"/>
            <a:ext cx="0" cy="2101850"/>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91" name="Стрелка вправо 90"/>
          <p:cNvSpPr/>
          <p:nvPr/>
        </p:nvSpPr>
        <p:spPr>
          <a:xfrm flipH="1">
            <a:off x="6692900" y="5749925"/>
            <a:ext cx="2992438" cy="274638"/>
          </a:xfrm>
          <a:prstGeom prst="rightArrow">
            <a:avLst>
              <a:gd name="adj1" fmla="val 100000"/>
              <a:gd name="adj2" fmla="val 0"/>
            </a:avLst>
          </a:prstGeom>
          <a:solidFill>
            <a:schemeClr val="accent4">
              <a:lumMod val="40000"/>
              <a:lumOff val="60000"/>
            </a:schemeClr>
          </a:solidFill>
          <a:ln>
            <a:solidFill>
              <a:schemeClr val="accent4">
                <a:lumMod val="60000"/>
                <a:lumOff val="40000"/>
              </a:schemeClr>
            </a:solidFill>
          </a:ln>
        </p:spPr>
        <p:style>
          <a:lnRef idx="1">
            <a:schemeClr val="accent2"/>
          </a:lnRef>
          <a:fillRef idx="3">
            <a:schemeClr val="accent2"/>
          </a:fillRef>
          <a:effectRef idx="2">
            <a:schemeClr val="accent2"/>
          </a:effectRef>
          <a:fontRef idx="minor">
            <a:schemeClr val="lt1"/>
          </a:fontRef>
        </p:style>
        <p:txBody>
          <a:bodyPr/>
          <a:lstStyle/>
          <a:p>
            <a:pPr>
              <a:lnSpc>
                <a:spcPts val="800"/>
              </a:lnSpc>
              <a:defRPr/>
            </a:pPr>
            <a:r>
              <a:rPr lang="ru-RU" sz="800" b="1" dirty="0">
                <a:solidFill>
                  <a:schemeClr val="tx1"/>
                </a:solidFill>
              </a:rPr>
              <a:t>Затраты на приобретение транспортных услуг для </a:t>
            </a:r>
            <a:r>
              <a:rPr lang="en-US" sz="800" b="1" dirty="0" err="1">
                <a:solidFill>
                  <a:schemeClr val="tx1"/>
                </a:solidFill>
              </a:rPr>
              <a:t>i</a:t>
            </a:r>
            <a:r>
              <a:rPr lang="ru-RU" sz="800" b="1" dirty="0">
                <a:solidFill>
                  <a:schemeClr val="tx1"/>
                </a:solidFill>
              </a:rPr>
              <a:t>-ой </a:t>
            </a:r>
            <a:r>
              <a:rPr lang="ru-RU" sz="800" b="1" dirty="0" err="1">
                <a:solidFill>
                  <a:schemeClr val="tx1"/>
                </a:solidFill>
              </a:rPr>
              <a:t>гос</a:t>
            </a:r>
            <a:r>
              <a:rPr lang="ru-RU" sz="800" b="1" dirty="0">
                <a:solidFill>
                  <a:schemeClr val="tx1"/>
                </a:solidFill>
              </a:rPr>
              <a:t>(м)услуги</a:t>
            </a:r>
          </a:p>
        </p:txBody>
      </p:sp>
      <p:cxnSp>
        <p:nvCxnSpPr>
          <p:cNvPr id="92" name="Прямая со стрелкой 91"/>
          <p:cNvCxnSpPr/>
          <p:nvPr/>
        </p:nvCxnSpPr>
        <p:spPr>
          <a:xfrm>
            <a:off x="9197975" y="3922713"/>
            <a:ext cx="0" cy="1827212"/>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95" name="Стрелка вправо 94"/>
          <p:cNvSpPr/>
          <p:nvPr/>
        </p:nvSpPr>
        <p:spPr>
          <a:xfrm flipH="1">
            <a:off x="6083300" y="5475289"/>
            <a:ext cx="2990850" cy="274637"/>
          </a:xfrm>
          <a:prstGeom prst="rightArrow">
            <a:avLst>
              <a:gd name="adj1" fmla="val 100000"/>
              <a:gd name="adj2" fmla="val 0"/>
            </a:avLst>
          </a:prstGeom>
          <a:solidFill>
            <a:schemeClr val="accent4">
              <a:lumMod val="40000"/>
              <a:lumOff val="60000"/>
            </a:schemeClr>
          </a:solidFill>
          <a:ln>
            <a:solidFill>
              <a:schemeClr val="accent4">
                <a:lumMod val="60000"/>
                <a:lumOff val="40000"/>
              </a:schemeClr>
            </a:solidFill>
          </a:ln>
        </p:spPr>
        <p:style>
          <a:lnRef idx="1">
            <a:schemeClr val="accent2"/>
          </a:lnRef>
          <a:fillRef idx="3">
            <a:schemeClr val="accent2"/>
          </a:fillRef>
          <a:effectRef idx="2">
            <a:schemeClr val="accent2"/>
          </a:effectRef>
          <a:fontRef idx="minor">
            <a:schemeClr val="lt1"/>
          </a:fontRef>
        </p:style>
        <p:txBody>
          <a:bodyPr/>
          <a:lstStyle/>
          <a:p>
            <a:pPr>
              <a:lnSpc>
                <a:spcPts val="800"/>
              </a:lnSpc>
              <a:defRPr/>
            </a:pPr>
            <a:r>
              <a:rPr lang="ru-RU" sz="800" b="1" dirty="0">
                <a:solidFill>
                  <a:schemeClr val="tx1"/>
                </a:solidFill>
              </a:rPr>
              <a:t>Затраты на приобретение услуг связи для </a:t>
            </a:r>
            <a:r>
              <a:rPr lang="en-US" sz="800" b="1" dirty="0" err="1">
                <a:solidFill>
                  <a:schemeClr val="tx1"/>
                </a:solidFill>
              </a:rPr>
              <a:t>i</a:t>
            </a:r>
            <a:r>
              <a:rPr lang="ru-RU" sz="800" b="1" dirty="0">
                <a:solidFill>
                  <a:schemeClr val="tx1"/>
                </a:solidFill>
              </a:rPr>
              <a:t>-ой </a:t>
            </a:r>
            <a:r>
              <a:rPr lang="ru-RU" sz="800" b="1" dirty="0" err="1">
                <a:solidFill>
                  <a:schemeClr val="tx1"/>
                </a:solidFill>
              </a:rPr>
              <a:t>гос</a:t>
            </a:r>
            <a:r>
              <a:rPr lang="ru-RU" sz="800" b="1" dirty="0">
                <a:solidFill>
                  <a:schemeClr val="tx1"/>
                </a:solidFill>
              </a:rPr>
              <a:t>(м)услуги</a:t>
            </a:r>
          </a:p>
        </p:txBody>
      </p:sp>
      <p:cxnSp>
        <p:nvCxnSpPr>
          <p:cNvPr id="96" name="Прямая со стрелкой 95"/>
          <p:cNvCxnSpPr/>
          <p:nvPr/>
        </p:nvCxnSpPr>
        <p:spPr>
          <a:xfrm>
            <a:off x="8580438" y="3922714"/>
            <a:ext cx="6350" cy="1552575"/>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98" name="Стрелка вправо 97"/>
          <p:cNvSpPr/>
          <p:nvPr/>
        </p:nvSpPr>
        <p:spPr>
          <a:xfrm flipH="1">
            <a:off x="5691189" y="5200650"/>
            <a:ext cx="2789237" cy="274638"/>
          </a:xfrm>
          <a:prstGeom prst="rightArrow">
            <a:avLst>
              <a:gd name="adj1" fmla="val 100000"/>
              <a:gd name="adj2" fmla="val 0"/>
            </a:avLst>
          </a:prstGeom>
          <a:solidFill>
            <a:schemeClr val="accent4">
              <a:lumMod val="40000"/>
              <a:lumOff val="60000"/>
            </a:schemeClr>
          </a:solidFill>
          <a:ln>
            <a:solidFill>
              <a:schemeClr val="accent4">
                <a:lumMod val="60000"/>
                <a:lumOff val="40000"/>
              </a:schemeClr>
            </a:solidFill>
          </a:ln>
        </p:spPr>
        <p:style>
          <a:lnRef idx="1">
            <a:schemeClr val="accent2"/>
          </a:lnRef>
          <a:fillRef idx="3">
            <a:schemeClr val="accent2"/>
          </a:fillRef>
          <a:effectRef idx="2">
            <a:schemeClr val="accent2"/>
          </a:effectRef>
          <a:fontRef idx="minor">
            <a:schemeClr val="lt1"/>
          </a:fontRef>
        </p:style>
        <p:txBody>
          <a:bodyPr/>
          <a:lstStyle/>
          <a:p>
            <a:pPr>
              <a:lnSpc>
                <a:spcPts val="800"/>
              </a:lnSpc>
              <a:defRPr/>
            </a:pPr>
            <a:r>
              <a:rPr lang="ru-RU" sz="800" b="1" dirty="0">
                <a:solidFill>
                  <a:schemeClr val="tx1"/>
                </a:solidFill>
              </a:rPr>
              <a:t>Затраты на содержание ценного движимого имущества для выполнения </a:t>
            </a:r>
            <a:r>
              <a:rPr lang="ru-RU" sz="800" b="1" dirty="0" err="1">
                <a:solidFill>
                  <a:schemeClr val="tx1"/>
                </a:solidFill>
              </a:rPr>
              <a:t>гос</a:t>
            </a:r>
            <a:r>
              <a:rPr lang="ru-RU" sz="800" b="1" dirty="0">
                <a:solidFill>
                  <a:schemeClr val="tx1"/>
                </a:solidFill>
              </a:rPr>
              <a:t>(м)задания</a:t>
            </a:r>
          </a:p>
        </p:txBody>
      </p:sp>
      <p:cxnSp>
        <p:nvCxnSpPr>
          <p:cNvPr id="99" name="Прямая со стрелкой 98"/>
          <p:cNvCxnSpPr/>
          <p:nvPr/>
        </p:nvCxnSpPr>
        <p:spPr>
          <a:xfrm>
            <a:off x="8023225" y="3922714"/>
            <a:ext cx="0" cy="1277937"/>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52" name="Прямая со стрелкой 51"/>
          <p:cNvCxnSpPr>
            <a:stCxn id="51" idx="3"/>
          </p:cNvCxnSpPr>
          <p:nvPr/>
        </p:nvCxnSpPr>
        <p:spPr>
          <a:xfrm flipH="1">
            <a:off x="5349876" y="2959100"/>
            <a:ext cx="708025" cy="217488"/>
          </a:xfrm>
          <a:prstGeom prst="straightConnector1">
            <a:avLst/>
          </a:prstGeom>
          <a:ln w="3810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cxnSp>
        <p:nvCxnSpPr>
          <p:cNvPr id="55" name="Прямая со стрелкой 54"/>
          <p:cNvCxnSpPr/>
          <p:nvPr/>
        </p:nvCxnSpPr>
        <p:spPr>
          <a:xfrm>
            <a:off x="8285164" y="2820988"/>
            <a:ext cx="650875" cy="355600"/>
          </a:xfrm>
          <a:prstGeom prst="straightConnector1">
            <a:avLst/>
          </a:prstGeom>
          <a:ln w="38100">
            <a:solidFill>
              <a:schemeClr val="accent3">
                <a:lumMod val="50000"/>
              </a:schemeClr>
            </a:solidFill>
            <a:tailEnd type="arrow"/>
          </a:ln>
        </p:spPr>
        <p:style>
          <a:lnRef idx="2">
            <a:schemeClr val="accent1"/>
          </a:lnRef>
          <a:fillRef idx="0">
            <a:schemeClr val="accent1"/>
          </a:fillRef>
          <a:effectRef idx="1">
            <a:schemeClr val="accent1"/>
          </a:effectRef>
          <a:fontRef idx="minor">
            <a:schemeClr val="tx1"/>
          </a:fontRef>
        </p:style>
      </p:cxnSp>
      <p:sp>
        <p:nvSpPr>
          <p:cNvPr id="124" name="Стрелка вправо 123"/>
          <p:cNvSpPr/>
          <p:nvPr/>
        </p:nvSpPr>
        <p:spPr>
          <a:xfrm flipH="1">
            <a:off x="5691189" y="4778375"/>
            <a:ext cx="2217737" cy="395288"/>
          </a:xfrm>
          <a:prstGeom prst="rightArrow">
            <a:avLst>
              <a:gd name="adj1" fmla="val 100000"/>
              <a:gd name="adj2" fmla="val 0"/>
            </a:avLst>
          </a:prstGeom>
          <a:solidFill>
            <a:schemeClr val="accent4">
              <a:lumMod val="40000"/>
              <a:lumOff val="60000"/>
            </a:schemeClr>
          </a:solidFill>
          <a:ln>
            <a:solidFill>
              <a:schemeClr val="accent4">
                <a:lumMod val="60000"/>
                <a:lumOff val="40000"/>
              </a:schemeClr>
            </a:solidFill>
          </a:ln>
        </p:spPr>
        <p:style>
          <a:lnRef idx="1">
            <a:schemeClr val="accent2"/>
          </a:lnRef>
          <a:fillRef idx="3">
            <a:schemeClr val="accent2"/>
          </a:fillRef>
          <a:effectRef idx="2">
            <a:schemeClr val="accent2"/>
          </a:effectRef>
          <a:fontRef idx="minor">
            <a:schemeClr val="lt1"/>
          </a:fontRef>
        </p:style>
        <p:txBody>
          <a:bodyPr/>
          <a:lstStyle/>
          <a:p>
            <a:pPr>
              <a:lnSpc>
                <a:spcPts val="800"/>
              </a:lnSpc>
              <a:defRPr/>
            </a:pPr>
            <a:r>
              <a:rPr lang="ru-RU" sz="900" b="1" dirty="0">
                <a:solidFill>
                  <a:schemeClr val="tx1"/>
                </a:solidFill>
              </a:rPr>
              <a:t>Затраты на содержание недвижимого имущества для выполнения </a:t>
            </a:r>
            <a:r>
              <a:rPr lang="ru-RU" sz="900" b="1" dirty="0" err="1">
                <a:solidFill>
                  <a:schemeClr val="tx1"/>
                </a:solidFill>
              </a:rPr>
              <a:t>гос</a:t>
            </a:r>
            <a:r>
              <a:rPr lang="ru-RU" sz="900" b="1" dirty="0">
                <a:solidFill>
                  <a:schemeClr val="tx1"/>
                </a:solidFill>
              </a:rPr>
              <a:t>(м)задания </a:t>
            </a:r>
          </a:p>
        </p:txBody>
      </p:sp>
      <p:sp>
        <p:nvSpPr>
          <p:cNvPr id="135" name="Стрелка вправо 134"/>
          <p:cNvSpPr/>
          <p:nvPr/>
        </p:nvSpPr>
        <p:spPr>
          <a:xfrm flipH="1">
            <a:off x="5691188" y="4275139"/>
            <a:ext cx="1852612" cy="403225"/>
          </a:xfrm>
          <a:prstGeom prst="rightArrow">
            <a:avLst>
              <a:gd name="adj1" fmla="val 100000"/>
              <a:gd name="adj2" fmla="val 0"/>
            </a:avLst>
          </a:prstGeom>
          <a:solidFill>
            <a:schemeClr val="accent4">
              <a:lumMod val="40000"/>
              <a:lumOff val="60000"/>
            </a:schemeClr>
          </a:solidFill>
          <a:ln>
            <a:solidFill>
              <a:schemeClr val="accent4">
                <a:lumMod val="60000"/>
                <a:lumOff val="40000"/>
              </a:schemeClr>
            </a:solidFill>
          </a:ln>
        </p:spPr>
        <p:style>
          <a:lnRef idx="1">
            <a:schemeClr val="accent2"/>
          </a:lnRef>
          <a:fillRef idx="3">
            <a:schemeClr val="accent2"/>
          </a:fillRef>
          <a:effectRef idx="2">
            <a:schemeClr val="accent2"/>
          </a:effectRef>
          <a:fontRef idx="minor">
            <a:schemeClr val="lt1"/>
          </a:fontRef>
        </p:style>
        <p:txBody>
          <a:bodyPr/>
          <a:lstStyle/>
          <a:p>
            <a:pPr>
              <a:lnSpc>
                <a:spcPts val="800"/>
              </a:lnSpc>
              <a:defRPr/>
            </a:pPr>
            <a:r>
              <a:rPr lang="ru-RU" sz="800" b="1" dirty="0">
                <a:solidFill>
                  <a:schemeClr val="tx1"/>
                </a:solidFill>
              </a:rPr>
              <a:t>Затраты на коммунальные услуги для </a:t>
            </a:r>
            <a:r>
              <a:rPr lang="en-US" sz="800" b="1" dirty="0" err="1">
                <a:solidFill>
                  <a:schemeClr val="tx1"/>
                </a:solidFill>
              </a:rPr>
              <a:t>i</a:t>
            </a:r>
            <a:r>
              <a:rPr lang="ru-RU" sz="800" b="1" dirty="0">
                <a:solidFill>
                  <a:schemeClr val="tx1"/>
                </a:solidFill>
              </a:rPr>
              <a:t>-ой </a:t>
            </a:r>
            <a:r>
              <a:rPr lang="ru-RU" sz="800" b="1" dirty="0" err="1">
                <a:solidFill>
                  <a:schemeClr val="tx1"/>
                </a:solidFill>
              </a:rPr>
              <a:t>гос</a:t>
            </a:r>
            <a:r>
              <a:rPr lang="ru-RU" sz="800" b="1" dirty="0">
                <a:solidFill>
                  <a:schemeClr val="tx1"/>
                </a:solidFill>
              </a:rPr>
              <a:t>(м)услуги</a:t>
            </a:r>
          </a:p>
        </p:txBody>
      </p:sp>
      <p:cxnSp>
        <p:nvCxnSpPr>
          <p:cNvPr id="136" name="Прямая со стрелкой 135"/>
          <p:cNvCxnSpPr/>
          <p:nvPr/>
        </p:nvCxnSpPr>
        <p:spPr>
          <a:xfrm>
            <a:off x="6692900" y="3922714"/>
            <a:ext cx="0" cy="352425"/>
          </a:xfrm>
          <a:prstGeom prst="straightConnector1">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cxnSp>
        <p:nvCxnSpPr>
          <p:cNvPr id="140" name="Соединительная линия уступом 125"/>
          <p:cNvCxnSpPr/>
          <p:nvPr/>
        </p:nvCxnSpPr>
        <p:spPr>
          <a:xfrm rot="16200000" flipH="1">
            <a:off x="7042944" y="4125119"/>
            <a:ext cx="855662" cy="450850"/>
          </a:xfrm>
          <a:prstGeom prst="bentConnector3">
            <a:avLst>
              <a:gd name="adj1" fmla="val 10789"/>
            </a:avLst>
          </a:prstGeom>
          <a:ln w="38100">
            <a:solidFill>
              <a:srgbClr val="7030A0"/>
            </a:solidFill>
            <a:tailEnd type="arrow"/>
          </a:ln>
        </p:spPr>
        <p:style>
          <a:lnRef idx="2">
            <a:schemeClr val="accent1"/>
          </a:lnRef>
          <a:fillRef idx="0">
            <a:schemeClr val="accent1"/>
          </a:fillRef>
          <a:effectRef idx="1">
            <a:schemeClr val="accent1"/>
          </a:effectRef>
          <a:fontRef idx="minor">
            <a:schemeClr val="tx1"/>
          </a:fontRef>
        </p:style>
      </p:cxnSp>
      <p:sp>
        <p:nvSpPr>
          <p:cNvPr id="15413" name="Rectangle 4"/>
          <p:cNvSpPr>
            <a:spLocks noChangeArrowheads="1"/>
          </p:cNvSpPr>
          <p:nvPr/>
        </p:nvSpPr>
        <p:spPr bwMode="auto">
          <a:xfrm>
            <a:off x="1524001" y="-184666"/>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ru-RU" altLang="ru-RU"/>
          </a:p>
        </p:txBody>
      </p:sp>
    </p:spTree>
    <p:extLst>
      <p:ext uri="{BB962C8B-B14F-4D97-AF65-F5344CB8AC3E}">
        <p14:creationId xmlns:p14="http://schemas.microsoft.com/office/powerpoint/2010/main" val="22530231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09800" y="1586729"/>
            <a:ext cx="7772400" cy="1470025"/>
          </a:xfrm>
        </p:spPr>
        <p:txBody>
          <a:bodyPr/>
          <a:lstStyle/>
          <a:p>
            <a:r>
              <a:rPr lang="ru-RU" sz="1600" b="1" dirty="0"/>
              <a:t>ссылка, где размещен расчетный модуль для определения стоимости человека-часа в дополнительном образовании детей в соответствии с Общими требованиями, утвержденными </a:t>
            </a:r>
            <a:r>
              <a:rPr lang="ru-RU" altLang="ru-RU" sz="1600" dirty="0" smtClean="0">
                <a:latin typeface="Arial Narrow" panose="020B0606020202030204" pitchFamily="34" charset="0"/>
                <a:cs typeface="Arial" panose="020B0604020202020204" pitchFamily="34" charset="0"/>
              </a:rPr>
              <a:t>Приказом </a:t>
            </a:r>
            <a:r>
              <a:rPr lang="ru-RU" altLang="ru-RU" sz="1600" dirty="0" err="1">
                <a:latin typeface="Arial Narrow" panose="020B0606020202030204" pitchFamily="34" charset="0"/>
                <a:cs typeface="Arial" panose="020B0604020202020204" pitchFamily="34" charset="0"/>
              </a:rPr>
              <a:t>Минпросвещения</a:t>
            </a:r>
            <a:r>
              <a:rPr lang="ru-RU" altLang="ru-RU" sz="1600" dirty="0">
                <a:latin typeface="Arial Narrow" panose="020B0606020202030204" pitchFamily="34" charset="0"/>
                <a:cs typeface="Arial" panose="020B0604020202020204" pitchFamily="34" charset="0"/>
              </a:rPr>
              <a:t> России от 20 ноября 2018 года № 235 </a:t>
            </a:r>
            <a:r>
              <a:rPr lang="en-US" b="1" dirty="0" smtClean="0"/>
              <a:t>http</a:t>
            </a:r>
            <a:r>
              <a:rPr lang="en-US" b="1" dirty="0"/>
              <a:t>://doo-norm.appspot.com/</a:t>
            </a:r>
            <a:r>
              <a:rPr lang="ru-RU" b="1" dirty="0"/>
              <a:t/>
            </a:r>
            <a:br>
              <a:rPr lang="ru-RU" b="1" dirty="0"/>
            </a:br>
            <a:endParaRPr lang="ru-RU" dirty="0"/>
          </a:p>
        </p:txBody>
      </p:sp>
      <p:sp>
        <p:nvSpPr>
          <p:cNvPr id="3" name="Подзаголовок 2"/>
          <p:cNvSpPr>
            <a:spLocks noGrp="1"/>
          </p:cNvSpPr>
          <p:nvPr>
            <p:ph type="subTitle" idx="1"/>
          </p:nvPr>
        </p:nvSpPr>
        <p:spPr>
          <a:xfrm>
            <a:off x="304800" y="2699951"/>
            <a:ext cx="11485418" cy="1752600"/>
          </a:xfrm>
        </p:spPr>
        <p:txBody>
          <a:bodyPr/>
          <a:lstStyle/>
          <a:p>
            <a:r>
              <a:rPr lang="ru-RU" sz="1600" b="1" dirty="0">
                <a:solidFill>
                  <a:srgbClr val="002060"/>
                </a:solidFill>
              </a:rPr>
              <a:t>Ниже приведён скриншот экрана расчетного модуля. </a:t>
            </a:r>
          </a:p>
          <a:p>
            <a:r>
              <a:rPr lang="ru-RU" sz="1600" b="1" dirty="0">
                <a:solidFill>
                  <a:srgbClr val="002060"/>
                </a:solidFill>
              </a:rPr>
              <a:t>В верхней части нужно выбрать регион и модуль автоматически рассчитает норматив, поскольку к модулю «привязаны»  базы данных Росстата по заработной плате и </a:t>
            </a:r>
            <a:r>
              <a:rPr lang="ru-RU" sz="1600" b="1" dirty="0" err="1">
                <a:solidFill>
                  <a:srgbClr val="002060"/>
                </a:solidFill>
              </a:rPr>
              <a:t>ЕМИСС</a:t>
            </a:r>
            <a:r>
              <a:rPr lang="ru-RU" sz="1600" b="1" dirty="0">
                <a:solidFill>
                  <a:srgbClr val="002060"/>
                </a:solidFill>
              </a:rPr>
              <a:t>. </a:t>
            </a:r>
          </a:p>
          <a:p>
            <a:r>
              <a:rPr lang="ru-RU" sz="1600" b="1" dirty="0">
                <a:solidFill>
                  <a:srgbClr val="002060"/>
                </a:solidFill>
              </a:rPr>
              <a:t>В левой части все направления расходования средств, в середине ссылки на документы и справа – формулы расчета. </a:t>
            </a:r>
          </a:p>
          <a:p>
            <a:r>
              <a:rPr lang="ru-RU" sz="1600" b="1" dirty="0">
                <a:solidFill>
                  <a:srgbClr val="002060"/>
                </a:solidFill>
              </a:rPr>
              <a:t>Если есть необходимость введения других данных по заработной плате, в том числе на муниципальном уровне, или по оплате коммунальных услуг, то в модуле оставлены поля, выделенные желтым цветом, куда можно внести другую информацию, и соответственно модуль пересчитает  итоговую сумму. </a:t>
            </a:r>
          </a:p>
          <a:p>
            <a:r>
              <a:rPr lang="ru-RU" sz="1600" b="1" dirty="0">
                <a:solidFill>
                  <a:srgbClr val="002060"/>
                </a:solidFill>
              </a:rPr>
              <a:t>Для определения размера сертификата необходимо определиться не только со стоимостью часа, но и объёмом часов, которые предлагается каждому ребенку  бесплатно за счет сертификата по программам дополнительного образования. </a:t>
            </a:r>
          </a:p>
          <a:p>
            <a:r>
              <a:rPr lang="ru-RU" sz="1600" b="1" dirty="0">
                <a:solidFill>
                  <a:srgbClr val="002060"/>
                </a:solidFill>
              </a:rPr>
              <a:t>Это может быть два, три или четыре часа в неделю, умноженное на количество недель, </a:t>
            </a:r>
          </a:p>
          <a:p>
            <a:r>
              <a:rPr lang="ru-RU" sz="1600" b="1" dirty="0">
                <a:solidFill>
                  <a:srgbClr val="002060"/>
                </a:solidFill>
              </a:rPr>
              <a:t>например 4 часа/неделю* 35 недель (учебный год) = 140 часов в год. </a:t>
            </a:r>
          </a:p>
          <a:p>
            <a:r>
              <a:rPr lang="ru-RU" sz="1600" b="1" dirty="0">
                <a:solidFill>
                  <a:srgbClr val="002060"/>
                </a:solidFill>
              </a:rPr>
              <a:t>Умножаем на стоимость часа (например 42 рубля/час) и получаем размер сертификата в год </a:t>
            </a:r>
          </a:p>
          <a:p>
            <a:r>
              <a:rPr lang="ru-RU" sz="1600" b="1" dirty="0">
                <a:solidFill>
                  <a:srgbClr val="002060"/>
                </a:solidFill>
              </a:rPr>
              <a:t>140 часов/год* 42 руб./час =  5880 руб./год на каждого ребенка</a:t>
            </a:r>
          </a:p>
        </p:txBody>
      </p:sp>
    </p:spTree>
    <p:extLst>
      <p:ext uri="{BB962C8B-B14F-4D97-AF65-F5344CB8AC3E}">
        <p14:creationId xmlns:p14="http://schemas.microsoft.com/office/powerpoint/2010/main" val="3380723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defTabSz="457200" fontAlgn="base">
              <a:spcBef>
                <a:spcPct val="0"/>
              </a:spcBef>
              <a:spcAft>
                <a:spcPct val="0"/>
              </a:spcAft>
              <a:defRPr/>
            </a:pPr>
            <a:fld id="{43986166-16D0-48B5-951E-A332BE9A7B9B}" type="slidenum">
              <a:rPr lang="en-US" altLang="ru-RU">
                <a:ea typeface="ＭＳ Ｐゴシック" pitchFamily="34" charset="-128"/>
              </a:rPr>
              <a:pPr defTabSz="457200" fontAlgn="base">
                <a:spcBef>
                  <a:spcPct val="0"/>
                </a:spcBef>
                <a:spcAft>
                  <a:spcPct val="0"/>
                </a:spcAft>
                <a:defRPr/>
              </a:pPr>
              <a:t>14</a:t>
            </a:fld>
            <a:endParaRPr lang="en-US" altLang="ru-RU">
              <a:ea typeface="ＭＳ Ｐゴシック" pitchFamily="34" charset="-128"/>
            </a:endParaRPr>
          </a:p>
        </p:txBody>
      </p:sp>
      <p:pic>
        <p:nvPicPr>
          <p:cNvPr id="4098" name="Picture 2" descr="C:\Users\apetlin\Desktop\Безымянный.png"/>
          <p:cNvPicPr>
            <a:picLocks noChangeAspect="1" noChangeArrowheads="1"/>
          </p:cNvPicPr>
          <p:nvPr/>
        </p:nvPicPr>
        <p:blipFill rotWithShape="1">
          <a:blip r:embed="rId2">
            <a:extLst>
              <a:ext uri="{28A0092B-C50C-407E-A947-70E740481C1C}">
                <a14:useLocalDpi xmlns:a14="http://schemas.microsoft.com/office/drawing/2010/main" val="0"/>
              </a:ext>
            </a:extLst>
          </a:blip>
          <a:srcRect t="2815" b="1669"/>
          <a:stretch/>
        </p:blipFill>
        <p:spPr bwMode="auto">
          <a:xfrm>
            <a:off x="1666998" y="1349406"/>
            <a:ext cx="8641952" cy="450985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06897" y="5987018"/>
            <a:ext cx="3467616" cy="369332"/>
          </a:xfrm>
          <a:prstGeom prst="rect">
            <a:avLst/>
          </a:prstGeom>
          <a:noFill/>
        </p:spPr>
        <p:txBody>
          <a:bodyPr wrap="none" rtlCol="0">
            <a:spAutoFit/>
          </a:bodyPr>
          <a:lstStyle/>
          <a:p>
            <a:pPr defTabSz="457200" eaLnBrk="0" fontAlgn="base" hangingPunct="0">
              <a:spcBef>
                <a:spcPct val="0"/>
              </a:spcBef>
              <a:spcAft>
                <a:spcPct val="0"/>
              </a:spcAft>
            </a:pPr>
            <a:r>
              <a:rPr lang="en-US" b="1" dirty="0">
                <a:solidFill>
                  <a:prstClr val="black"/>
                </a:solidFill>
                <a:latin typeface="Arial" pitchFamily="34" charset="0"/>
                <a:ea typeface="ＭＳ Ｐゴシック" pitchFamily="34" charset="-128"/>
              </a:rPr>
              <a:t>http://doo-norm.appspot.com/</a:t>
            </a:r>
            <a:endParaRPr lang="ru-RU" b="1" dirty="0">
              <a:solidFill>
                <a:prstClr val="black"/>
              </a:solidFill>
              <a:latin typeface="Arial" pitchFamily="34" charset="0"/>
              <a:ea typeface="ＭＳ Ｐゴシック" pitchFamily="34" charset="-128"/>
            </a:endParaRPr>
          </a:p>
        </p:txBody>
      </p:sp>
      <p:sp>
        <p:nvSpPr>
          <p:cNvPr id="4" name="TextBox 3"/>
          <p:cNvSpPr txBox="1"/>
          <p:nvPr/>
        </p:nvSpPr>
        <p:spPr>
          <a:xfrm>
            <a:off x="3397188" y="2238939"/>
            <a:ext cx="2788840" cy="307777"/>
          </a:xfrm>
          <a:prstGeom prst="rect">
            <a:avLst/>
          </a:prstGeom>
          <a:noFill/>
        </p:spPr>
        <p:txBody>
          <a:bodyPr wrap="none" rtlCol="0">
            <a:spAutoFit/>
          </a:bodyPr>
          <a:lstStyle/>
          <a:p>
            <a:pPr defTabSz="457200" eaLnBrk="0" fontAlgn="base" hangingPunct="0">
              <a:spcBef>
                <a:spcPct val="0"/>
              </a:spcBef>
              <a:spcAft>
                <a:spcPct val="0"/>
              </a:spcAft>
            </a:pPr>
            <a:r>
              <a:rPr lang="ru-RU" sz="1400" b="1" dirty="0">
                <a:solidFill>
                  <a:prstClr val="black"/>
                </a:solidFill>
                <a:latin typeface="Arial" pitchFamily="34" charset="0"/>
                <a:ea typeface="ＭＳ Ｐゴシック" pitchFamily="34" charset="-128"/>
              </a:rPr>
              <a:t>Форма для внесения данных</a:t>
            </a:r>
          </a:p>
        </p:txBody>
      </p:sp>
      <p:sp>
        <p:nvSpPr>
          <p:cNvPr id="6" name="Прямоугольник 5"/>
          <p:cNvSpPr/>
          <p:nvPr/>
        </p:nvSpPr>
        <p:spPr>
          <a:xfrm>
            <a:off x="3432699" y="2164226"/>
            <a:ext cx="2717819" cy="457200"/>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lnSpc>
                <a:spcPts val="1300"/>
              </a:lnSpc>
              <a:spcBef>
                <a:spcPct val="0"/>
              </a:spcBef>
              <a:spcAft>
                <a:spcPct val="0"/>
              </a:spcAft>
            </a:pPr>
            <a:endParaRPr lang="ru-RU" sz="1600" b="1" dirty="0">
              <a:solidFill>
                <a:prstClr val="white"/>
              </a:solidFill>
              <a:latin typeface="Calibri"/>
            </a:endParaRPr>
          </a:p>
        </p:txBody>
      </p:sp>
      <p:sp>
        <p:nvSpPr>
          <p:cNvPr id="7" name="Стрелка вниз 6"/>
          <p:cNvSpPr/>
          <p:nvPr/>
        </p:nvSpPr>
        <p:spPr>
          <a:xfrm>
            <a:off x="3637940" y="2621426"/>
            <a:ext cx="60579" cy="556780"/>
          </a:xfrm>
          <a:prstGeom prst="downArrow">
            <a:avLst/>
          </a:prstGeom>
          <a:gradFill>
            <a:gsLst>
              <a:gs pos="100000">
                <a:srgbClr val="FF0000"/>
              </a:gs>
              <a:gs pos="100000">
                <a:schemeClr val="accent1">
                  <a:tint val="50000"/>
                  <a:shade val="100000"/>
                  <a:satMod val="350000"/>
                </a:schemeClr>
              </a:gs>
            </a:gsLst>
          </a:gradFill>
          <a:ln>
            <a:solidFill>
              <a:srgbClr val="FF0000">
                <a:alpha val="0"/>
              </a:srgbClr>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lnSpc>
                <a:spcPts val="1300"/>
              </a:lnSpc>
              <a:spcBef>
                <a:spcPct val="0"/>
              </a:spcBef>
              <a:spcAft>
                <a:spcPct val="0"/>
              </a:spcAft>
            </a:pPr>
            <a:endParaRPr lang="ru-RU" sz="1600" b="1" dirty="0">
              <a:solidFill>
                <a:prstClr val="white"/>
              </a:solidFill>
              <a:latin typeface="Calibri"/>
            </a:endParaRPr>
          </a:p>
        </p:txBody>
      </p:sp>
    </p:spTree>
    <p:extLst>
      <p:ext uri="{BB962C8B-B14F-4D97-AF65-F5344CB8AC3E}">
        <p14:creationId xmlns:p14="http://schemas.microsoft.com/office/powerpoint/2010/main" val="13851715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petlin\Desktop\Безымянный.png"/>
          <p:cNvPicPr>
            <a:picLocks noChangeAspect="1" noChangeArrowheads="1"/>
          </p:cNvPicPr>
          <p:nvPr/>
        </p:nvPicPr>
        <p:blipFill rotWithShape="1">
          <a:blip r:embed="rId2">
            <a:extLst>
              <a:ext uri="{28A0092B-C50C-407E-A947-70E740481C1C}">
                <a14:useLocalDpi xmlns:a14="http://schemas.microsoft.com/office/drawing/2010/main" val="0"/>
              </a:ext>
            </a:extLst>
          </a:blip>
          <a:srcRect t="2145"/>
          <a:stretch/>
        </p:blipFill>
        <p:spPr bwMode="auto">
          <a:xfrm>
            <a:off x="1938175" y="1429305"/>
            <a:ext cx="8454618" cy="44942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648941" y="5995897"/>
            <a:ext cx="2727029" cy="307777"/>
          </a:xfrm>
          <a:prstGeom prst="rect">
            <a:avLst/>
          </a:prstGeom>
          <a:noFill/>
        </p:spPr>
        <p:txBody>
          <a:bodyPr wrap="none" rtlCol="0">
            <a:spAutoFit/>
          </a:bodyPr>
          <a:lstStyle/>
          <a:p>
            <a:pPr defTabSz="457200" eaLnBrk="0" fontAlgn="base" hangingPunct="0">
              <a:spcBef>
                <a:spcPct val="0"/>
              </a:spcBef>
              <a:spcAft>
                <a:spcPct val="0"/>
              </a:spcAft>
            </a:pPr>
            <a:r>
              <a:rPr lang="en-US" sz="1400" b="1" dirty="0">
                <a:solidFill>
                  <a:prstClr val="black"/>
                </a:solidFill>
                <a:latin typeface="Arial" pitchFamily="34" charset="0"/>
                <a:ea typeface="ＭＳ Ｐゴシック" pitchFamily="34" charset="-128"/>
              </a:rPr>
              <a:t>http://doo-norm.appspot.com/</a:t>
            </a:r>
            <a:endParaRPr lang="ru-RU" sz="1400" b="1" dirty="0">
              <a:solidFill>
                <a:prstClr val="black"/>
              </a:solidFill>
              <a:latin typeface="Arial" pitchFamily="34" charset="0"/>
              <a:ea typeface="ＭＳ Ｐゴシック" pitchFamily="34" charset="-128"/>
            </a:endParaRPr>
          </a:p>
        </p:txBody>
      </p:sp>
      <p:sp>
        <p:nvSpPr>
          <p:cNvPr id="4" name="TextBox 3"/>
          <p:cNvSpPr txBox="1"/>
          <p:nvPr/>
        </p:nvSpPr>
        <p:spPr>
          <a:xfrm>
            <a:off x="5447930" y="5554271"/>
            <a:ext cx="2038058" cy="369332"/>
          </a:xfrm>
          <a:prstGeom prst="rect">
            <a:avLst/>
          </a:prstGeom>
          <a:noFill/>
        </p:spPr>
        <p:txBody>
          <a:bodyPr wrap="none" rtlCol="0">
            <a:spAutoFit/>
          </a:bodyPr>
          <a:lstStyle/>
          <a:p>
            <a:pPr defTabSz="457200" eaLnBrk="0" fontAlgn="base" hangingPunct="0">
              <a:spcBef>
                <a:spcPct val="0"/>
              </a:spcBef>
              <a:spcAft>
                <a:spcPct val="0"/>
              </a:spcAft>
            </a:pPr>
            <a:r>
              <a:rPr lang="ru-RU" dirty="0">
                <a:solidFill>
                  <a:prstClr val="black"/>
                </a:solidFill>
                <a:latin typeface="Arial" pitchFamily="34" charset="0"/>
                <a:ea typeface="ＭＳ Ｐゴシック" pitchFamily="34" charset="-128"/>
              </a:rPr>
              <a:t>Расчетная сумма</a:t>
            </a:r>
          </a:p>
        </p:txBody>
      </p:sp>
      <p:sp>
        <p:nvSpPr>
          <p:cNvPr id="5" name="Прямоугольник 4"/>
          <p:cNvSpPr/>
          <p:nvPr/>
        </p:nvSpPr>
        <p:spPr>
          <a:xfrm>
            <a:off x="5447930" y="5551121"/>
            <a:ext cx="2038058" cy="369332"/>
          </a:xfrm>
          <a:prstGeom prst="rect">
            <a:avLst/>
          </a:prstGeom>
          <a:gradFill>
            <a:gsLst>
              <a:gs pos="100000">
                <a:schemeClr val="bg2">
                  <a:alpha val="0"/>
                </a:schemeClr>
              </a:gs>
              <a:gs pos="100000">
                <a:schemeClr val="accent1">
                  <a:tint val="50000"/>
                  <a:shade val="100000"/>
                  <a:satMod val="350000"/>
                </a:schemeClr>
              </a:gs>
            </a:gsLst>
          </a:gradFill>
          <a:ln>
            <a:gradFill>
              <a:gsLst>
                <a:gs pos="100000">
                  <a:srgbClr val="FF0000"/>
                </a:gs>
                <a:gs pos="100000">
                  <a:schemeClr val="accent1">
                    <a:tint val="44500"/>
                    <a:satMod val="160000"/>
                  </a:schemeClr>
                </a:gs>
                <a:gs pos="100000">
                  <a:schemeClr val="accent1">
                    <a:tint val="23500"/>
                    <a:satMod val="160000"/>
                  </a:schemeClr>
                </a:gs>
              </a:gsLst>
              <a:lin ang="5400000" scaled="0"/>
            </a:gra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lnSpc>
                <a:spcPts val="1300"/>
              </a:lnSpc>
              <a:spcBef>
                <a:spcPct val="0"/>
              </a:spcBef>
              <a:spcAft>
                <a:spcPct val="0"/>
              </a:spcAft>
            </a:pPr>
            <a:endParaRPr lang="ru-RU" sz="1600" b="1" dirty="0">
              <a:solidFill>
                <a:prstClr val="white"/>
              </a:solidFill>
              <a:latin typeface="Calibri"/>
            </a:endParaRPr>
          </a:p>
        </p:txBody>
      </p:sp>
      <p:sp>
        <p:nvSpPr>
          <p:cNvPr id="6" name="Стрелка вправо 5"/>
          <p:cNvSpPr/>
          <p:nvPr/>
        </p:nvSpPr>
        <p:spPr>
          <a:xfrm>
            <a:off x="7453012" y="5692771"/>
            <a:ext cx="1430576" cy="92333"/>
          </a:xfrm>
          <a:prstGeom prst="rightArrow">
            <a:avLst/>
          </a:prstGeom>
          <a:gradFill>
            <a:gsLst>
              <a:gs pos="100000">
                <a:srgbClr val="FF0000"/>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eaLnBrk="0" fontAlgn="base" hangingPunct="0">
              <a:lnSpc>
                <a:spcPts val="1300"/>
              </a:lnSpc>
              <a:spcBef>
                <a:spcPct val="0"/>
              </a:spcBef>
              <a:spcAft>
                <a:spcPct val="0"/>
              </a:spcAft>
            </a:pPr>
            <a:endParaRPr lang="ru-RU" sz="1600" b="1" dirty="0">
              <a:solidFill>
                <a:prstClr val="white"/>
              </a:solidFill>
              <a:latin typeface="Calibri"/>
            </a:endParaRPr>
          </a:p>
        </p:txBody>
      </p:sp>
    </p:spTree>
    <p:extLst>
      <p:ext uri="{BB962C8B-B14F-4D97-AF65-F5344CB8AC3E}">
        <p14:creationId xmlns:p14="http://schemas.microsoft.com/office/powerpoint/2010/main" val="19521115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08357" y="156343"/>
            <a:ext cx="8229600" cy="864096"/>
          </a:xfrm>
        </p:spPr>
        <p:txBody>
          <a:bodyPr>
            <a:normAutofit/>
          </a:bodyPr>
          <a:lstStyle/>
          <a:p>
            <a:pPr algn="l"/>
            <a:r>
              <a:rPr lang="ru-RU" sz="1600" dirty="0">
                <a:solidFill>
                  <a:schemeClr val="bg1"/>
                </a:solidFill>
                <a:latin typeface="Arial Black" panose="020B0A04020102020204" pitchFamily="34" charset="0"/>
                <a:cs typeface="Arial" pitchFamily="34" charset="0"/>
              </a:rPr>
              <a:t>О системе персонифицированного финансирования дополнительного образования детей</a:t>
            </a:r>
          </a:p>
        </p:txBody>
      </p:sp>
      <p:sp>
        <p:nvSpPr>
          <p:cNvPr id="24" name="Прямоугольник 23"/>
          <p:cNvSpPr/>
          <p:nvPr/>
        </p:nvSpPr>
        <p:spPr>
          <a:xfrm>
            <a:off x="2819926" y="3293379"/>
            <a:ext cx="2712052" cy="480131"/>
          </a:xfrm>
          <a:prstGeom prst="rect">
            <a:avLst/>
          </a:prstGeom>
        </p:spPr>
        <p:txBody>
          <a:bodyPr wrap="square">
            <a:spAutoFit/>
          </a:bodyPr>
          <a:lstStyle/>
          <a:p>
            <a:pPr algn="ctr" defTabSz="889000">
              <a:lnSpc>
                <a:spcPct val="90000"/>
              </a:lnSpc>
              <a:spcAft>
                <a:spcPct val="35000"/>
              </a:spcAft>
            </a:pPr>
            <a:r>
              <a:rPr lang="ru-RU" sz="1400" b="1" dirty="0">
                <a:solidFill>
                  <a:schemeClr val="bg1"/>
                </a:solidFill>
              </a:rPr>
              <a:t>Специальная подготовка в вузах, отсутствие стимулов</a:t>
            </a:r>
          </a:p>
        </p:txBody>
      </p:sp>
      <p:sp>
        <p:nvSpPr>
          <p:cNvPr id="3" name="Прямоугольник 2"/>
          <p:cNvSpPr/>
          <p:nvPr/>
        </p:nvSpPr>
        <p:spPr>
          <a:xfrm>
            <a:off x="1857172" y="1375770"/>
            <a:ext cx="8477656" cy="369332"/>
          </a:xfrm>
          <a:prstGeom prst="rect">
            <a:avLst/>
          </a:prstGeom>
        </p:spPr>
        <p:txBody>
          <a:bodyPr wrap="square">
            <a:spAutoFit/>
          </a:bodyPr>
          <a:lstStyle/>
          <a:p>
            <a:r>
              <a:rPr lang="ru-RU" b="1" dirty="0">
                <a:solidFill>
                  <a:srgbClr val="002060"/>
                </a:solidFill>
                <a:ea typeface="Calibri"/>
                <a:cs typeface="Arial" pitchFamily="34" charset="0"/>
              </a:rPr>
              <a:t>Цели внедрения системы персонифицированного финансирования:</a:t>
            </a:r>
            <a:endParaRPr lang="ru-RU" b="1" dirty="0">
              <a:solidFill>
                <a:srgbClr val="002060"/>
              </a:solidFill>
              <a:cs typeface="Arial" pitchFamily="34" charset="0"/>
            </a:endParaRPr>
          </a:p>
        </p:txBody>
      </p:sp>
      <p:sp>
        <p:nvSpPr>
          <p:cNvPr id="4" name="TextBox 3"/>
          <p:cNvSpPr txBox="1"/>
          <p:nvPr/>
        </p:nvSpPr>
        <p:spPr>
          <a:xfrm>
            <a:off x="1925089" y="1727289"/>
            <a:ext cx="7798246" cy="2354491"/>
          </a:xfrm>
          <a:prstGeom prst="rect">
            <a:avLst/>
          </a:prstGeom>
          <a:noFill/>
        </p:spPr>
        <p:txBody>
          <a:bodyPr wrap="square" rtlCol="0">
            <a:spAutoFit/>
          </a:bodyPr>
          <a:lstStyle/>
          <a:p>
            <a:pPr marL="342900" indent="-342900" algn="just">
              <a:lnSpc>
                <a:spcPct val="150000"/>
              </a:lnSpc>
              <a:buFont typeface="Symbol"/>
              <a:buChar char=""/>
            </a:pPr>
            <a:r>
              <a:rPr lang="ru-RU" sz="1400" b="1" dirty="0">
                <a:solidFill>
                  <a:srgbClr val="002060"/>
                </a:solidFill>
                <a:latin typeface="Arial"/>
                <a:ea typeface="Calibri"/>
                <a:cs typeface="Times New Roman"/>
              </a:rPr>
              <a:t>развитие вариативности дополнительных общеобразовательных программ, повышение их качества,  поддержка выбора семей;</a:t>
            </a:r>
            <a:endParaRPr lang="ru-RU" sz="1400" b="1" dirty="0">
              <a:solidFill>
                <a:srgbClr val="002060"/>
              </a:solidFill>
              <a:latin typeface="Calibri"/>
              <a:ea typeface="Calibri"/>
              <a:cs typeface="Times New Roman"/>
            </a:endParaRPr>
          </a:p>
          <a:p>
            <a:pPr marL="342900" indent="-342900" algn="just">
              <a:lnSpc>
                <a:spcPct val="150000"/>
              </a:lnSpc>
              <a:buFont typeface="Symbol"/>
              <a:buChar char=""/>
            </a:pPr>
            <a:r>
              <a:rPr lang="ru-RU" sz="1400" b="1" dirty="0">
                <a:solidFill>
                  <a:srgbClr val="002060"/>
                </a:solidFill>
                <a:latin typeface="Arial"/>
                <a:ea typeface="Calibri"/>
                <a:cs typeface="Times New Roman"/>
              </a:rPr>
              <a:t>развитие конкуренции между поставщиками и увеличение числа поставщиков;</a:t>
            </a:r>
            <a:endParaRPr lang="ru-RU" sz="1400" b="1" dirty="0">
              <a:solidFill>
                <a:srgbClr val="002060"/>
              </a:solidFill>
              <a:latin typeface="Calibri"/>
              <a:ea typeface="Calibri"/>
              <a:cs typeface="Times New Roman"/>
            </a:endParaRPr>
          </a:p>
          <a:p>
            <a:pPr marL="342900" indent="-342900" algn="just">
              <a:lnSpc>
                <a:spcPct val="150000"/>
              </a:lnSpc>
              <a:buFont typeface="Symbol"/>
              <a:buChar char=""/>
            </a:pPr>
            <a:r>
              <a:rPr lang="ru-RU" sz="1400" b="1" dirty="0">
                <a:solidFill>
                  <a:srgbClr val="002060"/>
                </a:solidFill>
                <a:latin typeface="Arial"/>
                <a:ea typeface="Calibri"/>
                <a:cs typeface="Times New Roman"/>
              </a:rPr>
              <a:t>обеспечение прозрачности расходования бюджетных средств и снижение коррупционных рисков;</a:t>
            </a:r>
            <a:endParaRPr lang="ru-RU" sz="1400" b="1" dirty="0">
              <a:solidFill>
                <a:srgbClr val="002060"/>
              </a:solidFill>
              <a:latin typeface="Calibri"/>
              <a:ea typeface="Calibri"/>
              <a:cs typeface="Times New Roman"/>
            </a:endParaRPr>
          </a:p>
          <a:p>
            <a:pPr marL="342900" indent="-342900" algn="just">
              <a:lnSpc>
                <a:spcPct val="150000"/>
              </a:lnSpc>
              <a:buFont typeface="Symbol"/>
              <a:buChar char=""/>
            </a:pPr>
            <a:r>
              <a:rPr lang="ru-RU" sz="1400" b="1" dirty="0">
                <a:solidFill>
                  <a:srgbClr val="002060"/>
                </a:solidFill>
                <a:latin typeface="Arial"/>
                <a:ea typeface="Calibri"/>
                <a:cs typeface="Times New Roman"/>
              </a:rPr>
              <a:t>повышение уровня учебной мобильности;</a:t>
            </a:r>
            <a:endParaRPr lang="ru-RU" sz="1400" b="1" dirty="0">
              <a:solidFill>
                <a:srgbClr val="002060"/>
              </a:solidFill>
              <a:latin typeface="Calibri"/>
              <a:ea typeface="Calibri"/>
              <a:cs typeface="Times New Roman"/>
            </a:endParaRPr>
          </a:p>
          <a:p>
            <a:pPr marL="342900" indent="-342900" algn="just">
              <a:lnSpc>
                <a:spcPct val="150000"/>
              </a:lnSpc>
              <a:buFont typeface="Symbol"/>
              <a:buChar char=""/>
            </a:pPr>
            <a:r>
              <a:rPr lang="ru-RU" sz="1400" b="1" dirty="0">
                <a:solidFill>
                  <a:srgbClr val="002060"/>
                </a:solidFill>
                <a:latin typeface="Arial"/>
                <a:ea typeface="Calibri"/>
                <a:cs typeface="Times New Roman"/>
              </a:rPr>
              <a:t>повышение реального охвата детей дополнительным образованием.</a:t>
            </a:r>
            <a:endParaRPr lang="ru-RU" sz="1400" b="1" dirty="0">
              <a:solidFill>
                <a:srgbClr val="002060"/>
              </a:solidFill>
              <a:latin typeface="Calibri"/>
              <a:ea typeface="Calibri"/>
              <a:cs typeface="Times New Roman"/>
            </a:endParaRPr>
          </a:p>
        </p:txBody>
      </p:sp>
      <p:sp>
        <p:nvSpPr>
          <p:cNvPr id="5" name="Прямоугольник 4"/>
          <p:cNvSpPr/>
          <p:nvPr/>
        </p:nvSpPr>
        <p:spPr>
          <a:xfrm>
            <a:off x="1925090" y="4282596"/>
            <a:ext cx="8176161" cy="1715854"/>
          </a:xfrm>
          <a:prstGeom prst="rect">
            <a:avLst/>
          </a:prstGeom>
        </p:spPr>
        <p:txBody>
          <a:bodyPr wrap="square">
            <a:spAutoFit/>
          </a:bodyPr>
          <a:lstStyle/>
          <a:p>
            <a:pPr algn="just">
              <a:lnSpc>
                <a:spcPct val="115000"/>
              </a:lnSpc>
              <a:spcAft>
                <a:spcPts val="1000"/>
              </a:spcAft>
            </a:pPr>
            <a:r>
              <a:rPr lang="ru-RU" sz="1400" b="1" dirty="0">
                <a:solidFill>
                  <a:srgbClr val="002060"/>
                </a:solidFill>
                <a:ea typeface="Calibri"/>
                <a:cs typeface="Arial" pitchFamily="34" charset="0"/>
              </a:rPr>
              <a:t>При разработке модели персонифицированного дополнительного образования и ее внедрении в субъекте Российской Федерации необходимо обеспечить:</a:t>
            </a:r>
          </a:p>
          <a:p>
            <a:pPr marL="342900" indent="-342900">
              <a:lnSpc>
                <a:spcPct val="115000"/>
              </a:lnSpc>
              <a:spcAft>
                <a:spcPts val="1000"/>
              </a:spcAft>
              <a:buFont typeface="+mj-lt"/>
              <a:buAutoNum type="arabicPeriod"/>
            </a:pPr>
            <a:r>
              <a:rPr lang="ru-RU" sz="1400" b="1" dirty="0">
                <a:solidFill>
                  <a:srgbClr val="002060"/>
                </a:solidFill>
                <a:ea typeface="Calibri"/>
                <a:cs typeface="Arial" pitchFamily="34" charset="0"/>
              </a:rPr>
              <a:t>Персональную закрепленность средств к потребителю; </a:t>
            </a:r>
          </a:p>
          <a:p>
            <a:pPr marL="342900" indent="-342900">
              <a:lnSpc>
                <a:spcPct val="115000"/>
              </a:lnSpc>
              <a:spcAft>
                <a:spcPts val="1000"/>
              </a:spcAft>
              <a:buFont typeface="+mj-lt"/>
              <a:buAutoNum type="arabicPeriod"/>
            </a:pPr>
            <a:r>
              <a:rPr lang="ru-RU" sz="1400" b="1" dirty="0">
                <a:solidFill>
                  <a:srgbClr val="002060"/>
                </a:solidFill>
                <a:ea typeface="Calibri"/>
                <a:cs typeface="Arial" pitchFamily="34" charset="0"/>
              </a:rPr>
              <a:t>Целевой характер использования средств потребителем;</a:t>
            </a:r>
          </a:p>
          <a:p>
            <a:pPr marL="342900" indent="-342900">
              <a:lnSpc>
                <a:spcPct val="115000"/>
              </a:lnSpc>
              <a:spcAft>
                <a:spcPts val="1000"/>
              </a:spcAft>
              <a:buFont typeface="+mj-lt"/>
              <a:buAutoNum type="arabicPeriod"/>
            </a:pPr>
            <a:r>
              <a:rPr lang="ru-RU" sz="1400" b="1" dirty="0">
                <a:solidFill>
                  <a:srgbClr val="002060"/>
                </a:solidFill>
                <a:ea typeface="Calibri"/>
                <a:cs typeface="Arial" pitchFamily="34" charset="0"/>
              </a:rPr>
              <a:t>Ведение реестра поставщиков образовательных услуг.</a:t>
            </a:r>
          </a:p>
        </p:txBody>
      </p:sp>
    </p:spTree>
    <p:extLst>
      <p:ext uri="{BB962C8B-B14F-4D97-AF65-F5344CB8AC3E}">
        <p14:creationId xmlns:p14="http://schemas.microsoft.com/office/powerpoint/2010/main" val="28878542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43986166-16D0-48B5-951E-A332BE9A7B9B}" type="slidenum">
              <a:rPr lang="en-US" altLang="ru-RU" smtClean="0"/>
              <a:pPr>
                <a:defRPr/>
              </a:pPr>
              <a:t>17</a:t>
            </a:fld>
            <a:endParaRPr lang="en-US" altLang="ru-RU"/>
          </a:p>
        </p:txBody>
      </p:sp>
      <p:sp>
        <p:nvSpPr>
          <p:cNvPr id="3" name="Прямоугольник 2"/>
          <p:cNvSpPr/>
          <p:nvPr/>
        </p:nvSpPr>
        <p:spPr>
          <a:xfrm>
            <a:off x="382561" y="1432650"/>
            <a:ext cx="11543956" cy="4821320"/>
          </a:xfrm>
          <a:prstGeom prst="rect">
            <a:avLst/>
          </a:prstGeom>
        </p:spPr>
        <p:txBody>
          <a:bodyPr wrap="square">
            <a:spAutoFit/>
          </a:bodyPr>
          <a:lstStyle/>
          <a:p>
            <a:pPr algn="just">
              <a:lnSpc>
                <a:spcPct val="115000"/>
              </a:lnSpc>
            </a:pPr>
            <a:r>
              <a:rPr lang="ru-RU" sz="1400" b="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Персонифицированное финансирование осуществляется:</a:t>
            </a:r>
          </a:p>
          <a:p>
            <a:pPr marL="214313" indent="-214313" algn="just">
              <a:lnSpc>
                <a:spcPct val="115000"/>
              </a:lnSpc>
              <a:buFontTx/>
              <a:buChar char="-"/>
            </a:pPr>
            <a:r>
              <a:rPr lang="ru-RU" sz="1400" b="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на основе сертификата на электронном (в отдельных случаях на бумажном) носителе на получение государственной (муниципальной) услуги.</a:t>
            </a:r>
          </a:p>
          <a:p>
            <a:pPr algn="just">
              <a:lnSpc>
                <a:spcPct val="115000"/>
              </a:lnSpc>
            </a:pPr>
            <a:endParaRPr lang="ru-RU" sz="1400" b="1" dirty="0">
              <a:solidFill>
                <a:srgbClr val="C00000"/>
              </a:solidFill>
              <a:latin typeface="Arial Black" panose="020B0A04020102020204" pitchFamily="34" charset="0"/>
              <a:ea typeface="Calibri" panose="020F0502020204030204" pitchFamily="34" charset="0"/>
              <a:cs typeface="Times New Roman" panose="02020603050405020304" pitchFamily="18" charset="0"/>
            </a:endParaRPr>
          </a:p>
          <a:p>
            <a:pPr algn="just">
              <a:lnSpc>
                <a:spcPct val="115000"/>
              </a:lnSpc>
            </a:pPr>
            <a:r>
              <a:rPr lang="ru-RU" sz="1400" b="1"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Сертификат </a:t>
            </a:r>
            <a:r>
              <a:rPr lang="ru-RU" sz="1400" b="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 именной документ, удостоверяющий </a:t>
            </a:r>
            <a:r>
              <a:rPr lang="ru-RU" sz="1400" b="1"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право потребителя </a:t>
            </a:r>
            <a:r>
              <a:rPr lang="ru-RU" sz="1400" b="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услуг</a:t>
            </a:r>
            <a:r>
              <a:rPr lang="ru-RU" sz="1400"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 в случаях, установленных федеральным законом, законом субъекта Российской Федерации, нормативным правовым актом представительного органа муниципального образования, </a:t>
            </a:r>
            <a:r>
              <a:rPr lang="ru-RU" sz="1400" b="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получить от выбранного им исполнителя услуг государственную (муниципальную) услугу </a:t>
            </a:r>
            <a:r>
              <a:rPr lang="ru-RU" sz="1400"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в определенном объеме и на определенных условиях, а также определенного качества, </a:t>
            </a:r>
            <a:r>
              <a:rPr lang="ru-RU" sz="1400" b="1" dirty="0">
                <a:solidFill>
                  <a:srgbClr val="C00000"/>
                </a:solidFill>
                <a:latin typeface="Arial Black" panose="020B0A04020102020204" pitchFamily="34" charset="0"/>
                <a:ea typeface="Calibri" panose="020F0502020204030204" pitchFamily="34" charset="0"/>
                <a:cs typeface="Times New Roman" panose="02020603050405020304" pitchFamily="18" charset="0"/>
              </a:rPr>
              <a:t>и право исполнителя </a:t>
            </a:r>
            <a:r>
              <a:rPr lang="ru-RU" sz="1400" b="1"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услуги получить из соответствующего бюджета бюджетной системы Российской Федерации средства на возмещение затрат, связанных с оказанием услуги в соответствии с договором (соглашением),</a:t>
            </a:r>
            <a:r>
              <a:rPr lang="ru-RU" sz="1400" dirty="0">
                <a:solidFill>
                  <a:srgbClr val="002060"/>
                </a:solidFill>
                <a:latin typeface="Arial Black" panose="020B0A04020102020204" pitchFamily="34" charset="0"/>
                <a:ea typeface="Calibri" panose="020F0502020204030204" pitchFamily="34" charset="0"/>
                <a:cs typeface="Times New Roman" panose="02020603050405020304" pitchFamily="18" charset="0"/>
              </a:rPr>
              <a:t> заключенным с уполномоченным органом</a:t>
            </a:r>
            <a:r>
              <a:rPr lang="ru-RU" sz="1400" dirty="0" smtClean="0">
                <a:solidFill>
                  <a:srgbClr val="002060"/>
                </a:solidFill>
                <a:latin typeface="Arial Black" panose="020B0A04020102020204" pitchFamily="34" charset="0"/>
                <a:ea typeface="Calibri" panose="020F0502020204030204" pitchFamily="34" charset="0"/>
                <a:cs typeface="Times New Roman" panose="02020603050405020304" pitchFamily="18" charset="0"/>
              </a:rPr>
              <a:t>.</a:t>
            </a:r>
          </a:p>
          <a:p>
            <a:pPr algn="just">
              <a:lnSpc>
                <a:spcPct val="115000"/>
              </a:lnSpc>
            </a:pPr>
            <a:endParaRPr lang="ru-RU" sz="1400" dirty="0">
              <a:solidFill>
                <a:srgbClr val="002060"/>
              </a:solidFill>
              <a:latin typeface="Arial Black" panose="020B0A04020102020204" pitchFamily="34" charset="0"/>
              <a:ea typeface="Calibri" panose="020F0502020204030204" pitchFamily="34" charset="0"/>
              <a:cs typeface="Times New Roman" panose="02020603050405020304" pitchFamily="18" charset="0"/>
            </a:endParaRPr>
          </a:p>
          <a:p>
            <a:r>
              <a:rPr lang="ru-RU" sz="1400" dirty="0">
                <a:solidFill>
                  <a:srgbClr val="002060"/>
                </a:solidFill>
                <a:latin typeface="Arial Black" panose="020B0A04020102020204" pitchFamily="34" charset="0"/>
              </a:rPr>
              <a:t>В случае обращения исполнителя услуг в уполномоченный орган в целях заключения соглашения, предусмотренного настоящей частью:</a:t>
            </a:r>
          </a:p>
          <a:p>
            <a:r>
              <a:rPr lang="ru-RU" sz="1400" b="1" dirty="0">
                <a:solidFill>
                  <a:srgbClr val="FF0000"/>
                </a:solidFill>
                <a:latin typeface="Arial Black" panose="020B0A04020102020204" pitchFamily="34" charset="0"/>
              </a:rPr>
              <a:t>до начала оказания</a:t>
            </a:r>
            <a:r>
              <a:rPr lang="ru-RU" sz="1400" dirty="0">
                <a:solidFill>
                  <a:srgbClr val="FF0000"/>
                </a:solidFill>
                <a:latin typeface="Arial Black" panose="020B0A04020102020204" pitchFamily="34" charset="0"/>
              </a:rPr>
              <a:t> государственных (муниципальных) услуг в соответствии с сертификатом </a:t>
            </a:r>
            <a:r>
              <a:rPr lang="ru-RU" sz="1400" b="1" dirty="0">
                <a:solidFill>
                  <a:srgbClr val="FF0000"/>
                </a:solidFill>
                <a:latin typeface="Arial Black" panose="020B0A04020102020204" pitchFamily="34" charset="0"/>
              </a:rPr>
              <a:t>или в процессе оказания таких услуг перечисление субсидии </a:t>
            </a:r>
            <a:r>
              <a:rPr lang="ru-RU" sz="1400" b="1" dirty="0">
                <a:solidFill>
                  <a:srgbClr val="002060"/>
                </a:solidFill>
                <a:latin typeface="Arial Black" panose="020B0A04020102020204" pitchFamily="34" charset="0"/>
              </a:rPr>
              <a:t>в целях оплаты указанного соглашения </a:t>
            </a:r>
            <a:r>
              <a:rPr lang="ru-RU" sz="1400" dirty="0">
                <a:solidFill>
                  <a:srgbClr val="002060"/>
                </a:solidFill>
                <a:latin typeface="Arial Black" panose="020B0A04020102020204" pitchFamily="34" charset="0"/>
              </a:rPr>
              <a:t>осуществляется в порядке финансового обеспечения затрат;</a:t>
            </a:r>
          </a:p>
          <a:p>
            <a:r>
              <a:rPr lang="ru-RU" sz="1400" b="1" dirty="0">
                <a:solidFill>
                  <a:srgbClr val="FF0000"/>
                </a:solidFill>
                <a:latin typeface="Arial Black" panose="020B0A04020102020204" pitchFamily="34" charset="0"/>
              </a:rPr>
              <a:t>после оказания </a:t>
            </a:r>
            <a:r>
              <a:rPr lang="ru-RU" sz="1400" dirty="0">
                <a:solidFill>
                  <a:srgbClr val="FF0000"/>
                </a:solidFill>
                <a:latin typeface="Arial Black" panose="020B0A04020102020204" pitchFamily="34" charset="0"/>
              </a:rPr>
              <a:t>государственных (муниципальных) услуг в соответствии с сертификатом - </a:t>
            </a:r>
            <a:r>
              <a:rPr lang="ru-RU" sz="1400" b="1" dirty="0">
                <a:solidFill>
                  <a:srgbClr val="FF0000"/>
                </a:solidFill>
                <a:latin typeface="Arial Black" panose="020B0A04020102020204" pitchFamily="34" charset="0"/>
              </a:rPr>
              <a:t>в порядке возмещения затрат.</a:t>
            </a:r>
          </a:p>
          <a:p>
            <a:pPr algn="just">
              <a:lnSpc>
                <a:spcPct val="115000"/>
              </a:lnSpc>
            </a:pPr>
            <a:endParaRPr lang="ru-RU" sz="1400" dirty="0">
              <a:solidFill>
                <a:srgbClr val="002060"/>
              </a:solidFill>
              <a:latin typeface="Arial Black" panose="020B0A04020102020204" pitchFamily="34" charset="0"/>
              <a:ea typeface="Calibri" panose="020F0502020204030204" pitchFamily="34" charset="0"/>
            </a:endParaRPr>
          </a:p>
        </p:txBody>
      </p:sp>
      <p:sp>
        <p:nvSpPr>
          <p:cNvPr id="4" name="Прямоугольник 3"/>
          <p:cNvSpPr/>
          <p:nvPr/>
        </p:nvSpPr>
        <p:spPr>
          <a:xfrm>
            <a:off x="1397062" y="1013"/>
            <a:ext cx="10432473" cy="1200329"/>
          </a:xfrm>
          <a:prstGeom prst="rect">
            <a:avLst/>
          </a:prstGeom>
        </p:spPr>
        <p:txBody>
          <a:bodyPr wrap="square">
            <a:spAutoFit/>
          </a:bodyPr>
          <a:lstStyle/>
          <a:p>
            <a:pPr algn="ctr"/>
            <a:r>
              <a:rPr lang="ru-RU" b="1" dirty="0">
                <a:solidFill>
                  <a:schemeClr val="bg1"/>
                </a:solidFill>
              </a:rPr>
              <a:t>ФЕДЕРАЛЬНЫЙ </a:t>
            </a:r>
            <a:r>
              <a:rPr lang="ru-RU" b="1" dirty="0" smtClean="0">
                <a:solidFill>
                  <a:schemeClr val="bg1"/>
                </a:solidFill>
              </a:rPr>
              <a:t>ЗАКОН № 189</a:t>
            </a:r>
            <a:r>
              <a:rPr lang="ru-RU" b="1" dirty="0">
                <a:solidFill>
                  <a:schemeClr val="bg1"/>
                </a:solidFill>
              </a:rPr>
              <a:t/>
            </a:r>
            <a:br>
              <a:rPr lang="ru-RU" b="1" dirty="0">
                <a:solidFill>
                  <a:schemeClr val="bg1"/>
                </a:solidFill>
              </a:rPr>
            </a:br>
            <a:r>
              <a:rPr lang="ru-RU" b="1" dirty="0">
                <a:solidFill>
                  <a:schemeClr val="bg1"/>
                </a:solidFill>
              </a:rPr>
              <a:t>О государственном (муниципальном) социальном </a:t>
            </a:r>
            <a:r>
              <a:rPr lang="ru-RU" b="1" dirty="0" smtClean="0">
                <a:solidFill>
                  <a:schemeClr val="bg1"/>
                </a:solidFill>
              </a:rPr>
              <a:t>заказе на </a:t>
            </a:r>
            <a:r>
              <a:rPr lang="ru-RU" b="1" dirty="0">
                <a:solidFill>
                  <a:schemeClr val="bg1"/>
                </a:solidFill>
              </a:rPr>
              <a:t>оказание государственных (муниципальных) </a:t>
            </a:r>
            <a:r>
              <a:rPr lang="ru-RU" b="1" dirty="0" smtClean="0">
                <a:solidFill>
                  <a:schemeClr val="bg1"/>
                </a:solidFill>
              </a:rPr>
              <a:t>услуг в </a:t>
            </a:r>
            <a:r>
              <a:rPr lang="ru-RU" b="1" dirty="0">
                <a:solidFill>
                  <a:schemeClr val="bg1"/>
                </a:solidFill>
              </a:rPr>
              <a:t>социальной сфере</a:t>
            </a:r>
            <a:br>
              <a:rPr lang="ru-RU" b="1" dirty="0">
                <a:solidFill>
                  <a:schemeClr val="bg1"/>
                </a:solidFill>
              </a:rPr>
            </a:br>
            <a:endParaRPr lang="ru-RU" b="1" dirty="0">
              <a:solidFill>
                <a:schemeClr val="bg1"/>
              </a:solidFill>
            </a:endParaRPr>
          </a:p>
        </p:txBody>
      </p:sp>
    </p:spTree>
    <p:extLst>
      <p:ext uri="{BB962C8B-B14F-4D97-AF65-F5344CB8AC3E}">
        <p14:creationId xmlns:p14="http://schemas.microsoft.com/office/powerpoint/2010/main" val="21451638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1999" cy="6858856"/>
          </a:xfrm>
          <a:prstGeom prst="rect">
            <a:avLst/>
          </a:prstGeom>
        </p:spPr>
      </p:pic>
    </p:spTree>
    <p:extLst>
      <p:ext uri="{BB962C8B-B14F-4D97-AF65-F5344CB8AC3E}">
        <p14:creationId xmlns:p14="http://schemas.microsoft.com/office/powerpoint/2010/main" val="3653745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531" y="0"/>
            <a:ext cx="9985109" cy="1124744"/>
          </a:xfrm>
        </p:spPr>
        <p:txBody>
          <a:bodyPr>
            <a:normAutofit/>
          </a:bodyPr>
          <a:lstStyle/>
          <a:p>
            <a:endParaRPr lang="ru-RU" sz="3200" dirty="0">
              <a:solidFill>
                <a:schemeClr val="bg1"/>
              </a:solidFill>
            </a:endParaRPr>
          </a:p>
        </p:txBody>
      </p:sp>
      <p:sp>
        <p:nvSpPr>
          <p:cNvPr id="6" name="Subtitle 2"/>
          <p:cNvSpPr txBox="1">
            <a:spLocks/>
          </p:cNvSpPr>
          <p:nvPr/>
        </p:nvSpPr>
        <p:spPr bwMode="auto">
          <a:xfrm>
            <a:off x="340785" y="6415088"/>
            <a:ext cx="5524500" cy="246062"/>
          </a:xfrm>
          <a:prstGeom prst="rect">
            <a:avLst/>
          </a:prstGeom>
          <a:noFill/>
          <a:ln w="9525">
            <a:noFill/>
            <a:miter lim="800000"/>
            <a:headEnd/>
            <a:tailEnd/>
          </a:ln>
        </p:spPr>
        <p:txBody>
          <a:bodyPr/>
          <a:lstStyle/>
          <a:p>
            <a:pPr>
              <a:spcBef>
                <a:spcPct val="20000"/>
              </a:spcBef>
            </a:pPr>
            <a:r>
              <a:rPr lang="ru-RU" sz="800" dirty="0">
                <a:solidFill>
                  <a:schemeClr val="bg1"/>
                </a:solidFill>
              </a:rPr>
              <a:t>Высшая школа экономики, Москва, </a:t>
            </a:r>
            <a:r>
              <a:rPr lang="ru-RU" sz="800" dirty="0" smtClean="0">
                <a:solidFill>
                  <a:schemeClr val="bg1"/>
                </a:solidFill>
              </a:rPr>
              <a:t>201</a:t>
            </a:r>
            <a:r>
              <a:rPr lang="ru-RU" sz="800" dirty="0">
                <a:solidFill>
                  <a:schemeClr val="bg1"/>
                </a:solidFill>
              </a:rPr>
              <a:t>4</a:t>
            </a:r>
            <a:endParaRPr kumimoji="1" lang="ru-RU" sz="800" dirty="0">
              <a:solidFill>
                <a:schemeClr val="bg1"/>
              </a:solidFill>
              <a:latin typeface="Myriad Pro"/>
            </a:endParaRPr>
          </a:p>
        </p:txBody>
      </p:sp>
      <p:sp>
        <p:nvSpPr>
          <p:cNvPr id="11" name="TextBox 10"/>
          <p:cNvSpPr txBox="1"/>
          <p:nvPr/>
        </p:nvSpPr>
        <p:spPr>
          <a:xfrm>
            <a:off x="1199456" y="1772816"/>
            <a:ext cx="10730728" cy="2308324"/>
          </a:xfrm>
          <a:prstGeom prst="rect">
            <a:avLst/>
          </a:prstGeom>
          <a:noFill/>
        </p:spPr>
        <p:txBody>
          <a:bodyPr wrap="square" rtlCol="0">
            <a:spAutoFit/>
          </a:bodyPr>
          <a:lstStyle/>
          <a:p>
            <a:r>
              <a:rPr lang="ru-RU" sz="2400" b="1" dirty="0" smtClean="0">
                <a:solidFill>
                  <a:srgbClr val="002060"/>
                </a:solidFill>
              </a:rPr>
              <a:t>СОЦИАЛЬНЫЕ ЭФФЕКТЫ ВНЕДРЕНИЯ </a:t>
            </a:r>
          </a:p>
          <a:p>
            <a:r>
              <a:rPr lang="ru-RU" sz="2400" b="1" dirty="0" smtClean="0">
                <a:solidFill>
                  <a:srgbClr val="002060"/>
                </a:solidFill>
              </a:rPr>
              <a:t>ПЕРСОНИФИЦИРОВАННОГО ФИНАНСИРОВАНИЯ</a:t>
            </a:r>
          </a:p>
          <a:p>
            <a:r>
              <a:rPr lang="ru-RU" sz="2400" b="1" dirty="0" smtClean="0">
                <a:solidFill>
                  <a:srgbClr val="002060"/>
                </a:solidFill>
              </a:rPr>
              <a:t>НА ОСНОВЕ АНАЛИЗА МНЕНИЙ УЧАСТНИКОВ</a:t>
            </a:r>
          </a:p>
          <a:p>
            <a:endParaRPr lang="ru-RU" sz="2400" b="1" dirty="0">
              <a:solidFill>
                <a:srgbClr val="002060"/>
              </a:solidFill>
            </a:endParaRPr>
          </a:p>
          <a:p>
            <a:endParaRPr lang="ru-RU" sz="2400" b="1" dirty="0" smtClean="0">
              <a:solidFill>
                <a:srgbClr val="002060"/>
              </a:solidFill>
            </a:endParaRPr>
          </a:p>
          <a:p>
            <a:pPr algn="r"/>
            <a:r>
              <a:rPr lang="ru-RU" sz="2400" b="1" dirty="0" smtClean="0">
                <a:solidFill>
                  <a:srgbClr val="002060"/>
                </a:solidFill>
              </a:rPr>
              <a:t>					</a:t>
            </a:r>
            <a:endParaRPr lang="ru-RU" sz="2400" b="1" dirty="0">
              <a:solidFill>
                <a:srgbClr val="002060"/>
              </a:solidFill>
            </a:endParaRPr>
          </a:p>
        </p:txBody>
      </p:sp>
    </p:spTree>
    <p:extLst>
      <p:ext uri="{BB962C8B-B14F-4D97-AF65-F5344CB8AC3E}">
        <p14:creationId xmlns:p14="http://schemas.microsoft.com/office/powerpoint/2010/main" val="7026458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0" y="1268763"/>
            <a:ext cx="11952651" cy="618919"/>
          </a:xfrm>
          <a:prstGeom prst="rect">
            <a:avLst/>
          </a:prstGeom>
        </p:spPr>
        <p:txBody>
          <a:bodyPr wrap="square" lIns="64291" tIns="32146" rIns="64291" bIns="32146">
            <a:spAutoFit/>
          </a:bodyPr>
          <a:lstStyle/>
          <a:p>
            <a:r>
              <a:rPr lang="ru-RU" sz="3600" i="1" dirty="0"/>
              <a:t>	</a:t>
            </a:r>
            <a:r>
              <a:rPr lang="ru-RU" sz="2100" b="1" i="1" dirty="0"/>
              <a:t>	</a:t>
            </a:r>
            <a:endParaRPr lang="ru-RU" sz="2100" b="1" dirty="0"/>
          </a:p>
        </p:txBody>
      </p:sp>
      <p:graphicFrame>
        <p:nvGraphicFramePr>
          <p:cNvPr id="7" name="Схема 6"/>
          <p:cNvGraphicFramePr/>
          <p:nvPr>
            <p:extLst>
              <p:ext uri="{D42A27DB-BD31-4B8C-83A1-F6EECF244321}">
                <p14:modId xmlns:p14="http://schemas.microsoft.com/office/powerpoint/2010/main" val="476529785"/>
              </p:ext>
            </p:extLst>
          </p:nvPr>
        </p:nvGraphicFramePr>
        <p:xfrm>
          <a:off x="0" y="919717"/>
          <a:ext cx="12192000" cy="55336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трелка вправо 7"/>
          <p:cNvSpPr/>
          <p:nvPr/>
        </p:nvSpPr>
        <p:spPr>
          <a:xfrm>
            <a:off x="2735629" y="2467586"/>
            <a:ext cx="1728193" cy="792087"/>
          </a:xfrm>
          <a:prstGeom prst="rightArrow">
            <a:avLst/>
          </a:prstGeom>
        </p:spPr>
        <p:style>
          <a:lnRef idx="1">
            <a:schemeClr val="accent6"/>
          </a:lnRef>
          <a:fillRef idx="2">
            <a:schemeClr val="accent6"/>
          </a:fillRef>
          <a:effectRef idx="1">
            <a:schemeClr val="accent6"/>
          </a:effectRef>
          <a:fontRef idx="minor">
            <a:schemeClr val="dk1"/>
          </a:fontRef>
        </p:style>
        <p:txBody>
          <a:bodyPr lIns="64291" tIns="32146" rIns="64291" bIns="32146" rtlCol="0" anchor="ctr"/>
          <a:lstStyle/>
          <a:p>
            <a:pPr algn="ctr"/>
            <a:endParaRPr lang="ru-RU" sz="3600">
              <a:solidFill>
                <a:schemeClr val="tx1"/>
              </a:solidFill>
            </a:endParaRPr>
          </a:p>
        </p:txBody>
      </p:sp>
      <p:sp>
        <p:nvSpPr>
          <p:cNvPr id="9" name="Стрелка вправо 8"/>
          <p:cNvSpPr/>
          <p:nvPr/>
        </p:nvSpPr>
        <p:spPr>
          <a:xfrm>
            <a:off x="6705601" y="2531185"/>
            <a:ext cx="1788180" cy="792087"/>
          </a:xfrm>
          <a:prstGeom prst="rightArrow">
            <a:avLst/>
          </a:prstGeom>
        </p:spPr>
        <p:style>
          <a:lnRef idx="1">
            <a:schemeClr val="accent6"/>
          </a:lnRef>
          <a:fillRef idx="2">
            <a:schemeClr val="accent6"/>
          </a:fillRef>
          <a:effectRef idx="1">
            <a:schemeClr val="accent6"/>
          </a:effectRef>
          <a:fontRef idx="minor">
            <a:schemeClr val="dk1"/>
          </a:fontRef>
        </p:style>
        <p:txBody>
          <a:bodyPr lIns="64291" tIns="32146" rIns="64291" bIns="32146" rtlCol="0" anchor="ctr"/>
          <a:lstStyle/>
          <a:p>
            <a:pPr algn="ctr"/>
            <a:endParaRPr lang="ru-RU" sz="3600">
              <a:solidFill>
                <a:schemeClr val="tx1"/>
              </a:solidFill>
            </a:endParaRPr>
          </a:p>
        </p:txBody>
      </p:sp>
      <p:sp>
        <p:nvSpPr>
          <p:cNvPr id="10" name="Название подразделения, лаборатории, факультета и т.д."/>
          <p:cNvSpPr txBox="1"/>
          <p:nvPr/>
        </p:nvSpPr>
        <p:spPr>
          <a:xfrm>
            <a:off x="4449479" y="-14925"/>
            <a:ext cx="7577612" cy="349131"/>
          </a:xfrm>
          <a:prstGeom prst="rect">
            <a:avLst/>
          </a:prstGeom>
          <a:ln w="12700">
            <a:miter lim="400000"/>
          </a:ln>
          <a:extLst>
            <a:ext uri="{C572A759-6A51-4108-AA02-DFA0A04FC94B}">
              <ma14:wrappingTextBoxFlag xmlns:ma14="http://schemas.microsoft.com/office/mac/drawingml/2011/main" xmlns="" val="1"/>
            </a:ext>
          </a:extLst>
        </p:spPr>
        <p:txBody>
          <a:bodyPr lIns="35717" tIns="35717" rIns="35717" bIns="35717" anchor="ctr">
            <a:spAutoFit/>
          </a:bodyPr>
          <a:lstStyle>
            <a:lvl1pPr algn="r">
              <a:defRPr sz="1800">
                <a:solidFill>
                  <a:srgbClr val="253957"/>
                </a:solidFill>
                <a:latin typeface="+mn-lt"/>
                <a:ea typeface="+mn-ea"/>
                <a:cs typeface="+mn-cs"/>
                <a:sym typeface="Arial Narrow"/>
              </a:defRPr>
            </a:lvl1pPr>
          </a:lstStyle>
          <a:p>
            <a:endParaRPr dirty="0">
              <a:latin typeface="Arial Narrow" charset="0"/>
              <a:ea typeface="Arial Narrow" charset="0"/>
              <a:cs typeface="Arial Narrow" charset="0"/>
            </a:endParaRPr>
          </a:p>
        </p:txBody>
      </p:sp>
      <p:sp>
        <p:nvSpPr>
          <p:cNvPr id="2" name="Заголовок 1"/>
          <p:cNvSpPr>
            <a:spLocks noGrp="1"/>
          </p:cNvSpPr>
          <p:nvPr>
            <p:ph type="title"/>
          </p:nvPr>
        </p:nvSpPr>
        <p:spPr>
          <a:xfrm>
            <a:off x="1789480" y="0"/>
            <a:ext cx="10515600" cy="1325563"/>
          </a:xfrm>
        </p:spPr>
        <p:txBody>
          <a:bodyPr/>
          <a:lstStyle/>
          <a:p>
            <a:r>
              <a:rPr lang="ru-RU" dirty="0">
                <a:solidFill>
                  <a:schemeClr val="bg1"/>
                </a:solidFill>
              </a:rPr>
              <a:t>Модели экономики образования</a:t>
            </a:r>
          </a:p>
        </p:txBody>
      </p:sp>
    </p:spTree>
    <p:extLst>
      <p:ext uri="{BB962C8B-B14F-4D97-AF65-F5344CB8AC3E}">
        <p14:creationId xmlns:p14="http://schemas.microsoft.com/office/powerpoint/2010/main" val="6970539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531" y="0"/>
            <a:ext cx="9985109" cy="1124744"/>
          </a:xfrm>
        </p:spPr>
        <p:txBody>
          <a:bodyPr>
            <a:normAutofit/>
          </a:bodyPr>
          <a:lstStyle/>
          <a:p>
            <a:r>
              <a:rPr lang="ru-RU" sz="3200" b="1" dirty="0" smtClean="0">
                <a:solidFill>
                  <a:schemeClr val="bg1"/>
                </a:solidFill>
                <a:latin typeface="Times New Roman" pitchFamily="18" charset="0"/>
                <a:cs typeface="Times New Roman" pitchFamily="18" charset="0"/>
              </a:rPr>
              <a:t>Оценка экспертов</a:t>
            </a:r>
            <a:endParaRPr lang="ru-RU" sz="3200" dirty="0">
              <a:solidFill>
                <a:schemeClr val="bg1"/>
              </a:solidFill>
            </a:endParaRPr>
          </a:p>
        </p:txBody>
      </p:sp>
      <p:sp>
        <p:nvSpPr>
          <p:cNvPr id="6" name="Subtitle 2"/>
          <p:cNvSpPr txBox="1">
            <a:spLocks/>
          </p:cNvSpPr>
          <p:nvPr/>
        </p:nvSpPr>
        <p:spPr bwMode="auto">
          <a:xfrm>
            <a:off x="340785" y="6415088"/>
            <a:ext cx="5524500" cy="246062"/>
          </a:xfrm>
          <a:prstGeom prst="rect">
            <a:avLst/>
          </a:prstGeom>
          <a:noFill/>
          <a:ln w="9525">
            <a:noFill/>
            <a:miter lim="800000"/>
            <a:headEnd/>
            <a:tailEnd/>
          </a:ln>
        </p:spPr>
        <p:txBody>
          <a:bodyPr/>
          <a:lstStyle/>
          <a:p>
            <a:pPr>
              <a:spcBef>
                <a:spcPct val="20000"/>
              </a:spcBef>
            </a:pPr>
            <a:r>
              <a:rPr lang="ru-RU" sz="800" dirty="0">
                <a:solidFill>
                  <a:schemeClr val="bg1"/>
                </a:solidFill>
              </a:rPr>
              <a:t>Высшая школа экономики, Москва, </a:t>
            </a:r>
            <a:r>
              <a:rPr lang="ru-RU" sz="800" dirty="0" smtClean="0">
                <a:solidFill>
                  <a:schemeClr val="bg1"/>
                </a:solidFill>
              </a:rPr>
              <a:t>201</a:t>
            </a:r>
            <a:r>
              <a:rPr lang="ru-RU" sz="800" dirty="0">
                <a:solidFill>
                  <a:schemeClr val="bg1"/>
                </a:solidFill>
              </a:rPr>
              <a:t>4</a:t>
            </a:r>
            <a:endParaRPr kumimoji="1" lang="ru-RU" sz="800" dirty="0">
              <a:solidFill>
                <a:schemeClr val="bg1"/>
              </a:solidFill>
              <a:latin typeface="Myriad Pro"/>
            </a:endParaRPr>
          </a:p>
        </p:txBody>
      </p:sp>
      <p:sp>
        <p:nvSpPr>
          <p:cNvPr id="4" name="Прямоугольник 3"/>
          <p:cNvSpPr/>
          <p:nvPr/>
        </p:nvSpPr>
        <p:spPr>
          <a:xfrm>
            <a:off x="239349" y="1443842"/>
            <a:ext cx="11521280" cy="3600986"/>
          </a:xfrm>
          <a:prstGeom prst="rect">
            <a:avLst/>
          </a:prstGeom>
        </p:spPr>
        <p:txBody>
          <a:bodyPr wrap="square">
            <a:spAutoFit/>
          </a:bodyPr>
          <a:lstStyle/>
          <a:p>
            <a:r>
              <a:rPr lang="ru-RU" dirty="0"/>
              <a:t>Сама концепция персонифицированного финансирования </a:t>
            </a:r>
            <a:r>
              <a:rPr lang="ru-RU" dirty="0" smtClean="0"/>
              <a:t>(далее ПФ </a:t>
            </a:r>
            <a:r>
              <a:rPr lang="ru-RU" dirty="0" err="1" smtClean="0"/>
              <a:t>ДОД</a:t>
            </a:r>
            <a:r>
              <a:rPr lang="ru-RU" dirty="0" smtClean="0"/>
              <a:t>) снискала </a:t>
            </a:r>
            <a:r>
              <a:rPr lang="ru-RU" b="1" dirty="0"/>
              <a:t>положительную экспертную оценку. </a:t>
            </a:r>
            <a:endParaRPr lang="ru-RU" b="1" dirty="0" smtClean="0"/>
          </a:p>
          <a:p>
            <a:r>
              <a:rPr lang="ru-RU" dirty="0" smtClean="0"/>
              <a:t>В </a:t>
            </a:r>
            <a:r>
              <a:rPr lang="ru-RU" dirty="0"/>
              <a:t>перспективе </a:t>
            </a:r>
            <a:r>
              <a:rPr lang="ru-RU" dirty="0" smtClean="0"/>
              <a:t>ПФ </a:t>
            </a:r>
            <a:r>
              <a:rPr lang="ru-RU" dirty="0" err="1" smtClean="0"/>
              <a:t>ДОД</a:t>
            </a:r>
            <a:r>
              <a:rPr lang="ru-RU" dirty="0" smtClean="0"/>
              <a:t>, </a:t>
            </a:r>
            <a:r>
              <a:rPr lang="ru-RU" dirty="0"/>
              <a:t>по мнению экспертов, способно не только благоприятствовать «развитию конкуренции между поставщиками услуг </a:t>
            </a:r>
            <a:r>
              <a:rPr lang="ru-RU" dirty="0" err="1"/>
              <a:t>ДОД</a:t>
            </a:r>
            <a:r>
              <a:rPr lang="ru-RU" dirty="0"/>
              <a:t>»  и облегчить контроль за расходованием бюджетных средств , но и позволит добиться большей вариативности дополнительных образовательных программ, а также решить проблемы с доступом к дополнительному образованию, что особенно важно для семей с низким социально-экономическим статусом. </a:t>
            </a:r>
            <a:endParaRPr lang="ru-RU" dirty="0" smtClean="0"/>
          </a:p>
          <a:p>
            <a:endParaRPr lang="ru-RU" dirty="0"/>
          </a:p>
          <a:p>
            <a:pPr marL="171450" indent="-171450" algn="r">
              <a:buFont typeface="Arial" panose="020B0604020202020204" pitchFamily="34" charset="0"/>
              <a:buChar char="•"/>
            </a:pPr>
            <a:r>
              <a:rPr lang="ru-RU" sz="1200" dirty="0" err="1"/>
              <a:t>Абанкина</a:t>
            </a:r>
            <a:r>
              <a:rPr lang="ru-RU" sz="1200" dirty="0"/>
              <a:t>: персонифицированное финансирование делает </a:t>
            </a:r>
            <a:r>
              <a:rPr lang="ru-RU" sz="1200" dirty="0" err="1"/>
              <a:t>допобразование</a:t>
            </a:r>
            <a:r>
              <a:rPr lang="ru-RU" sz="1200" dirty="0"/>
              <a:t> доступным (от 19.12.2017).  Интернет-портал «Педсовет. Персональный помощник педагога» (Свидетельство о регистрации средства массовой информации ЭЛ №ФС77-22828 от 28 декабря 2005). Режим  доступа (свободный): </a:t>
            </a:r>
            <a:r>
              <a:rPr lang="ru-RU" sz="1200" u="sng" dirty="0">
                <a:hlinkClick r:id="rId2"/>
              </a:rPr>
              <a:t>https://</a:t>
            </a:r>
            <a:r>
              <a:rPr lang="ru-RU" sz="1200" u="sng" dirty="0" smtClean="0">
                <a:hlinkClick r:id="rId2"/>
              </a:rPr>
              <a:t>pedsovet.org/beta/article/abankina-personificirovannoe-finansirovanie-delaet-dopobrazovanie-dostupnym</a:t>
            </a:r>
            <a:r>
              <a:rPr lang="ru-RU" sz="1200" dirty="0" smtClean="0"/>
              <a:t>.</a:t>
            </a:r>
            <a:endParaRPr lang="en-US" sz="1200" dirty="0"/>
          </a:p>
          <a:p>
            <a:pPr marL="171450" indent="-171450" algn="r">
              <a:buFont typeface="Arial" panose="020B0604020202020204" pitchFamily="34" charset="0"/>
              <a:buChar char="•"/>
            </a:pPr>
            <a:r>
              <a:rPr lang="ru-RU" sz="1200" dirty="0"/>
              <a:t>Как оплачивать дополнительное образование? (от 7.04.2015) Учительская газета (Сетевое издание. Зарегистрировано </a:t>
            </a:r>
            <a:r>
              <a:rPr lang="ru-RU" sz="1200" dirty="0" err="1"/>
              <a:t>Роскомнадзором</a:t>
            </a:r>
            <a:r>
              <a:rPr lang="ru-RU" sz="1200" dirty="0"/>
              <a:t> 6 июля 2012 года. Эл </a:t>
            </a:r>
            <a:r>
              <a:rPr lang="ru-RU" sz="1200" dirty="0" err="1"/>
              <a:t>No</a:t>
            </a:r>
            <a:r>
              <a:rPr lang="ru-RU" sz="1200" dirty="0"/>
              <a:t>. ФС77-50440). Режим  доступа (свободный): </a:t>
            </a:r>
            <a:r>
              <a:rPr lang="ru-RU" sz="1200" u="sng" dirty="0">
                <a:hlinkClick r:id="rId3"/>
              </a:rPr>
              <a:t>http://</a:t>
            </a:r>
            <a:r>
              <a:rPr lang="ru-RU" sz="1200" u="sng" dirty="0" smtClean="0">
                <a:hlinkClick r:id="rId3"/>
              </a:rPr>
              <a:t>www.ug.ru/archive/59939</a:t>
            </a:r>
            <a:r>
              <a:rPr lang="ru-RU" sz="1200" dirty="0" smtClean="0"/>
              <a:t>.</a:t>
            </a:r>
            <a:endParaRPr lang="en-US" sz="1200" dirty="0"/>
          </a:p>
          <a:p>
            <a:pPr marL="171450" indent="-171450" algn="r">
              <a:buFont typeface="Arial" panose="020B0604020202020204" pitchFamily="34" charset="0"/>
              <a:buChar char="•"/>
            </a:pPr>
            <a:r>
              <a:rPr lang="ru-RU" sz="1200" dirty="0"/>
              <a:t>Сертификат на дополнительное образование: первый опыт (от 3.07.2017). Официальный сайт Института образования </a:t>
            </a:r>
            <a:r>
              <a:rPr lang="ru-RU" sz="1200" dirty="0" err="1"/>
              <a:t>НИУ</a:t>
            </a:r>
            <a:r>
              <a:rPr lang="ru-RU" sz="1200" dirty="0"/>
              <a:t> </a:t>
            </a:r>
            <a:r>
              <a:rPr lang="ru-RU" sz="1200" dirty="0" err="1"/>
              <a:t>ВШЭ</a:t>
            </a:r>
            <a:r>
              <a:rPr lang="ru-RU" sz="1200" dirty="0"/>
              <a:t>. Режим доступа (свободный): </a:t>
            </a:r>
            <a:r>
              <a:rPr lang="ru-RU" sz="1200" u="sng" dirty="0">
                <a:hlinkClick r:id="rId4"/>
              </a:rPr>
              <a:t>https://</a:t>
            </a:r>
            <a:r>
              <a:rPr lang="ru-RU" sz="1200" u="sng" dirty="0" smtClean="0">
                <a:hlinkClick r:id="rId4"/>
              </a:rPr>
              <a:t>ioe.hse.ru/news/207220907.html</a:t>
            </a:r>
            <a:r>
              <a:rPr lang="ru-RU" sz="1200" dirty="0" smtClean="0"/>
              <a:t>.</a:t>
            </a:r>
            <a:endParaRPr lang="en-US" sz="1200" dirty="0"/>
          </a:p>
        </p:txBody>
      </p:sp>
    </p:spTree>
    <p:extLst>
      <p:ext uri="{BB962C8B-B14F-4D97-AF65-F5344CB8AC3E}">
        <p14:creationId xmlns:p14="http://schemas.microsoft.com/office/powerpoint/2010/main" val="13349660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0"/>
            <a:ext cx="10081120" cy="1124744"/>
          </a:xfrm>
        </p:spPr>
        <p:txBody>
          <a:bodyPr>
            <a:normAutofit/>
          </a:bodyPr>
          <a:lstStyle/>
          <a:p>
            <a:r>
              <a:rPr lang="ru-RU" sz="2800" b="1" dirty="0" smtClean="0">
                <a:solidFill>
                  <a:schemeClr val="bg1"/>
                </a:solidFill>
                <a:latin typeface="Times New Roman" pitchFamily="18" charset="0"/>
                <a:cs typeface="Times New Roman" pitchFamily="18" charset="0"/>
              </a:rPr>
              <a:t>Мнение потребителей из открытых источников</a:t>
            </a:r>
            <a:endParaRPr lang="ru-RU" sz="3200" b="1" dirty="0" smtClean="0">
              <a:solidFill>
                <a:schemeClr val="bg1"/>
              </a:solidFill>
              <a:latin typeface="Times New Roman" pitchFamily="18" charset="0"/>
              <a:cs typeface="Times New Roman" pitchFamily="18" charset="0"/>
            </a:endParaRPr>
          </a:p>
        </p:txBody>
      </p:sp>
      <p:sp>
        <p:nvSpPr>
          <p:cNvPr id="6" name="Subtitle 2"/>
          <p:cNvSpPr txBox="1">
            <a:spLocks/>
          </p:cNvSpPr>
          <p:nvPr/>
        </p:nvSpPr>
        <p:spPr bwMode="auto">
          <a:xfrm>
            <a:off x="340785" y="6415088"/>
            <a:ext cx="5524500" cy="246062"/>
          </a:xfrm>
          <a:prstGeom prst="rect">
            <a:avLst/>
          </a:prstGeom>
          <a:noFill/>
          <a:ln w="9525">
            <a:noFill/>
            <a:miter lim="800000"/>
            <a:headEnd/>
            <a:tailEnd/>
          </a:ln>
        </p:spPr>
        <p:txBody>
          <a:bodyPr/>
          <a:lstStyle/>
          <a:p>
            <a:pPr>
              <a:spcBef>
                <a:spcPct val="20000"/>
              </a:spcBef>
            </a:pPr>
            <a:r>
              <a:rPr lang="ru-RU" sz="800" dirty="0">
                <a:solidFill>
                  <a:schemeClr val="bg1"/>
                </a:solidFill>
              </a:rPr>
              <a:t>Высшая школа экономики, Москва, </a:t>
            </a:r>
            <a:r>
              <a:rPr lang="ru-RU" sz="800" dirty="0" smtClean="0">
                <a:solidFill>
                  <a:schemeClr val="bg1"/>
                </a:solidFill>
              </a:rPr>
              <a:t>201</a:t>
            </a:r>
            <a:r>
              <a:rPr lang="ru-RU" sz="800" dirty="0">
                <a:solidFill>
                  <a:schemeClr val="bg1"/>
                </a:solidFill>
              </a:rPr>
              <a:t>4</a:t>
            </a:r>
            <a:endParaRPr kumimoji="1" lang="ru-RU" sz="800" dirty="0">
              <a:solidFill>
                <a:schemeClr val="bg1"/>
              </a:solidFill>
              <a:latin typeface="Myriad Pro"/>
            </a:endParaRPr>
          </a:p>
        </p:txBody>
      </p:sp>
      <p:sp>
        <p:nvSpPr>
          <p:cNvPr id="8194"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pic>
        <p:nvPicPr>
          <p:cNvPr id="8193" name="Picture 1"/>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0" y="0"/>
            <a:ext cx="508000" cy="190500"/>
          </a:xfrm>
          <a:prstGeom prst="rect">
            <a:avLst/>
          </a:prstGeom>
          <a:noFill/>
        </p:spPr>
      </p:pic>
      <p:sp>
        <p:nvSpPr>
          <p:cNvPr id="8196" name="Rectangle 4"/>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719403" y="1532921"/>
            <a:ext cx="10945216" cy="4001095"/>
          </a:xfrm>
          <a:prstGeom prst="rect">
            <a:avLst/>
          </a:prstGeom>
        </p:spPr>
        <p:txBody>
          <a:bodyPr wrap="square">
            <a:spAutoFit/>
          </a:bodyPr>
          <a:lstStyle/>
          <a:p>
            <a:r>
              <a:rPr lang="ru-RU" dirty="0">
                <a:latin typeface="Times New Roman" panose="02020603050405020304" pitchFamily="18" charset="0"/>
                <a:ea typeface="Times New Roman" panose="02020603050405020304" pitchFamily="18" charset="0"/>
              </a:rPr>
              <a:t>Несмотря на столь единогласное признание широких перспектив реализации идеи персонифицированного финансирования, </a:t>
            </a:r>
            <a:r>
              <a:rPr lang="ru-RU" b="1" dirty="0">
                <a:latin typeface="Times New Roman" panose="02020603050405020304" pitchFamily="18" charset="0"/>
                <a:ea typeface="Times New Roman" panose="02020603050405020304" pitchFamily="18" charset="0"/>
              </a:rPr>
              <a:t>этап </a:t>
            </a:r>
            <a:r>
              <a:rPr lang="ru-RU" b="1" dirty="0" smtClean="0">
                <a:latin typeface="Times New Roman" panose="02020603050405020304" pitchFamily="18" charset="0"/>
                <a:ea typeface="Times New Roman" panose="02020603050405020304" pitchFamily="18" charset="0"/>
              </a:rPr>
              <a:t>воплощения сталкивается </a:t>
            </a:r>
            <a:r>
              <a:rPr lang="ru-RU" b="1" dirty="0">
                <a:latin typeface="Times New Roman" panose="02020603050405020304" pitchFamily="18" charset="0"/>
                <a:ea typeface="Times New Roman" panose="02020603050405020304" pitchFamily="18" charset="0"/>
              </a:rPr>
              <a:t>с цепочкой </a:t>
            </a:r>
            <a:r>
              <a:rPr lang="ru-RU" b="1" dirty="0" smtClean="0">
                <a:latin typeface="Times New Roman" panose="02020603050405020304" pitchFamily="18" charset="0"/>
                <a:ea typeface="Times New Roman" panose="02020603050405020304" pitchFamily="18" charset="0"/>
              </a:rPr>
              <a:t>барьеров</a:t>
            </a:r>
            <a:r>
              <a:rPr lang="ru-RU" b="1" dirty="0">
                <a:latin typeface="Times New Roman" panose="02020603050405020304" pitchFamily="18" charset="0"/>
                <a:ea typeface="Times New Roman" panose="02020603050405020304" pitchFamily="18" charset="0"/>
              </a:rPr>
              <a:t>, что провоцирует достаточно противоречивую оценку внедрения ПФ </a:t>
            </a:r>
            <a:r>
              <a:rPr lang="ru-RU" b="1" dirty="0" err="1">
                <a:latin typeface="Times New Roman" panose="02020603050405020304" pitchFamily="18" charset="0"/>
                <a:ea typeface="Times New Roman" panose="02020603050405020304" pitchFamily="18" charset="0"/>
              </a:rPr>
              <a:t>ДОД</a:t>
            </a:r>
            <a:r>
              <a:rPr lang="ru-RU" b="1" dirty="0">
                <a:latin typeface="Times New Roman" panose="02020603050405020304" pitchFamily="18" charset="0"/>
                <a:ea typeface="Times New Roman" panose="02020603050405020304" pitchFamily="18" charset="0"/>
              </a:rPr>
              <a:t> потребителями. </a:t>
            </a:r>
            <a:endParaRPr lang="ru-RU" b="1" dirty="0" smtClean="0">
              <a:latin typeface="Times New Roman" panose="02020603050405020304" pitchFamily="18" charset="0"/>
              <a:ea typeface="Times New Roman" panose="02020603050405020304" pitchFamily="18" charset="0"/>
            </a:endParaRPr>
          </a:p>
          <a:p>
            <a:endParaRPr lang="ru-RU" sz="1200" dirty="0" smtClean="0"/>
          </a:p>
          <a:p>
            <a:r>
              <a:rPr lang="ru-RU" dirty="0" smtClean="0"/>
              <a:t>Среди публикаций в СМИ, которые опираются на мнение родителей встречаются как позитивные отзывы, так и негативные. </a:t>
            </a:r>
          </a:p>
          <a:p>
            <a:endParaRPr lang="ru-RU" sz="1200" dirty="0" smtClean="0"/>
          </a:p>
          <a:p>
            <a:r>
              <a:rPr lang="ru-RU" sz="1400" i="1" dirty="0" smtClean="0">
                <a:latin typeface="Times New Roman" panose="02020603050405020304" pitchFamily="18" charset="0"/>
                <a:cs typeface="Times New Roman" panose="02020603050405020304" pitchFamily="18" charset="0"/>
              </a:rPr>
              <a:t>В </a:t>
            </a:r>
            <a:r>
              <a:rPr lang="ru-RU" sz="1400" i="1" dirty="0">
                <a:latin typeface="Times New Roman" panose="02020603050405020304" pitchFamily="18" charset="0"/>
                <a:cs typeface="Times New Roman" panose="02020603050405020304" pitchFamily="18" charset="0"/>
              </a:rPr>
              <a:t>частности, родители Ханты-Мансийска составили обращение к депутатам окружной думы, в котором они выразили свое недовольство внедрением ПФ </a:t>
            </a:r>
            <a:r>
              <a:rPr lang="ru-RU" sz="1400" i="1" dirty="0" err="1">
                <a:latin typeface="Times New Roman" panose="02020603050405020304" pitchFamily="18" charset="0"/>
                <a:cs typeface="Times New Roman" panose="02020603050405020304" pitchFamily="18" charset="0"/>
              </a:rPr>
              <a:t>ДОД</a:t>
            </a:r>
            <a:r>
              <a:rPr lang="ru-RU" sz="1400" i="1" dirty="0">
                <a:latin typeface="Times New Roman" panose="02020603050405020304" pitchFamily="18" charset="0"/>
                <a:cs typeface="Times New Roman" panose="02020603050405020304" pitchFamily="18" charset="0"/>
              </a:rPr>
              <a:t>, в том числе, с точки зрения вариативности и, особенно, доступности образовательных программ, реализуемых в рамках ПФ </a:t>
            </a:r>
            <a:r>
              <a:rPr lang="ru-RU" sz="1400" i="1" dirty="0" err="1">
                <a:latin typeface="Times New Roman" panose="02020603050405020304" pitchFamily="18" charset="0"/>
                <a:cs typeface="Times New Roman" panose="02020603050405020304" pitchFamily="18" charset="0"/>
              </a:rPr>
              <a:t>ДОД</a:t>
            </a:r>
            <a:r>
              <a:rPr lang="ru-RU" sz="1400" i="1" dirty="0">
                <a:latin typeface="Times New Roman" panose="02020603050405020304" pitchFamily="18" charset="0"/>
                <a:cs typeface="Times New Roman" panose="02020603050405020304" pitchFamily="18" charset="0"/>
              </a:rPr>
              <a:t>. Крайне негативный настрой по отношению к внедрению ПФ </a:t>
            </a:r>
            <a:r>
              <a:rPr lang="ru-RU" sz="1400" i="1" dirty="0" err="1">
                <a:latin typeface="Times New Roman" panose="02020603050405020304" pitchFamily="18" charset="0"/>
                <a:cs typeface="Times New Roman" panose="02020603050405020304" pitchFamily="18" charset="0"/>
              </a:rPr>
              <a:t>ДОД</a:t>
            </a:r>
            <a:r>
              <a:rPr lang="ru-RU" sz="1400" i="1" dirty="0">
                <a:latin typeface="Times New Roman" panose="02020603050405020304" pitchFamily="18" charset="0"/>
                <a:cs typeface="Times New Roman" panose="02020603050405020304" pitchFamily="18" charset="0"/>
              </a:rPr>
              <a:t> выразили общественные организации </a:t>
            </a:r>
            <a:r>
              <a:rPr lang="ru-RU" sz="1400" i="1" dirty="0" err="1">
                <a:latin typeface="Times New Roman" panose="02020603050405020304" pitchFamily="18" charset="0"/>
                <a:cs typeface="Times New Roman" panose="02020603050405020304" pitchFamily="18" charset="0"/>
              </a:rPr>
              <a:t>ХМАО</a:t>
            </a:r>
            <a:r>
              <a:rPr lang="ru-RU" sz="1400" i="1" dirty="0">
                <a:latin typeface="Times New Roman" panose="02020603050405020304" pitchFamily="18" charset="0"/>
                <a:cs typeface="Times New Roman" panose="02020603050405020304" pitchFamily="18" charset="0"/>
              </a:rPr>
              <a:t> – Югры (к примеру, общественное движение «Семейная ценность Югры») и высказали мнение о том, что ПФ </a:t>
            </a:r>
            <a:r>
              <a:rPr lang="ru-RU" sz="1400" i="1" dirty="0" err="1">
                <a:latin typeface="Times New Roman" panose="02020603050405020304" pitchFamily="18" charset="0"/>
                <a:cs typeface="Times New Roman" panose="02020603050405020304" pitchFamily="18" charset="0"/>
              </a:rPr>
              <a:t>ДОД</a:t>
            </a:r>
            <a:r>
              <a:rPr lang="ru-RU" sz="1400" i="1" dirty="0">
                <a:latin typeface="Times New Roman" panose="02020603050405020304" pitchFamily="18" charset="0"/>
                <a:cs typeface="Times New Roman" panose="02020603050405020304" pitchFamily="18" charset="0"/>
              </a:rPr>
              <a:t> не только не способствует повышению доступности дополнительного образования детей, а напротив, имеет прямо обратный эффект.</a:t>
            </a:r>
            <a:r>
              <a:rPr lang="en-US" sz="1400" i="1" dirty="0">
                <a:latin typeface="Times New Roman" panose="02020603050405020304" pitchFamily="18" charset="0"/>
                <a:cs typeface="Times New Roman" panose="02020603050405020304" pitchFamily="18" charset="0"/>
              </a:rPr>
              <a:t> </a:t>
            </a:r>
            <a:endParaRPr lang="ru-RU" sz="1400" i="1" dirty="0" smtClean="0">
              <a:latin typeface="Times New Roman" panose="02020603050405020304" pitchFamily="18" charset="0"/>
              <a:cs typeface="Times New Roman" panose="02020603050405020304" pitchFamily="18" charset="0"/>
            </a:endParaRPr>
          </a:p>
          <a:p>
            <a:endParaRPr lang="ru-RU" sz="1400" i="1" dirty="0" smtClean="0">
              <a:latin typeface="Times New Roman" panose="02020603050405020304" pitchFamily="18" charset="0"/>
              <a:cs typeface="Times New Roman" panose="02020603050405020304" pitchFamily="18" charset="0"/>
            </a:endParaRPr>
          </a:p>
          <a:p>
            <a:endParaRPr lang="ru-RU" b="1" dirty="0">
              <a:latin typeface="Times New Roman" panose="02020603050405020304" pitchFamily="18" charset="0"/>
            </a:endParaRPr>
          </a:p>
          <a:p>
            <a:pPr algn="r"/>
            <a:r>
              <a:rPr lang="ru-RU" sz="1000" dirty="0"/>
              <a:t>Детская персонификация: на сколько бесплатных кружков могут рассчитывать семьи (от 04.06.2017). Редакция газеты "Московский Комсомолец" Электронное периодическое издание «MK.ru». Режим  доступа (свободный): </a:t>
            </a:r>
            <a:r>
              <a:rPr lang="ru-RU" sz="1000" u="sng" dirty="0">
                <a:hlinkClick r:id="rId3"/>
              </a:rPr>
              <a:t>https://www.mk.ru/social/2017/06/04/detskaya-personifikaciya-na-skolko-besplatnykh-kruzhkov-mogut-rasschityvat-semi.html</a:t>
            </a:r>
            <a:r>
              <a:rPr lang="ru-RU" sz="1000" dirty="0"/>
              <a:t> (дата обращения: 17.03.2018).</a:t>
            </a:r>
            <a:endParaRPr lang="en-US" sz="1000" dirty="0"/>
          </a:p>
          <a:p>
            <a:endParaRPr lang="en-US" b="1" dirty="0"/>
          </a:p>
        </p:txBody>
      </p:sp>
    </p:spTree>
    <p:extLst>
      <p:ext uri="{BB962C8B-B14F-4D97-AF65-F5344CB8AC3E}">
        <p14:creationId xmlns:p14="http://schemas.microsoft.com/office/powerpoint/2010/main" val="363721431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63552" y="260648"/>
            <a:ext cx="9793088" cy="922114"/>
          </a:xfrm>
        </p:spPr>
        <p:txBody>
          <a:bodyPr>
            <a:noAutofit/>
          </a:bodyPr>
          <a:lstStyle/>
          <a:p>
            <a:r>
              <a:rPr lang="ru-RU" sz="2200" b="1" dirty="0" smtClean="0">
                <a:solidFill>
                  <a:schemeClr val="bg1"/>
                </a:solidFill>
                <a:latin typeface="Times New Roman" pitchFamily="18" charset="0"/>
                <a:cs typeface="Times New Roman" pitchFamily="18" charset="0"/>
              </a:rPr>
              <a:t>Исследование мнения потребителей</a:t>
            </a:r>
            <a:br>
              <a:rPr lang="ru-RU" sz="2200" b="1" dirty="0" smtClean="0">
                <a:solidFill>
                  <a:schemeClr val="bg1"/>
                </a:solidFill>
                <a:latin typeface="Times New Roman" pitchFamily="18" charset="0"/>
                <a:cs typeface="Times New Roman" pitchFamily="18" charset="0"/>
              </a:rPr>
            </a:br>
            <a:endParaRPr lang="ru-RU" sz="2200" b="1" dirty="0" smtClean="0">
              <a:solidFill>
                <a:schemeClr val="bg1"/>
              </a:solidFill>
              <a:latin typeface="Times New Roman" pitchFamily="18" charset="0"/>
              <a:cs typeface="Times New Roman" pitchFamily="18" charset="0"/>
            </a:endParaRPr>
          </a:p>
        </p:txBody>
      </p:sp>
      <p:sp>
        <p:nvSpPr>
          <p:cNvPr id="7170" name="Rectangle 2"/>
          <p:cNvSpPr>
            <a:spLocks noChangeArrowheads="1"/>
          </p:cNvSpPr>
          <p:nvPr/>
        </p:nvSpPr>
        <p:spPr bwMode="auto">
          <a:xfrm>
            <a:off x="0"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ru-RU"/>
          </a:p>
        </p:txBody>
      </p:sp>
      <p:sp>
        <p:nvSpPr>
          <p:cNvPr id="3" name="Прямоугольник 2"/>
          <p:cNvSpPr/>
          <p:nvPr/>
        </p:nvSpPr>
        <p:spPr>
          <a:xfrm>
            <a:off x="335360" y="1426186"/>
            <a:ext cx="11617291" cy="2805896"/>
          </a:xfrm>
          <a:prstGeom prst="rect">
            <a:avLst/>
          </a:prstGeom>
        </p:spPr>
        <p:txBody>
          <a:bodyPr wrap="square">
            <a:spAutoFit/>
          </a:bodyPr>
          <a:lstStyle/>
          <a:p>
            <a:pPr lvl="0" algn="just">
              <a:spcAft>
                <a:spcPts val="1000"/>
              </a:spcAft>
            </a:pPr>
            <a:r>
              <a:rPr lang="ru-RU" sz="1600" b="1" dirty="0" smtClean="0">
                <a:solidFill>
                  <a:srgbClr val="002060"/>
                </a:solidFill>
                <a:latin typeface="Times New Roman" panose="02020603050405020304" pitchFamily="18" charset="0"/>
                <a:ea typeface="Times New Roman" panose="02020603050405020304" pitchFamily="18" charset="0"/>
              </a:rPr>
              <a:t>Для </a:t>
            </a:r>
            <a:r>
              <a:rPr lang="ru-RU" sz="1600" b="1" dirty="0">
                <a:solidFill>
                  <a:srgbClr val="002060"/>
                </a:solidFill>
                <a:latin typeface="Times New Roman" panose="02020603050405020304" pitchFamily="18" charset="0"/>
                <a:ea typeface="Times New Roman" panose="02020603050405020304" pitchFamily="18" charset="0"/>
              </a:rPr>
              <a:t>оценки фактической удовлетворенности </a:t>
            </a:r>
            <a:r>
              <a:rPr lang="ru-RU" sz="1600" b="1" dirty="0" smtClean="0">
                <a:solidFill>
                  <a:srgbClr val="002060"/>
                </a:solidFill>
                <a:latin typeface="Times New Roman" panose="02020603050405020304" pitchFamily="18" charset="0"/>
                <a:ea typeface="Times New Roman" panose="02020603050405020304" pitchFamily="18" charset="0"/>
              </a:rPr>
              <a:t>потребителей в Институте образования </a:t>
            </a:r>
            <a:r>
              <a:rPr lang="ru-RU" sz="1600" b="1" dirty="0" err="1" smtClean="0">
                <a:solidFill>
                  <a:srgbClr val="002060"/>
                </a:solidFill>
                <a:latin typeface="Times New Roman" panose="02020603050405020304" pitchFamily="18" charset="0"/>
                <a:ea typeface="Times New Roman" panose="02020603050405020304" pitchFamily="18" charset="0"/>
              </a:rPr>
              <a:t>НИУ</a:t>
            </a:r>
            <a:r>
              <a:rPr lang="ru-RU" sz="1600" b="1" dirty="0" smtClean="0">
                <a:solidFill>
                  <a:srgbClr val="002060"/>
                </a:solidFill>
                <a:latin typeface="Times New Roman" panose="02020603050405020304" pitchFamily="18" charset="0"/>
                <a:ea typeface="Times New Roman" panose="02020603050405020304" pitchFamily="18" charset="0"/>
              </a:rPr>
              <a:t> Высшей школы экономики было решено:</a:t>
            </a:r>
            <a:endParaRPr lang="en-US" sz="1600" b="1" dirty="0">
              <a:solidFill>
                <a:srgbClr val="002060"/>
              </a:solidFill>
              <a:latin typeface="Times New Roman" panose="02020603050405020304" pitchFamily="18" charset="0"/>
              <a:ea typeface="Times New Roman" panose="02020603050405020304" pitchFamily="18" charset="0"/>
            </a:endParaRPr>
          </a:p>
          <a:p>
            <a:pPr marL="1078865" indent="-171450" algn="just">
              <a:spcAft>
                <a:spcPts val="0"/>
              </a:spcAft>
              <a:buFont typeface="Arial" panose="020B0604020202020204" pitchFamily="34" charset="0"/>
              <a:buChar char="•"/>
            </a:pPr>
            <a:r>
              <a:rPr lang="ru-RU" sz="1600" b="1" dirty="0" smtClean="0">
                <a:solidFill>
                  <a:srgbClr val="002060"/>
                </a:solidFill>
                <a:latin typeface="Times New Roman" panose="02020603050405020304" pitchFamily="18" charset="0"/>
                <a:ea typeface="Times New Roman" panose="02020603050405020304" pitchFamily="18" charset="0"/>
              </a:rPr>
              <a:t>провести </a:t>
            </a:r>
            <a:r>
              <a:rPr lang="ru-RU" sz="1600" b="1" dirty="0">
                <a:solidFill>
                  <a:srgbClr val="002060"/>
                </a:solidFill>
                <a:latin typeface="Times New Roman" panose="02020603050405020304" pitchFamily="18" charset="0"/>
                <a:ea typeface="Times New Roman" panose="02020603050405020304" pitchFamily="18" charset="0"/>
              </a:rPr>
              <a:t>онлайн-опрос общественного мнения потребителей образовательных услуг на предмет их удовлетворенности реализацией ПФ </a:t>
            </a:r>
            <a:r>
              <a:rPr lang="ru-RU" sz="1600" b="1" dirty="0" err="1">
                <a:solidFill>
                  <a:srgbClr val="002060"/>
                </a:solidFill>
                <a:latin typeface="Times New Roman" panose="02020603050405020304" pitchFamily="18" charset="0"/>
                <a:ea typeface="Times New Roman" panose="02020603050405020304" pitchFamily="18" charset="0"/>
              </a:rPr>
              <a:t>ДОД</a:t>
            </a:r>
            <a:r>
              <a:rPr lang="ru-RU" sz="1600" b="1" dirty="0">
                <a:solidFill>
                  <a:srgbClr val="002060"/>
                </a:solidFill>
                <a:latin typeface="Times New Roman" panose="02020603050405020304" pitchFamily="18" charset="0"/>
                <a:ea typeface="Times New Roman" panose="02020603050405020304" pitchFamily="18" charset="0"/>
              </a:rPr>
              <a:t> в части вариативности и доступности программ при контроле их социально-экономического статуса;</a:t>
            </a:r>
            <a:endParaRPr lang="en-US" sz="1600" b="1" dirty="0">
              <a:solidFill>
                <a:srgbClr val="002060"/>
              </a:solidFill>
              <a:latin typeface="Times New Roman" panose="02020603050405020304" pitchFamily="18" charset="0"/>
              <a:ea typeface="Times New Roman" panose="02020603050405020304" pitchFamily="18" charset="0"/>
            </a:endParaRPr>
          </a:p>
          <a:p>
            <a:pPr marL="1078865" indent="-171450" algn="just">
              <a:spcAft>
                <a:spcPts val="0"/>
              </a:spcAft>
              <a:buFont typeface="Arial" panose="020B0604020202020204" pitchFamily="34" charset="0"/>
              <a:buChar char="•"/>
            </a:pPr>
            <a:r>
              <a:rPr lang="ru-RU" sz="1600" b="1" dirty="0" smtClean="0">
                <a:solidFill>
                  <a:srgbClr val="002060"/>
                </a:solidFill>
                <a:latin typeface="Times New Roman" panose="02020603050405020304" pitchFamily="18" charset="0"/>
                <a:ea typeface="Times New Roman" panose="02020603050405020304" pitchFamily="18" charset="0"/>
              </a:rPr>
              <a:t>провести </a:t>
            </a:r>
            <a:r>
              <a:rPr lang="ru-RU" sz="1600" b="1" dirty="0">
                <a:solidFill>
                  <a:srgbClr val="002060"/>
                </a:solidFill>
                <a:latin typeface="Times New Roman" panose="02020603050405020304" pitchFamily="18" charset="0"/>
                <a:ea typeface="Times New Roman" panose="02020603050405020304" pitchFamily="18" charset="0"/>
              </a:rPr>
              <a:t>серию глубинных интервью с семьями, дети которых имели опыт участия в образовательных программах, реализуемых в рамках ПФ </a:t>
            </a:r>
            <a:r>
              <a:rPr lang="ru-RU" sz="1600" b="1" dirty="0" err="1">
                <a:solidFill>
                  <a:srgbClr val="002060"/>
                </a:solidFill>
                <a:latin typeface="Times New Roman" panose="02020603050405020304" pitchFamily="18" charset="0"/>
                <a:ea typeface="Times New Roman" panose="02020603050405020304" pitchFamily="18" charset="0"/>
              </a:rPr>
              <a:t>ДОД</a:t>
            </a:r>
            <a:r>
              <a:rPr lang="ru-RU" sz="1600" b="1" dirty="0" smtClean="0">
                <a:solidFill>
                  <a:srgbClr val="002060"/>
                </a:solidFill>
                <a:latin typeface="Times New Roman" panose="02020603050405020304" pitchFamily="18" charset="0"/>
                <a:ea typeface="Times New Roman" panose="02020603050405020304" pitchFamily="18" charset="0"/>
              </a:rPr>
              <a:t>.</a:t>
            </a:r>
          </a:p>
          <a:p>
            <a:pPr marL="907415" algn="ctr">
              <a:spcAft>
                <a:spcPts val="0"/>
              </a:spcAft>
            </a:pPr>
            <a:endParaRPr lang="ru-RU" sz="1600" dirty="0">
              <a:latin typeface="Times New Roman" panose="02020603050405020304" pitchFamily="18" charset="0"/>
              <a:ea typeface="Times New Roman" panose="02020603050405020304" pitchFamily="18" charset="0"/>
            </a:endParaRPr>
          </a:p>
          <a:p>
            <a:pPr marL="907415" algn="ctr">
              <a:spcAft>
                <a:spcPts val="0"/>
              </a:spcAft>
            </a:pPr>
            <a:r>
              <a:rPr lang="ru-RU" sz="1600" b="1" dirty="0" smtClean="0">
                <a:solidFill>
                  <a:srgbClr val="002060"/>
                </a:solidFill>
                <a:latin typeface="Times New Roman" panose="02020603050405020304" pitchFamily="18" charset="0"/>
                <a:ea typeface="Times New Roman" panose="02020603050405020304" pitchFamily="18" charset="0"/>
              </a:rPr>
              <a:t>Структура выборки </a:t>
            </a:r>
          </a:p>
          <a:p>
            <a:pPr marL="1078865" indent="-171450" algn="just">
              <a:lnSpc>
                <a:spcPct val="150000"/>
              </a:lnSpc>
              <a:spcAft>
                <a:spcPts val="0"/>
              </a:spcAft>
              <a:buFont typeface="Arial" panose="020B0604020202020204" pitchFamily="34" charset="0"/>
              <a:buChar char="•"/>
            </a:pPr>
            <a:endParaRPr lang="en-US" sz="1600" dirty="0">
              <a:effectLst/>
              <a:latin typeface="Times New Roman" panose="02020603050405020304" pitchFamily="18" charset="0"/>
              <a:ea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480030058"/>
              </p:ext>
            </p:extLst>
          </p:nvPr>
        </p:nvGraphicFramePr>
        <p:xfrm>
          <a:off x="719402" y="3900055"/>
          <a:ext cx="10849205" cy="2560320"/>
        </p:xfrm>
        <a:graphic>
          <a:graphicData uri="http://schemas.openxmlformats.org/drawingml/2006/table">
            <a:tbl>
              <a:tblPr firstRow="1" firstCol="1" bandRow="1">
                <a:tableStyleId>{5C22544A-7EE6-4342-B048-85BDC9FD1C3A}</a:tableStyleId>
              </a:tblPr>
              <a:tblGrid>
                <a:gridCol w="3360373"/>
                <a:gridCol w="2304256"/>
                <a:gridCol w="2170467"/>
                <a:gridCol w="3014109"/>
              </a:tblGrid>
              <a:tr h="0">
                <a:tc>
                  <a:txBody>
                    <a:bodyPr/>
                    <a:lstStyle/>
                    <a:p>
                      <a:pPr algn="ctr">
                        <a:lnSpc>
                          <a:spcPct val="100000"/>
                        </a:lnSpc>
                        <a:spcAft>
                          <a:spcPts val="0"/>
                        </a:spcAft>
                      </a:pPr>
                      <a:r>
                        <a:rPr lang="ru-RU" sz="1200" dirty="0">
                          <a:effectLst/>
                        </a:rPr>
                        <a:t>Субъект Российской Федерации</a:t>
                      </a:r>
                      <a:endParaRPr lang="en-US" sz="1200" dirty="0">
                        <a:effectLst/>
                        <a:latin typeface="Times New Roman" panose="02020603050405020304" pitchFamily="18" charset="0"/>
                        <a:ea typeface="Times New Roman" panose="02020603050405020304" pitchFamily="18" charset="0"/>
                      </a:endParaRPr>
                    </a:p>
                  </a:txBody>
                  <a:tcPr marT="0" marB="0" anchor="ctr"/>
                </a:tc>
                <a:tc>
                  <a:txBody>
                    <a:bodyPr/>
                    <a:lstStyle/>
                    <a:p>
                      <a:pPr algn="ctr">
                        <a:lnSpc>
                          <a:spcPct val="100000"/>
                        </a:lnSpc>
                        <a:spcAft>
                          <a:spcPts val="0"/>
                        </a:spcAft>
                      </a:pPr>
                      <a:r>
                        <a:rPr lang="ru-RU" sz="1200" dirty="0">
                          <a:effectLst/>
                        </a:rPr>
                        <a:t>Низкий </a:t>
                      </a:r>
                      <a:r>
                        <a:rPr lang="ru-RU" sz="1200" dirty="0" smtClean="0">
                          <a:effectLst/>
                        </a:rPr>
                        <a:t>социально-экономический статус семьи</a:t>
                      </a:r>
                      <a:endParaRPr lang="en-US" sz="1200" dirty="0">
                        <a:effectLst/>
                        <a:latin typeface="Times New Roman" panose="02020603050405020304" pitchFamily="18" charset="0"/>
                        <a:ea typeface="Times New Roman" panose="02020603050405020304" pitchFamily="18"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a:effectLst/>
                        </a:rPr>
                        <a:t>Средний </a:t>
                      </a:r>
                      <a:r>
                        <a:rPr lang="ru-RU" sz="1200" dirty="0" smtClean="0">
                          <a:effectLst/>
                        </a:rPr>
                        <a:t>социально-экономический статус семьи</a:t>
                      </a:r>
                      <a:endParaRPr lang="en-US" sz="1200" dirty="0" smtClean="0">
                        <a:effectLst/>
                        <a:latin typeface="Times New Roman" panose="02020603050405020304" pitchFamily="18" charset="0"/>
                        <a:ea typeface="Times New Roman" panose="02020603050405020304" pitchFamily="18" charset="0"/>
                      </a:endParaRPr>
                    </a:p>
                    <a:p>
                      <a:pPr algn="ctr">
                        <a:lnSpc>
                          <a:spcPct val="100000"/>
                        </a:lnSpc>
                        <a:spcAft>
                          <a:spcPts val="0"/>
                        </a:spcAft>
                      </a:pPr>
                      <a:endParaRPr lang="en-US" sz="1200" dirty="0">
                        <a:effectLst/>
                        <a:latin typeface="Times New Roman" panose="02020603050405020304" pitchFamily="18" charset="0"/>
                        <a:ea typeface="Times New Roman" panose="02020603050405020304" pitchFamily="18" charset="0"/>
                      </a:endParaRPr>
                    </a:p>
                  </a:txBody>
                  <a:tcPr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1200" dirty="0" err="1" smtClean="0">
                          <a:effectLst/>
                        </a:rPr>
                        <a:t>Высокийсоциально</a:t>
                      </a:r>
                      <a:r>
                        <a:rPr lang="ru-RU" sz="1200" dirty="0" smtClean="0">
                          <a:effectLst/>
                        </a:rPr>
                        <a:t>-экономический статус семьи</a:t>
                      </a:r>
                      <a:endParaRPr lang="en-US" sz="1200" dirty="0" smtClean="0">
                        <a:effectLst/>
                        <a:latin typeface="Times New Roman" panose="02020603050405020304" pitchFamily="18" charset="0"/>
                        <a:ea typeface="Times New Roman" panose="02020603050405020304" pitchFamily="18" charset="0"/>
                      </a:endParaRPr>
                    </a:p>
                    <a:p>
                      <a:pPr algn="ctr">
                        <a:lnSpc>
                          <a:spcPct val="100000"/>
                        </a:lnSpc>
                        <a:spcAft>
                          <a:spcPts val="0"/>
                        </a:spcAft>
                      </a:pPr>
                      <a:r>
                        <a:rPr lang="ru-RU" sz="1200" dirty="0" smtClean="0">
                          <a:effectLst/>
                        </a:rPr>
                        <a:t> </a:t>
                      </a:r>
                      <a:endParaRPr lang="en-US" sz="1200" dirty="0">
                        <a:effectLst/>
                        <a:latin typeface="Times New Roman" panose="02020603050405020304" pitchFamily="18" charset="0"/>
                        <a:ea typeface="Times New Roman" panose="02020603050405020304" pitchFamily="18" charset="0"/>
                      </a:endParaRPr>
                    </a:p>
                  </a:txBody>
                  <a:tcPr marT="0" marB="0" anchor="ctr"/>
                </a:tc>
              </a:tr>
              <a:tr h="0">
                <a:tc>
                  <a:txBody>
                    <a:bodyPr/>
                    <a:lstStyle/>
                    <a:p>
                      <a:pPr algn="ctr">
                        <a:lnSpc>
                          <a:spcPct val="100000"/>
                        </a:lnSpc>
                        <a:spcAft>
                          <a:spcPts val="0"/>
                        </a:spcAft>
                      </a:pPr>
                      <a:r>
                        <a:rPr lang="ru-RU" sz="1200" dirty="0" err="1">
                          <a:effectLst/>
                        </a:rPr>
                        <a:t>ХМАО</a:t>
                      </a:r>
                      <a:r>
                        <a:rPr lang="ru-RU" sz="1200" dirty="0">
                          <a:effectLst/>
                        </a:rPr>
                        <a:t>-Югра</a:t>
                      </a:r>
                      <a:endParaRPr lang="en-US" sz="1200" dirty="0">
                        <a:effectLst/>
                        <a:latin typeface="Times New Roman" panose="02020603050405020304" pitchFamily="18" charset="0"/>
                        <a:ea typeface="Times New Roman" panose="02020603050405020304" pitchFamily="18" charset="0"/>
                      </a:endParaRPr>
                    </a:p>
                  </a:txBody>
                  <a:tcPr marT="0" marB="0" anchor="ctr"/>
                </a:tc>
                <a:tc>
                  <a:txBody>
                    <a:bodyPr/>
                    <a:lstStyle/>
                    <a:p>
                      <a:pPr algn="just">
                        <a:lnSpc>
                          <a:spcPct val="100000"/>
                        </a:lnSpc>
                        <a:spcAft>
                          <a:spcPts val="0"/>
                        </a:spcAft>
                      </a:pPr>
                      <a:r>
                        <a:rPr lang="ru-RU" sz="1200" dirty="0" err="1">
                          <a:effectLst/>
                        </a:rPr>
                        <a:t>Сургутский</a:t>
                      </a:r>
                      <a:r>
                        <a:rPr lang="ru-RU" sz="1200" dirty="0">
                          <a:effectLst/>
                        </a:rPr>
                        <a:t> р-н </a:t>
                      </a:r>
                      <a:endParaRPr lang="en-US" sz="1200" dirty="0">
                        <a:effectLst/>
                      </a:endParaRPr>
                    </a:p>
                    <a:p>
                      <a:pPr algn="just">
                        <a:lnSpc>
                          <a:spcPct val="100000"/>
                        </a:lnSpc>
                        <a:spcAft>
                          <a:spcPts val="0"/>
                        </a:spcAft>
                      </a:pPr>
                      <a:r>
                        <a:rPr lang="ru-RU" sz="1200" dirty="0">
                          <a:effectLst/>
                        </a:rPr>
                        <a:t>Город </a:t>
                      </a:r>
                      <a:r>
                        <a:rPr lang="ru-RU" sz="1200" dirty="0" err="1">
                          <a:effectLst/>
                        </a:rPr>
                        <a:t>Покачи</a:t>
                      </a:r>
                      <a:r>
                        <a:rPr lang="ru-RU" sz="1200" dirty="0">
                          <a:effectLst/>
                        </a:rPr>
                        <a:t> </a:t>
                      </a:r>
                      <a:endParaRPr lang="en-US" sz="1200" dirty="0">
                        <a:effectLst/>
                        <a:latin typeface="Times New Roman" panose="02020603050405020304" pitchFamily="18" charset="0"/>
                        <a:ea typeface="Times New Roman" panose="02020603050405020304" pitchFamily="18" charset="0"/>
                      </a:endParaRPr>
                    </a:p>
                  </a:txBody>
                  <a:tcPr marT="0" marB="0" anchor="ctr"/>
                </a:tc>
                <a:tc>
                  <a:txBody>
                    <a:bodyPr/>
                    <a:lstStyle/>
                    <a:p>
                      <a:pPr algn="just">
                        <a:lnSpc>
                          <a:spcPct val="100000"/>
                        </a:lnSpc>
                        <a:spcAft>
                          <a:spcPts val="0"/>
                        </a:spcAft>
                      </a:pPr>
                      <a:r>
                        <a:rPr lang="ru-RU" sz="1200" dirty="0" err="1">
                          <a:effectLst/>
                        </a:rPr>
                        <a:t>Сургутский</a:t>
                      </a:r>
                      <a:r>
                        <a:rPr lang="ru-RU" sz="1200" dirty="0">
                          <a:effectLst/>
                        </a:rPr>
                        <a:t> р-н </a:t>
                      </a:r>
                      <a:endParaRPr lang="en-US" sz="1200" dirty="0">
                        <a:effectLst/>
                      </a:endParaRPr>
                    </a:p>
                    <a:p>
                      <a:pPr algn="just">
                        <a:lnSpc>
                          <a:spcPct val="100000"/>
                        </a:lnSpc>
                        <a:spcAft>
                          <a:spcPts val="0"/>
                        </a:spcAft>
                      </a:pPr>
                      <a:r>
                        <a:rPr lang="ru-RU" sz="1200" dirty="0">
                          <a:effectLst/>
                        </a:rPr>
                        <a:t>Город </a:t>
                      </a:r>
                      <a:r>
                        <a:rPr lang="ru-RU" sz="1200" dirty="0" err="1">
                          <a:effectLst/>
                        </a:rPr>
                        <a:t>Покачи</a:t>
                      </a:r>
                      <a:r>
                        <a:rPr lang="ru-RU" sz="1200" dirty="0">
                          <a:effectLst/>
                        </a:rPr>
                        <a:t> </a:t>
                      </a:r>
                      <a:endParaRPr lang="en-US" sz="1200" dirty="0">
                        <a:effectLst/>
                      </a:endParaRPr>
                    </a:p>
                    <a:p>
                      <a:pPr algn="just">
                        <a:lnSpc>
                          <a:spcPct val="100000"/>
                        </a:lnSpc>
                        <a:spcAft>
                          <a:spcPts val="0"/>
                        </a:spcAft>
                      </a:pPr>
                      <a:r>
                        <a:rPr lang="ru-RU" sz="1200" dirty="0">
                          <a:effectLst/>
                        </a:rPr>
                        <a:t> </a:t>
                      </a:r>
                      <a:endParaRPr lang="en-US" sz="1200" dirty="0">
                        <a:effectLst/>
                        <a:latin typeface="Times New Roman" panose="02020603050405020304" pitchFamily="18" charset="0"/>
                        <a:ea typeface="Times New Roman" panose="02020603050405020304" pitchFamily="18" charset="0"/>
                      </a:endParaRPr>
                    </a:p>
                  </a:txBody>
                  <a:tcPr marT="0" marB="0" anchor="ctr"/>
                </a:tc>
                <a:tc>
                  <a:txBody>
                    <a:bodyPr/>
                    <a:lstStyle/>
                    <a:p>
                      <a:pPr algn="just">
                        <a:lnSpc>
                          <a:spcPct val="100000"/>
                        </a:lnSpc>
                        <a:spcAft>
                          <a:spcPts val="0"/>
                        </a:spcAft>
                      </a:pPr>
                      <a:r>
                        <a:rPr lang="ru-RU" sz="1200" dirty="0" err="1">
                          <a:effectLst/>
                        </a:rPr>
                        <a:t>Сургутский</a:t>
                      </a:r>
                      <a:r>
                        <a:rPr lang="ru-RU" sz="1200" dirty="0">
                          <a:effectLst/>
                        </a:rPr>
                        <a:t> р-н </a:t>
                      </a:r>
                      <a:endParaRPr lang="ru-RU" sz="1200" dirty="0" smtClean="0">
                        <a:effectLst/>
                      </a:endParaRPr>
                    </a:p>
                    <a:p>
                      <a:pPr algn="just">
                        <a:lnSpc>
                          <a:spcPct val="100000"/>
                        </a:lnSpc>
                        <a:spcAft>
                          <a:spcPts val="0"/>
                        </a:spcAft>
                      </a:pPr>
                      <a:r>
                        <a:rPr lang="ru-RU" sz="1200" dirty="0" smtClean="0">
                          <a:effectLst/>
                        </a:rPr>
                        <a:t>Город </a:t>
                      </a:r>
                      <a:r>
                        <a:rPr lang="ru-RU" sz="1200" dirty="0" err="1">
                          <a:effectLst/>
                        </a:rPr>
                        <a:t>Покачи</a:t>
                      </a:r>
                      <a:r>
                        <a:rPr lang="ru-RU" sz="1200" dirty="0">
                          <a:effectLst/>
                        </a:rPr>
                        <a:t> </a:t>
                      </a:r>
                      <a:endParaRPr lang="en-US" sz="1200" dirty="0">
                        <a:effectLst/>
                      </a:endParaRPr>
                    </a:p>
                    <a:p>
                      <a:pPr algn="just">
                        <a:lnSpc>
                          <a:spcPct val="100000"/>
                        </a:lnSpc>
                        <a:spcAft>
                          <a:spcPts val="0"/>
                        </a:spcAft>
                      </a:pPr>
                      <a:r>
                        <a:rPr lang="ru-RU" sz="1200" dirty="0">
                          <a:effectLst/>
                        </a:rPr>
                        <a:t> </a:t>
                      </a:r>
                      <a:endParaRPr lang="en-US" sz="1200" dirty="0">
                        <a:effectLst/>
                        <a:latin typeface="Times New Roman" panose="02020603050405020304" pitchFamily="18" charset="0"/>
                        <a:ea typeface="Times New Roman" panose="02020603050405020304" pitchFamily="18" charset="0"/>
                      </a:endParaRPr>
                    </a:p>
                  </a:txBody>
                  <a:tcPr marT="0" marB="0" anchor="ctr"/>
                </a:tc>
              </a:tr>
              <a:tr h="0">
                <a:tc>
                  <a:txBody>
                    <a:bodyPr/>
                    <a:lstStyle/>
                    <a:p>
                      <a:pPr algn="ctr">
                        <a:lnSpc>
                          <a:spcPct val="100000"/>
                        </a:lnSpc>
                        <a:spcAft>
                          <a:spcPts val="0"/>
                        </a:spcAft>
                      </a:pPr>
                      <a:r>
                        <a:rPr lang="ru-RU" sz="1200">
                          <a:effectLst/>
                        </a:rPr>
                        <a:t>Тюменская</a:t>
                      </a:r>
                      <a:endParaRPr lang="en-US" sz="1200">
                        <a:effectLst/>
                      </a:endParaRPr>
                    </a:p>
                    <a:p>
                      <a:pPr algn="ctr">
                        <a:lnSpc>
                          <a:spcPct val="100000"/>
                        </a:lnSpc>
                        <a:spcAft>
                          <a:spcPts val="0"/>
                        </a:spcAft>
                      </a:pPr>
                      <a:r>
                        <a:rPr lang="ru-RU" sz="1200">
                          <a:effectLst/>
                        </a:rPr>
                        <a:t>область</a:t>
                      </a:r>
                      <a:endParaRPr lang="en-US" sz="1200">
                        <a:effectLst/>
                        <a:latin typeface="Times New Roman" panose="02020603050405020304" pitchFamily="18" charset="0"/>
                        <a:ea typeface="Times New Roman" panose="02020603050405020304" pitchFamily="18" charset="0"/>
                      </a:endParaRPr>
                    </a:p>
                  </a:txBody>
                  <a:tcPr marT="0" marB="0" anchor="ctr"/>
                </a:tc>
                <a:tc>
                  <a:txBody>
                    <a:bodyPr/>
                    <a:lstStyle/>
                    <a:p>
                      <a:pPr algn="just">
                        <a:lnSpc>
                          <a:spcPct val="100000"/>
                        </a:lnSpc>
                        <a:spcAft>
                          <a:spcPts val="0"/>
                        </a:spcAft>
                      </a:pPr>
                      <a:r>
                        <a:rPr lang="ru-RU" sz="1200" dirty="0">
                          <a:effectLst/>
                        </a:rPr>
                        <a:t>Город Ишим </a:t>
                      </a:r>
                      <a:endParaRPr lang="en-US" sz="1200" dirty="0">
                        <a:effectLst/>
                      </a:endParaRPr>
                    </a:p>
                    <a:p>
                      <a:pPr algn="just">
                        <a:lnSpc>
                          <a:spcPct val="100000"/>
                        </a:lnSpc>
                        <a:spcAft>
                          <a:spcPts val="0"/>
                        </a:spcAft>
                      </a:pPr>
                      <a:r>
                        <a:rPr lang="ru-RU" sz="1200" dirty="0" err="1">
                          <a:effectLst/>
                        </a:rPr>
                        <a:t>Аромашевский</a:t>
                      </a:r>
                      <a:r>
                        <a:rPr lang="ru-RU" sz="1200" dirty="0">
                          <a:effectLst/>
                        </a:rPr>
                        <a:t> р-н </a:t>
                      </a:r>
                      <a:endParaRPr lang="en-US" sz="1200" dirty="0">
                        <a:effectLst/>
                        <a:latin typeface="Times New Roman" panose="02020603050405020304" pitchFamily="18" charset="0"/>
                        <a:ea typeface="Times New Roman" panose="02020603050405020304" pitchFamily="18" charset="0"/>
                      </a:endParaRPr>
                    </a:p>
                  </a:txBody>
                  <a:tcPr marT="0" marB="0" anchor="ctr"/>
                </a:tc>
                <a:tc>
                  <a:txBody>
                    <a:bodyPr/>
                    <a:lstStyle/>
                    <a:p>
                      <a:pPr algn="just">
                        <a:lnSpc>
                          <a:spcPct val="100000"/>
                        </a:lnSpc>
                        <a:spcAft>
                          <a:spcPts val="0"/>
                        </a:spcAft>
                      </a:pPr>
                      <a:r>
                        <a:rPr lang="ru-RU" sz="1200" dirty="0">
                          <a:effectLst/>
                        </a:rPr>
                        <a:t>Город Ишим </a:t>
                      </a:r>
                      <a:endParaRPr lang="en-US" sz="1200" dirty="0">
                        <a:effectLst/>
                      </a:endParaRPr>
                    </a:p>
                    <a:p>
                      <a:pPr algn="just">
                        <a:lnSpc>
                          <a:spcPct val="100000"/>
                        </a:lnSpc>
                        <a:spcAft>
                          <a:spcPts val="0"/>
                        </a:spcAft>
                      </a:pPr>
                      <a:r>
                        <a:rPr lang="ru-RU" sz="1200" dirty="0" err="1">
                          <a:effectLst/>
                        </a:rPr>
                        <a:t>Аромашевский</a:t>
                      </a:r>
                      <a:r>
                        <a:rPr lang="ru-RU" sz="1200" dirty="0">
                          <a:effectLst/>
                        </a:rPr>
                        <a:t> р-н </a:t>
                      </a:r>
                      <a:endParaRPr lang="en-US" sz="1200" dirty="0">
                        <a:effectLst/>
                        <a:latin typeface="Times New Roman" panose="02020603050405020304" pitchFamily="18" charset="0"/>
                        <a:ea typeface="Times New Roman" panose="02020603050405020304" pitchFamily="18" charset="0"/>
                      </a:endParaRPr>
                    </a:p>
                  </a:txBody>
                  <a:tcPr marT="0" marB="0" anchor="ctr"/>
                </a:tc>
                <a:tc>
                  <a:txBody>
                    <a:bodyPr/>
                    <a:lstStyle/>
                    <a:p>
                      <a:pPr algn="just">
                        <a:lnSpc>
                          <a:spcPct val="100000"/>
                        </a:lnSpc>
                        <a:spcAft>
                          <a:spcPts val="0"/>
                        </a:spcAft>
                      </a:pPr>
                      <a:r>
                        <a:rPr lang="ru-RU" sz="1200" dirty="0">
                          <a:effectLst/>
                        </a:rPr>
                        <a:t>Город Ишим </a:t>
                      </a:r>
                      <a:endParaRPr lang="en-US" sz="1200" dirty="0">
                        <a:effectLst/>
                      </a:endParaRPr>
                    </a:p>
                    <a:p>
                      <a:pPr algn="just">
                        <a:lnSpc>
                          <a:spcPct val="100000"/>
                        </a:lnSpc>
                        <a:spcAft>
                          <a:spcPts val="0"/>
                        </a:spcAft>
                      </a:pPr>
                      <a:r>
                        <a:rPr lang="ru-RU" sz="1200" dirty="0" err="1">
                          <a:effectLst/>
                        </a:rPr>
                        <a:t>Аромашевский</a:t>
                      </a:r>
                      <a:r>
                        <a:rPr lang="ru-RU" sz="1200" dirty="0">
                          <a:effectLst/>
                        </a:rPr>
                        <a:t> р-н </a:t>
                      </a:r>
                      <a:endParaRPr lang="en-US" sz="1200" dirty="0">
                        <a:effectLst/>
                        <a:latin typeface="Times New Roman" panose="02020603050405020304" pitchFamily="18" charset="0"/>
                        <a:ea typeface="Times New Roman" panose="02020603050405020304" pitchFamily="18" charset="0"/>
                      </a:endParaRPr>
                    </a:p>
                  </a:txBody>
                  <a:tcPr marT="0" marB="0" anchor="ctr"/>
                </a:tc>
              </a:tr>
              <a:tr h="0">
                <a:tc>
                  <a:txBody>
                    <a:bodyPr/>
                    <a:lstStyle/>
                    <a:p>
                      <a:pPr algn="ctr">
                        <a:lnSpc>
                          <a:spcPct val="100000"/>
                        </a:lnSpc>
                        <a:spcAft>
                          <a:spcPts val="0"/>
                        </a:spcAft>
                      </a:pPr>
                      <a:r>
                        <a:rPr lang="ru-RU" sz="1200">
                          <a:effectLst/>
                        </a:rPr>
                        <a:t>Республика</a:t>
                      </a:r>
                      <a:endParaRPr lang="en-US" sz="1200">
                        <a:effectLst/>
                      </a:endParaRPr>
                    </a:p>
                    <a:p>
                      <a:pPr algn="ctr">
                        <a:lnSpc>
                          <a:spcPct val="100000"/>
                        </a:lnSpc>
                        <a:spcAft>
                          <a:spcPts val="0"/>
                        </a:spcAft>
                      </a:pPr>
                      <a:r>
                        <a:rPr lang="ru-RU" sz="1200">
                          <a:effectLst/>
                        </a:rPr>
                        <a:t>Саха (Якутия)</a:t>
                      </a:r>
                      <a:endParaRPr lang="en-US" sz="1200">
                        <a:effectLst/>
                        <a:latin typeface="Times New Roman" panose="02020603050405020304" pitchFamily="18" charset="0"/>
                        <a:ea typeface="Times New Roman" panose="02020603050405020304" pitchFamily="18" charset="0"/>
                      </a:endParaRPr>
                    </a:p>
                  </a:txBody>
                  <a:tcPr marT="0" marB="0" anchor="ctr"/>
                </a:tc>
                <a:tc>
                  <a:txBody>
                    <a:bodyPr/>
                    <a:lstStyle/>
                    <a:p>
                      <a:pPr algn="just">
                        <a:lnSpc>
                          <a:spcPct val="100000"/>
                        </a:lnSpc>
                        <a:spcAft>
                          <a:spcPts val="0"/>
                        </a:spcAft>
                      </a:pPr>
                      <a:r>
                        <a:rPr lang="ru-RU" sz="1200" dirty="0">
                          <a:effectLst/>
                        </a:rPr>
                        <a:t>Город Якутск </a:t>
                      </a:r>
                      <a:endParaRPr lang="en-US" sz="1200" dirty="0">
                        <a:effectLst/>
                      </a:endParaRPr>
                    </a:p>
                    <a:p>
                      <a:pPr algn="just">
                        <a:lnSpc>
                          <a:spcPct val="100000"/>
                        </a:lnSpc>
                        <a:spcAft>
                          <a:spcPts val="0"/>
                        </a:spcAft>
                      </a:pPr>
                      <a:r>
                        <a:rPr lang="ru-RU" sz="1200" dirty="0" err="1">
                          <a:effectLst/>
                        </a:rPr>
                        <a:t>Булунский</a:t>
                      </a:r>
                      <a:r>
                        <a:rPr lang="ru-RU" sz="1200" dirty="0">
                          <a:effectLst/>
                        </a:rPr>
                        <a:t> улус (р-н) </a:t>
                      </a:r>
                      <a:endParaRPr lang="en-US" sz="1200" dirty="0">
                        <a:effectLst/>
                        <a:latin typeface="Times New Roman" panose="02020603050405020304" pitchFamily="18" charset="0"/>
                        <a:ea typeface="Times New Roman" panose="02020603050405020304" pitchFamily="18" charset="0"/>
                      </a:endParaRPr>
                    </a:p>
                  </a:txBody>
                  <a:tcPr marT="0" marB="0" anchor="ctr"/>
                </a:tc>
                <a:tc>
                  <a:txBody>
                    <a:bodyPr/>
                    <a:lstStyle/>
                    <a:p>
                      <a:pPr algn="just">
                        <a:lnSpc>
                          <a:spcPct val="100000"/>
                        </a:lnSpc>
                        <a:spcAft>
                          <a:spcPts val="0"/>
                        </a:spcAft>
                      </a:pPr>
                      <a:r>
                        <a:rPr lang="ru-RU" sz="1200" dirty="0">
                          <a:effectLst/>
                        </a:rPr>
                        <a:t>Город Якутск </a:t>
                      </a:r>
                      <a:endParaRPr lang="en-US" sz="1200" dirty="0">
                        <a:effectLst/>
                      </a:endParaRPr>
                    </a:p>
                    <a:p>
                      <a:pPr algn="just">
                        <a:lnSpc>
                          <a:spcPct val="100000"/>
                        </a:lnSpc>
                        <a:spcAft>
                          <a:spcPts val="0"/>
                        </a:spcAft>
                      </a:pPr>
                      <a:r>
                        <a:rPr lang="ru-RU" sz="1200" dirty="0" err="1">
                          <a:effectLst/>
                        </a:rPr>
                        <a:t>Булунский</a:t>
                      </a:r>
                      <a:r>
                        <a:rPr lang="ru-RU" sz="1200" dirty="0">
                          <a:effectLst/>
                        </a:rPr>
                        <a:t> улус (р-н) </a:t>
                      </a:r>
                      <a:endParaRPr lang="en-US" sz="1200" dirty="0">
                        <a:effectLst/>
                        <a:latin typeface="Times New Roman" panose="02020603050405020304" pitchFamily="18" charset="0"/>
                        <a:ea typeface="Times New Roman" panose="02020603050405020304" pitchFamily="18" charset="0"/>
                      </a:endParaRPr>
                    </a:p>
                  </a:txBody>
                  <a:tcPr marT="0" marB="0" anchor="ctr"/>
                </a:tc>
                <a:tc>
                  <a:txBody>
                    <a:bodyPr/>
                    <a:lstStyle/>
                    <a:p>
                      <a:pPr algn="just">
                        <a:lnSpc>
                          <a:spcPct val="100000"/>
                        </a:lnSpc>
                        <a:spcAft>
                          <a:spcPts val="0"/>
                        </a:spcAft>
                      </a:pPr>
                      <a:r>
                        <a:rPr lang="ru-RU" sz="1200" dirty="0">
                          <a:effectLst/>
                        </a:rPr>
                        <a:t>Город Якутск </a:t>
                      </a:r>
                      <a:endParaRPr lang="en-US" sz="1200" dirty="0">
                        <a:effectLst/>
                      </a:endParaRPr>
                    </a:p>
                    <a:p>
                      <a:pPr algn="just">
                        <a:lnSpc>
                          <a:spcPct val="100000"/>
                        </a:lnSpc>
                        <a:spcAft>
                          <a:spcPts val="0"/>
                        </a:spcAft>
                      </a:pPr>
                      <a:r>
                        <a:rPr lang="ru-RU" sz="1200" dirty="0" err="1">
                          <a:effectLst/>
                        </a:rPr>
                        <a:t>Булунский</a:t>
                      </a:r>
                      <a:r>
                        <a:rPr lang="ru-RU" sz="1200" dirty="0">
                          <a:effectLst/>
                        </a:rPr>
                        <a:t> улус (р-н) </a:t>
                      </a:r>
                      <a:endParaRPr lang="en-US" sz="1200" dirty="0">
                        <a:effectLst/>
                        <a:latin typeface="Times New Roman" panose="02020603050405020304" pitchFamily="18" charset="0"/>
                        <a:ea typeface="Times New Roman" panose="02020603050405020304" pitchFamily="18" charset="0"/>
                      </a:endParaRPr>
                    </a:p>
                  </a:txBody>
                  <a:tcPr marT="0" marB="0" anchor="ctr"/>
                </a:tc>
              </a:tr>
              <a:tr h="0">
                <a:tc>
                  <a:txBody>
                    <a:bodyPr/>
                    <a:lstStyle/>
                    <a:p>
                      <a:pPr algn="ctr">
                        <a:lnSpc>
                          <a:spcPct val="100000"/>
                        </a:lnSpc>
                        <a:spcAft>
                          <a:spcPts val="0"/>
                        </a:spcAft>
                      </a:pPr>
                      <a:r>
                        <a:rPr lang="ru-RU" sz="1200">
                          <a:effectLst/>
                        </a:rPr>
                        <a:t>Вологодская</a:t>
                      </a:r>
                      <a:endParaRPr lang="en-US" sz="1200">
                        <a:effectLst/>
                      </a:endParaRPr>
                    </a:p>
                    <a:p>
                      <a:pPr algn="ctr">
                        <a:lnSpc>
                          <a:spcPct val="100000"/>
                        </a:lnSpc>
                        <a:spcAft>
                          <a:spcPts val="0"/>
                        </a:spcAft>
                      </a:pPr>
                      <a:r>
                        <a:rPr lang="ru-RU" sz="1200">
                          <a:effectLst/>
                        </a:rPr>
                        <a:t>область</a:t>
                      </a:r>
                      <a:endParaRPr lang="en-US" sz="1200">
                        <a:effectLst/>
                        <a:latin typeface="Times New Roman" panose="02020603050405020304" pitchFamily="18" charset="0"/>
                        <a:ea typeface="Times New Roman" panose="02020603050405020304" pitchFamily="18" charset="0"/>
                      </a:endParaRPr>
                    </a:p>
                  </a:txBody>
                  <a:tcPr marT="0" marB="0" anchor="ctr"/>
                </a:tc>
                <a:tc>
                  <a:txBody>
                    <a:bodyPr/>
                    <a:lstStyle/>
                    <a:p>
                      <a:pPr algn="just">
                        <a:lnSpc>
                          <a:spcPct val="100000"/>
                        </a:lnSpc>
                        <a:spcAft>
                          <a:spcPts val="0"/>
                        </a:spcAft>
                      </a:pPr>
                      <a:r>
                        <a:rPr lang="ru-RU" sz="1200" dirty="0">
                          <a:effectLst/>
                        </a:rPr>
                        <a:t>Город Череповец </a:t>
                      </a:r>
                      <a:endParaRPr lang="en-US" sz="1200" dirty="0">
                        <a:effectLst/>
                      </a:endParaRPr>
                    </a:p>
                    <a:p>
                      <a:pPr algn="just">
                        <a:lnSpc>
                          <a:spcPct val="100000"/>
                        </a:lnSpc>
                        <a:spcAft>
                          <a:spcPts val="0"/>
                        </a:spcAft>
                      </a:pPr>
                      <a:r>
                        <a:rPr lang="ru-RU" sz="1200" dirty="0">
                          <a:effectLst/>
                        </a:rPr>
                        <a:t>Междуреченский р-н </a:t>
                      </a:r>
                      <a:endParaRPr lang="en-US" sz="1200" dirty="0">
                        <a:effectLst/>
                        <a:latin typeface="Times New Roman" panose="02020603050405020304" pitchFamily="18" charset="0"/>
                        <a:ea typeface="Times New Roman" panose="02020603050405020304" pitchFamily="18" charset="0"/>
                      </a:endParaRPr>
                    </a:p>
                  </a:txBody>
                  <a:tcPr marT="0" marB="0" anchor="ctr"/>
                </a:tc>
                <a:tc>
                  <a:txBody>
                    <a:bodyPr/>
                    <a:lstStyle/>
                    <a:p>
                      <a:pPr algn="just">
                        <a:lnSpc>
                          <a:spcPct val="100000"/>
                        </a:lnSpc>
                        <a:spcAft>
                          <a:spcPts val="0"/>
                        </a:spcAft>
                      </a:pPr>
                      <a:r>
                        <a:rPr lang="ru-RU" sz="1200" dirty="0">
                          <a:effectLst/>
                        </a:rPr>
                        <a:t>Город Череповец </a:t>
                      </a:r>
                      <a:endParaRPr lang="en-US" sz="1200" dirty="0" smtClean="0">
                        <a:effectLst/>
                      </a:endParaRPr>
                    </a:p>
                    <a:p>
                      <a:pPr algn="just">
                        <a:lnSpc>
                          <a:spcPct val="100000"/>
                        </a:lnSpc>
                        <a:spcAft>
                          <a:spcPts val="0"/>
                        </a:spcAft>
                      </a:pPr>
                      <a:r>
                        <a:rPr lang="ru-RU" sz="1200" dirty="0" smtClean="0">
                          <a:effectLst/>
                        </a:rPr>
                        <a:t>Междуреченский р-н </a:t>
                      </a:r>
                      <a:endParaRPr lang="en-US" sz="1200" dirty="0">
                        <a:effectLst/>
                        <a:latin typeface="Times New Roman" panose="02020603050405020304" pitchFamily="18" charset="0"/>
                        <a:ea typeface="Times New Roman" panose="02020603050405020304" pitchFamily="18" charset="0"/>
                      </a:endParaRPr>
                    </a:p>
                  </a:txBody>
                  <a:tcPr marT="0" marB="0" anchor="ctr"/>
                </a:tc>
                <a:tc>
                  <a:txBody>
                    <a:bodyPr/>
                    <a:lstStyle/>
                    <a:p>
                      <a:pPr algn="just">
                        <a:lnSpc>
                          <a:spcPct val="100000"/>
                        </a:lnSpc>
                        <a:spcAft>
                          <a:spcPts val="0"/>
                        </a:spcAft>
                      </a:pPr>
                      <a:r>
                        <a:rPr lang="ru-RU" sz="1200" dirty="0">
                          <a:effectLst/>
                        </a:rPr>
                        <a:t> </a:t>
                      </a:r>
                      <a:endParaRPr lang="en-US" sz="1200" dirty="0">
                        <a:effectLst/>
                      </a:endParaRPr>
                    </a:p>
                    <a:p>
                      <a:pPr algn="just">
                        <a:lnSpc>
                          <a:spcPct val="100000"/>
                        </a:lnSpc>
                        <a:spcAft>
                          <a:spcPts val="0"/>
                        </a:spcAft>
                      </a:pPr>
                      <a:r>
                        <a:rPr lang="ru-RU" sz="1200" dirty="0">
                          <a:effectLst/>
                        </a:rPr>
                        <a:t>Город </a:t>
                      </a:r>
                      <a:r>
                        <a:rPr lang="ru-RU" sz="1200" dirty="0" smtClean="0">
                          <a:effectLst/>
                        </a:rPr>
                        <a:t>Череповец</a:t>
                      </a:r>
                      <a:endParaRPr lang="en-US" sz="1200" dirty="0">
                        <a:effectLst/>
                      </a:endParaRPr>
                    </a:p>
                    <a:p>
                      <a:pPr algn="just">
                        <a:lnSpc>
                          <a:spcPct val="100000"/>
                        </a:lnSpc>
                        <a:spcAft>
                          <a:spcPts val="0"/>
                        </a:spcAft>
                      </a:pPr>
                      <a:r>
                        <a:rPr lang="ru-RU" sz="1200" dirty="0">
                          <a:effectLst/>
                        </a:rPr>
                        <a:t>Междуреченский р-н </a:t>
                      </a:r>
                      <a:endParaRPr lang="en-US" sz="1200" dirty="0">
                        <a:effectLst/>
                      </a:endParaRPr>
                    </a:p>
                    <a:p>
                      <a:pPr algn="just">
                        <a:lnSpc>
                          <a:spcPct val="100000"/>
                        </a:lnSpc>
                        <a:spcAft>
                          <a:spcPts val="0"/>
                        </a:spcAft>
                      </a:pPr>
                      <a:r>
                        <a:rPr lang="ru-RU" sz="1200" dirty="0">
                          <a:effectLst/>
                        </a:rPr>
                        <a:t> </a:t>
                      </a:r>
                      <a:endParaRPr lang="en-US" sz="1200" dirty="0">
                        <a:effectLst/>
                        <a:latin typeface="Times New Roman" panose="02020603050405020304" pitchFamily="18" charset="0"/>
                        <a:ea typeface="Times New Roman" panose="02020603050405020304" pitchFamily="18" charset="0"/>
                      </a:endParaRPr>
                    </a:p>
                  </a:txBody>
                  <a:tcPr marT="0" marB="0" anchor="ctr"/>
                </a:tc>
              </a:tr>
            </a:tbl>
          </a:graphicData>
        </a:graphic>
      </p:graphicFrame>
    </p:spTree>
    <p:extLst>
      <p:ext uri="{BB962C8B-B14F-4D97-AF65-F5344CB8AC3E}">
        <p14:creationId xmlns:p14="http://schemas.microsoft.com/office/powerpoint/2010/main" val="13649585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43339" y="1575574"/>
            <a:ext cx="114319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2049" name="Рисунок 7"/>
          <p:cNvPicPr>
            <a:picLocks noChangeAspect="1" noChangeArrowheads="1"/>
          </p:cNvPicPr>
          <p:nvPr/>
        </p:nvPicPr>
        <p:blipFill>
          <a:blip r:embed="rId3">
            <a:extLst>
              <a:ext uri="{28A0092B-C50C-407E-A947-70E740481C1C}">
                <a14:useLocalDpi xmlns:a14="http://schemas.microsoft.com/office/drawing/2010/main" val="0"/>
              </a:ext>
            </a:extLst>
          </a:blip>
          <a:srcRect l="40704" t="30943" r="19711" b="26740"/>
          <a:stretch>
            <a:fillRect/>
          </a:stretch>
        </p:blipFill>
        <p:spPr bwMode="auto">
          <a:xfrm>
            <a:off x="5458" y="1412776"/>
            <a:ext cx="5994532" cy="304310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43339" y="4768037"/>
            <a:ext cx="114319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11" name="Rectangle 5"/>
          <p:cNvSpPr>
            <a:spLocks noChangeArrowheads="1"/>
          </p:cNvSpPr>
          <p:nvPr/>
        </p:nvSpPr>
        <p:spPr bwMode="auto">
          <a:xfrm>
            <a:off x="6996818" y="2708420"/>
            <a:ext cx="102892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2" name="Рисунок 8"/>
          <p:cNvPicPr>
            <a:picLocks noChangeAspect="1" noChangeArrowheads="1"/>
          </p:cNvPicPr>
          <p:nvPr/>
        </p:nvPicPr>
        <p:blipFill>
          <a:blip r:embed="rId4">
            <a:extLst>
              <a:ext uri="{28A0092B-C50C-407E-A947-70E740481C1C}">
                <a14:useLocalDpi xmlns:a14="http://schemas.microsoft.com/office/drawing/2010/main" val="0"/>
              </a:ext>
            </a:extLst>
          </a:blip>
          <a:srcRect l="41026" t="36221" r="21635" b="21893"/>
          <a:stretch>
            <a:fillRect/>
          </a:stretch>
        </p:blipFill>
        <p:spPr bwMode="auto">
          <a:xfrm>
            <a:off x="6150140" y="3573016"/>
            <a:ext cx="5710867" cy="3016470"/>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6"/>
          <p:cNvSpPr>
            <a:spLocks noChangeArrowheads="1"/>
          </p:cNvSpPr>
          <p:nvPr/>
        </p:nvSpPr>
        <p:spPr bwMode="auto">
          <a:xfrm flipV="1">
            <a:off x="6996818" y="6112126"/>
            <a:ext cx="1028920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9" name="Прямоугольник 8"/>
          <p:cNvSpPr/>
          <p:nvPr/>
        </p:nvSpPr>
        <p:spPr>
          <a:xfrm>
            <a:off x="2148279" y="219457"/>
            <a:ext cx="9697077" cy="646331"/>
          </a:xfrm>
          <a:prstGeom prst="rect">
            <a:avLst/>
          </a:prstGeom>
        </p:spPr>
        <p:txBody>
          <a:bodyPr wrap="square">
            <a:spAutoFit/>
          </a:bodyPr>
          <a:lstStyle/>
          <a:p>
            <a:r>
              <a:rPr lang="ru-RU" b="1" dirty="0">
                <a:solidFill>
                  <a:schemeClr val="bg1"/>
                </a:solidFill>
                <a:latin typeface="Times New Roman" panose="02020603050405020304" pitchFamily="18" charset="0"/>
                <a:ea typeface="Times New Roman" panose="02020603050405020304" pitchFamily="18" charset="0"/>
              </a:rPr>
              <a:t>Распределение направленностей образовательных программ, включенных в ПФ </a:t>
            </a:r>
            <a:r>
              <a:rPr lang="ru-RU" b="1" dirty="0" err="1" smtClean="0">
                <a:solidFill>
                  <a:schemeClr val="bg1"/>
                </a:solidFill>
                <a:latin typeface="Times New Roman" panose="02020603050405020304" pitchFamily="18" charset="0"/>
                <a:ea typeface="Times New Roman" panose="02020603050405020304" pitchFamily="18" charset="0"/>
              </a:rPr>
              <a:t>ДОД</a:t>
            </a:r>
            <a:r>
              <a:rPr lang="ru-RU" b="1" dirty="0" smtClean="0">
                <a:solidFill>
                  <a:schemeClr val="bg1"/>
                </a:solidFill>
                <a:latin typeface="Times New Roman" panose="02020603050405020304" pitchFamily="18" charset="0"/>
                <a:ea typeface="Times New Roman" panose="02020603050405020304" pitchFamily="18" charset="0"/>
              </a:rPr>
              <a:t> в регионах, где проходило исследование </a:t>
            </a:r>
            <a:endParaRPr lang="en-US" dirty="0">
              <a:solidFill>
                <a:schemeClr val="bg1"/>
              </a:solidFill>
            </a:endParaRPr>
          </a:p>
        </p:txBody>
      </p:sp>
      <p:sp>
        <p:nvSpPr>
          <p:cNvPr id="10" name="Прямоугольник 9"/>
          <p:cNvSpPr/>
          <p:nvPr/>
        </p:nvSpPr>
        <p:spPr>
          <a:xfrm>
            <a:off x="6045420" y="1354434"/>
            <a:ext cx="6096000" cy="2031325"/>
          </a:xfrm>
          <a:prstGeom prst="rect">
            <a:avLst/>
          </a:prstGeom>
        </p:spPr>
        <p:txBody>
          <a:bodyPr>
            <a:spAutoFit/>
          </a:bodyPr>
          <a:lstStyle/>
          <a:p>
            <a:r>
              <a:rPr lang="ru-RU" b="1" dirty="0" smtClean="0">
                <a:latin typeface="Times New Roman" panose="02020603050405020304" pitchFamily="18" charset="0"/>
                <a:ea typeface="Times New Roman" panose="02020603050405020304" pitchFamily="18" charset="0"/>
              </a:rPr>
              <a:t>Можно </a:t>
            </a:r>
            <a:r>
              <a:rPr lang="ru-RU" b="1" dirty="0">
                <a:latin typeface="Times New Roman" panose="02020603050405020304" pitchFamily="18" charset="0"/>
                <a:ea typeface="Times New Roman" panose="02020603050405020304" pitchFamily="18" charset="0"/>
              </a:rPr>
              <a:t>говорить о значительных достижениях регионов в реализации проекта ПФ </a:t>
            </a:r>
            <a:r>
              <a:rPr lang="ru-RU" b="1" dirty="0" err="1">
                <a:latin typeface="Times New Roman" panose="02020603050405020304" pitchFamily="18" charset="0"/>
                <a:ea typeface="Times New Roman" panose="02020603050405020304" pitchFamily="18" charset="0"/>
              </a:rPr>
              <a:t>ДОД</a:t>
            </a:r>
            <a:r>
              <a:rPr lang="ru-RU" b="1" dirty="0">
                <a:latin typeface="Times New Roman" panose="02020603050405020304" pitchFamily="18" charset="0"/>
                <a:ea typeface="Times New Roman" panose="02020603050405020304" pitchFamily="18" charset="0"/>
              </a:rPr>
              <a:t> </a:t>
            </a:r>
            <a:endParaRPr lang="ru-RU" b="1" dirty="0" smtClean="0">
              <a:latin typeface="Times New Roman" panose="02020603050405020304" pitchFamily="18" charset="0"/>
              <a:ea typeface="Times New Roman" panose="02020603050405020304" pitchFamily="18" charset="0"/>
            </a:endParaRPr>
          </a:p>
          <a:p>
            <a:r>
              <a:rPr lang="ru-RU" b="1" dirty="0" smtClean="0">
                <a:latin typeface="Times New Roman" panose="02020603050405020304" pitchFamily="18" charset="0"/>
                <a:ea typeface="Times New Roman" panose="02020603050405020304" pitchFamily="18" charset="0"/>
              </a:rPr>
              <a:t>в </a:t>
            </a:r>
            <a:r>
              <a:rPr lang="ru-RU" b="1" dirty="0">
                <a:latin typeface="Times New Roman" panose="02020603050405020304" pitchFamily="18" charset="0"/>
                <a:ea typeface="Times New Roman" panose="02020603050405020304" pitchFamily="18" charset="0"/>
              </a:rPr>
              <a:t>части вариативности и разнообразия </a:t>
            </a:r>
            <a:endParaRPr lang="ru-RU" b="1" dirty="0" smtClean="0">
              <a:latin typeface="Times New Roman" panose="02020603050405020304" pitchFamily="18" charset="0"/>
              <a:ea typeface="Times New Roman" panose="02020603050405020304" pitchFamily="18" charset="0"/>
            </a:endParaRPr>
          </a:p>
          <a:p>
            <a:r>
              <a:rPr lang="ru-RU" b="1" dirty="0" smtClean="0">
                <a:latin typeface="Times New Roman" panose="02020603050405020304" pitchFamily="18" charset="0"/>
                <a:ea typeface="Times New Roman" panose="02020603050405020304" pitchFamily="18" charset="0"/>
              </a:rPr>
              <a:t>предлагаемых </a:t>
            </a:r>
            <a:r>
              <a:rPr lang="ru-RU" b="1" dirty="0">
                <a:latin typeface="Times New Roman" panose="02020603050405020304" pitchFamily="18" charset="0"/>
                <a:ea typeface="Times New Roman" panose="02020603050405020304" pitchFamily="18" charset="0"/>
              </a:rPr>
              <a:t>образовательных программ: </a:t>
            </a:r>
            <a:endParaRPr lang="ru-RU" b="1" dirty="0" smtClean="0">
              <a:latin typeface="Times New Roman" panose="02020603050405020304" pitchFamily="18" charset="0"/>
              <a:ea typeface="Times New Roman" panose="02020603050405020304" pitchFamily="18" charset="0"/>
            </a:endParaRPr>
          </a:p>
          <a:p>
            <a:r>
              <a:rPr lang="ru-RU" b="1" dirty="0" smtClean="0">
                <a:latin typeface="Times New Roman" panose="02020603050405020304" pitchFamily="18" charset="0"/>
                <a:ea typeface="Times New Roman" panose="02020603050405020304" pitchFamily="18" charset="0"/>
              </a:rPr>
              <a:t>в </a:t>
            </a:r>
            <a:r>
              <a:rPr lang="ru-RU" b="1" dirty="0">
                <a:latin typeface="Times New Roman" panose="02020603050405020304" pitchFamily="18" charset="0"/>
                <a:ea typeface="Times New Roman" panose="02020603050405020304" pitchFamily="18" charset="0"/>
              </a:rPr>
              <a:t>каждом из 4 регионов представлены программы всех семи направленностей, у потребителей имеется выбор в рамках каждой из направленностей</a:t>
            </a:r>
            <a:endParaRPr lang="en-US" b="1" dirty="0"/>
          </a:p>
        </p:txBody>
      </p:sp>
    </p:spTree>
    <p:extLst>
      <p:ext uri="{BB962C8B-B14F-4D97-AF65-F5344CB8AC3E}">
        <p14:creationId xmlns:p14="http://schemas.microsoft.com/office/powerpoint/2010/main" val="21265261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9509" y="44624"/>
            <a:ext cx="9806880" cy="1143000"/>
          </a:xfrm>
        </p:spPr>
        <p:txBody>
          <a:bodyPr>
            <a:normAutofit/>
          </a:bodyPr>
          <a:lstStyle/>
          <a:p>
            <a:r>
              <a:rPr lang="ru-RU" sz="2400" b="1" dirty="0">
                <a:solidFill>
                  <a:schemeClr val="bg1"/>
                </a:solidFill>
                <a:latin typeface="Times New Roman" panose="02020603050405020304" pitchFamily="18" charset="0"/>
                <a:ea typeface="Times New Roman" panose="02020603050405020304" pitchFamily="18" charset="0"/>
              </a:rPr>
              <a:t>Распределение направленностей образовательных программ, включенных в ПФ </a:t>
            </a:r>
            <a:r>
              <a:rPr lang="ru-RU" sz="2400" b="1" dirty="0" err="1">
                <a:solidFill>
                  <a:schemeClr val="bg1"/>
                </a:solidFill>
                <a:latin typeface="Times New Roman" panose="02020603050405020304" pitchFamily="18" charset="0"/>
                <a:ea typeface="Times New Roman" panose="02020603050405020304" pitchFamily="18" charset="0"/>
              </a:rPr>
              <a:t>ДОД</a:t>
            </a:r>
            <a:r>
              <a:rPr lang="ru-RU" sz="2400" b="1" dirty="0">
                <a:solidFill>
                  <a:schemeClr val="bg1"/>
                </a:solidFill>
                <a:latin typeface="Times New Roman" panose="02020603050405020304" pitchFamily="18" charset="0"/>
                <a:ea typeface="Times New Roman" panose="02020603050405020304" pitchFamily="18" charset="0"/>
              </a:rPr>
              <a:t> в регионах, где проходило исследование </a:t>
            </a:r>
            <a:endParaRPr lang="en-US" sz="2400" dirty="0">
              <a:solidFill>
                <a:schemeClr val="bg1"/>
              </a:solidFill>
            </a:endParaRPr>
          </a:p>
        </p:txBody>
      </p:sp>
      <p:sp>
        <p:nvSpPr>
          <p:cNvPr id="4" name="Rectangle 2"/>
          <p:cNvSpPr>
            <a:spLocks noChangeArrowheads="1"/>
          </p:cNvSpPr>
          <p:nvPr/>
        </p:nvSpPr>
        <p:spPr bwMode="auto">
          <a:xfrm>
            <a:off x="1240344" y="1022060"/>
            <a:ext cx="1024474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3073" name="Рисунок 9"/>
          <p:cNvPicPr>
            <a:picLocks noChangeAspect="1" noChangeArrowheads="1"/>
          </p:cNvPicPr>
          <p:nvPr/>
        </p:nvPicPr>
        <p:blipFill>
          <a:blip r:embed="rId3">
            <a:extLst>
              <a:ext uri="{28A0092B-C50C-407E-A947-70E740481C1C}">
                <a14:useLocalDpi xmlns:a14="http://schemas.microsoft.com/office/drawing/2010/main" val="0"/>
              </a:ext>
            </a:extLst>
          </a:blip>
          <a:srcRect l="42308" t="40433" r="14104" b="14766"/>
          <a:stretch>
            <a:fillRect/>
          </a:stretch>
        </p:blipFill>
        <p:spPr bwMode="auto">
          <a:xfrm>
            <a:off x="445213" y="1484785"/>
            <a:ext cx="6061472" cy="262521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4"/>
          <p:cNvSpPr>
            <a:spLocks noChangeArrowheads="1"/>
          </p:cNvSpPr>
          <p:nvPr/>
        </p:nvSpPr>
        <p:spPr bwMode="auto">
          <a:xfrm>
            <a:off x="5135893" y="3087742"/>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5" name="Рисунок 11"/>
          <p:cNvPicPr>
            <a:picLocks noChangeAspect="1" noChangeArrowheads="1"/>
          </p:cNvPicPr>
          <p:nvPr/>
        </p:nvPicPr>
        <p:blipFill>
          <a:blip r:embed="rId4">
            <a:extLst>
              <a:ext uri="{28A0092B-C50C-407E-A947-70E740481C1C}">
                <a14:useLocalDpi xmlns:a14="http://schemas.microsoft.com/office/drawing/2010/main" val="0"/>
              </a:ext>
            </a:extLst>
          </a:blip>
          <a:srcRect l="42789" t="39053" r="16988" b="21893"/>
          <a:stretch>
            <a:fillRect/>
          </a:stretch>
        </p:blipFill>
        <p:spPr bwMode="auto">
          <a:xfrm>
            <a:off x="5807968" y="3775419"/>
            <a:ext cx="6287525" cy="256721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5"/>
          <p:cNvSpPr>
            <a:spLocks noChangeArrowheads="1"/>
          </p:cNvSpPr>
          <p:nvPr/>
        </p:nvSpPr>
        <p:spPr bwMode="auto">
          <a:xfrm>
            <a:off x="5135893" y="615796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Прямоугольник 7"/>
          <p:cNvSpPr/>
          <p:nvPr/>
        </p:nvSpPr>
        <p:spPr>
          <a:xfrm>
            <a:off x="6768075" y="1406898"/>
            <a:ext cx="5280587" cy="2031325"/>
          </a:xfrm>
          <a:prstGeom prst="rect">
            <a:avLst/>
          </a:prstGeom>
        </p:spPr>
        <p:txBody>
          <a:bodyPr wrap="square">
            <a:spAutoFit/>
          </a:bodyPr>
          <a:lstStyle/>
          <a:p>
            <a:pPr indent="450215" algn="just">
              <a:spcAft>
                <a:spcPts val="0"/>
              </a:spcAft>
            </a:pPr>
            <a:r>
              <a:rPr lang="ru-RU" sz="1400" b="1" dirty="0" smtClean="0">
                <a:latin typeface="Times New Roman" panose="02020603050405020304" pitchFamily="18" charset="0"/>
                <a:ea typeface="Times New Roman" panose="02020603050405020304" pitchFamily="18" charset="0"/>
              </a:rPr>
              <a:t>Приходится констатировать </a:t>
            </a:r>
            <a:r>
              <a:rPr lang="ru-RU" sz="1400" b="1" dirty="0">
                <a:latin typeface="Times New Roman" panose="02020603050405020304" pitchFamily="18" charset="0"/>
                <a:ea typeface="Times New Roman" panose="02020603050405020304" pitchFamily="18" charset="0"/>
              </a:rPr>
              <a:t>наличие дисбаланса в представленности направлений образовательных программ, включенных в ПФ </a:t>
            </a:r>
            <a:r>
              <a:rPr lang="ru-RU" sz="1400" b="1" dirty="0" err="1" smtClean="0">
                <a:latin typeface="Times New Roman" panose="02020603050405020304" pitchFamily="18" charset="0"/>
                <a:ea typeface="Times New Roman" panose="02020603050405020304" pitchFamily="18" charset="0"/>
              </a:rPr>
              <a:t>ДОД</a:t>
            </a:r>
            <a:r>
              <a:rPr lang="ru-RU" sz="1400" b="1" dirty="0" smtClean="0">
                <a:latin typeface="Times New Roman" panose="02020603050405020304" pitchFamily="18" charset="0"/>
                <a:ea typeface="Times New Roman" panose="02020603050405020304" pitchFamily="18" charset="0"/>
              </a:rPr>
              <a:t>: </a:t>
            </a:r>
            <a:r>
              <a:rPr lang="ru-RU" sz="1400" b="1" dirty="0" smtClean="0">
                <a:solidFill>
                  <a:srgbClr val="0070C0"/>
                </a:solidFill>
                <a:latin typeface="Times New Roman" panose="02020603050405020304" pitchFamily="18" charset="0"/>
                <a:ea typeface="Times New Roman" panose="02020603050405020304" pitchFamily="18" charset="0"/>
              </a:rPr>
              <a:t>доля </a:t>
            </a:r>
            <a:r>
              <a:rPr lang="ru-RU" sz="1400" b="1" dirty="0">
                <a:solidFill>
                  <a:srgbClr val="0070C0"/>
                </a:solidFill>
                <a:latin typeface="Times New Roman" panose="02020603050405020304" pitchFamily="18" charset="0"/>
                <a:ea typeface="Times New Roman" panose="02020603050405020304" pitchFamily="18" charset="0"/>
              </a:rPr>
              <a:t>программ </a:t>
            </a:r>
            <a:r>
              <a:rPr lang="ru-RU" sz="1400" b="1" dirty="0" smtClean="0">
                <a:solidFill>
                  <a:srgbClr val="0070C0"/>
                </a:solidFill>
                <a:latin typeface="Times New Roman" panose="02020603050405020304" pitchFamily="18" charset="0"/>
                <a:ea typeface="Times New Roman" panose="02020603050405020304" pitchFamily="18" charset="0"/>
              </a:rPr>
              <a:t>художественной направленности </a:t>
            </a:r>
            <a:r>
              <a:rPr lang="ru-RU" sz="1400" b="1" dirty="0">
                <a:solidFill>
                  <a:srgbClr val="0070C0"/>
                </a:solidFill>
                <a:latin typeface="Times New Roman" panose="02020603050405020304" pitchFamily="18" charset="0"/>
                <a:ea typeface="Times New Roman" panose="02020603050405020304" pitchFamily="18" charset="0"/>
              </a:rPr>
              <a:t>колеблется от 44 до 48% в общем числе программ, </a:t>
            </a:r>
            <a:r>
              <a:rPr lang="ru-RU" sz="1400" b="1" dirty="0">
                <a:latin typeface="Times New Roman" panose="02020603050405020304" pitchFamily="18" charset="0"/>
                <a:ea typeface="Times New Roman" panose="02020603050405020304" pitchFamily="18" charset="0"/>
              </a:rPr>
              <a:t>включенных в ПФ </a:t>
            </a:r>
            <a:r>
              <a:rPr lang="ru-RU" sz="1400" b="1" dirty="0" err="1" smtClean="0">
                <a:latin typeface="Times New Roman" panose="02020603050405020304" pitchFamily="18" charset="0"/>
                <a:ea typeface="Times New Roman" panose="02020603050405020304" pitchFamily="18" charset="0"/>
              </a:rPr>
              <a:t>ДОД</a:t>
            </a:r>
            <a:r>
              <a:rPr lang="ru-RU" sz="1400" b="1" dirty="0" smtClean="0">
                <a:latin typeface="Times New Roman" panose="02020603050405020304" pitchFamily="18" charset="0"/>
                <a:ea typeface="Times New Roman" panose="02020603050405020304" pitchFamily="18" charset="0"/>
              </a:rPr>
              <a:t>, доля программ других направленностей заметно ниже. </a:t>
            </a:r>
          </a:p>
          <a:p>
            <a:pPr indent="450215" algn="just">
              <a:spcAft>
                <a:spcPts val="0"/>
              </a:spcAft>
            </a:pPr>
            <a:r>
              <a:rPr lang="ru-RU" sz="1400" b="1" dirty="0" smtClean="0">
                <a:latin typeface="Times New Roman" panose="02020603050405020304" pitchFamily="18" charset="0"/>
                <a:ea typeface="Times New Roman" panose="02020603050405020304" pitchFamily="18" charset="0"/>
              </a:rPr>
              <a:t>Стоит </a:t>
            </a:r>
            <a:r>
              <a:rPr lang="ru-RU" sz="1400" b="1" dirty="0">
                <a:latin typeface="Times New Roman" panose="02020603050405020304" pitchFamily="18" charset="0"/>
                <a:ea typeface="Times New Roman" panose="02020603050405020304" pitchFamily="18" charset="0"/>
              </a:rPr>
              <a:t>отметить невысокую степень представленности программ </a:t>
            </a:r>
            <a:r>
              <a:rPr lang="ru-RU" sz="1400" b="1" dirty="0">
                <a:solidFill>
                  <a:srgbClr val="0070C0"/>
                </a:solidFill>
                <a:latin typeface="Times New Roman" panose="02020603050405020304" pitchFamily="18" charset="0"/>
                <a:ea typeface="Times New Roman" panose="02020603050405020304" pitchFamily="18" charset="0"/>
              </a:rPr>
              <a:t>естественнонаучной направленности и низкую долю программ робототехнической направленности.</a:t>
            </a:r>
            <a:endParaRPr lang="en-US" sz="1400" b="1" dirty="0">
              <a:solidFill>
                <a:srgbClr val="0070C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298081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44624"/>
            <a:ext cx="9806880" cy="1143000"/>
          </a:xfrm>
        </p:spPr>
        <p:txBody>
          <a:bodyPr>
            <a:normAutofit/>
          </a:bodyPr>
          <a:lstStyle/>
          <a:p>
            <a:r>
              <a:rPr lang="ru-RU" sz="2000" b="1" dirty="0" smtClean="0">
                <a:solidFill>
                  <a:schemeClr val="bg1"/>
                </a:solidFill>
              </a:rPr>
              <a:t>Количество </a:t>
            </a:r>
            <a:r>
              <a:rPr lang="ru-RU" sz="2000" b="1" dirty="0">
                <a:solidFill>
                  <a:schemeClr val="bg1"/>
                </a:solidFill>
              </a:rPr>
              <a:t>образовательных программ, реализуемых в каждом муниципальном </a:t>
            </a:r>
            <a:r>
              <a:rPr lang="ru-RU" sz="2000" b="1" dirty="0" smtClean="0">
                <a:solidFill>
                  <a:schemeClr val="bg1"/>
                </a:solidFill>
              </a:rPr>
              <a:t>образовании в регионах </a:t>
            </a:r>
            <a:endParaRPr lang="ru-RU" sz="2400" dirty="0">
              <a:solidFill>
                <a:schemeClr val="bg1"/>
              </a:solidFill>
            </a:endParaRPr>
          </a:p>
        </p:txBody>
      </p:sp>
      <p:sp>
        <p:nvSpPr>
          <p:cNvPr id="4" name="Rectangle 2"/>
          <p:cNvSpPr>
            <a:spLocks noChangeArrowheads="1"/>
          </p:cNvSpPr>
          <p:nvPr/>
        </p:nvSpPr>
        <p:spPr bwMode="auto">
          <a:xfrm>
            <a:off x="1921339" y="-383437"/>
            <a:ext cx="118614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097" name="Рисунок 18"/>
          <p:cNvPicPr>
            <a:picLocks noChangeAspect="1" noChangeArrowheads="1"/>
          </p:cNvPicPr>
          <p:nvPr/>
        </p:nvPicPr>
        <p:blipFill>
          <a:blip r:embed="rId3">
            <a:extLst>
              <a:ext uri="{28A0092B-C50C-407E-A947-70E740481C1C}">
                <a14:useLocalDpi xmlns:a14="http://schemas.microsoft.com/office/drawing/2010/main" val="0"/>
              </a:ext>
            </a:extLst>
          </a:blip>
          <a:srcRect l="44415" t="22728" r="34779" b="7832"/>
          <a:stretch>
            <a:fillRect/>
          </a:stretch>
        </p:blipFill>
        <p:spPr bwMode="auto">
          <a:xfrm rot="-5400000">
            <a:off x="2652822" y="-955659"/>
            <a:ext cx="2949921" cy="739282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1921339" y="2949595"/>
            <a:ext cx="118614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7385458" y="2652537"/>
            <a:ext cx="98107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4100" name="Рисунок 19"/>
          <p:cNvPicPr>
            <a:picLocks noChangeAspect="1" noChangeArrowheads="1"/>
          </p:cNvPicPr>
          <p:nvPr/>
        </p:nvPicPr>
        <p:blipFill>
          <a:blip r:embed="rId4">
            <a:extLst>
              <a:ext uri="{28A0092B-C50C-407E-A947-70E740481C1C}">
                <a14:useLocalDpi xmlns:a14="http://schemas.microsoft.com/office/drawing/2010/main" val="0"/>
              </a:ext>
            </a:extLst>
          </a:blip>
          <a:srcRect l="44621" t="27402" r="20627" b="36655"/>
          <a:stretch>
            <a:fillRect/>
          </a:stretch>
        </p:blipFill>
        <p:spPr bwMode="auto">
          <a:xfrm>
            <a:off x="5711957" y="3869552"/>
            <a:ext cx="6494743" cy="2583784"/>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a:spLocks noChangeArrowheads="1"/>
          </p:cNvSpPr>
          <p:nvPr/>
        </p:nvSpPr>
        <p:spPr bwMode="auto">
          <a:xfrm flipV="1">
            <a:off x="7385458" y="6004183"/>
            <a:ext cx="981079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895122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67541" y="274638"/>
            <a:ext cx="9614859" cy="778098"/>
          </a:xfrm>
        </p:spPr>
        <p:txBody>
          <a:bodyPr>
            <a:normAutofit fontScale="90000"/>
          </a:bodyPr>
          <a:lstStyle/>
          <a:p>
            <a:r>
              <a:rPr lang="ru-RU" sz="2400" b="1" dirty="0">
                <a:solidFill>
                  <a:schemeClr val="bg1"/>
                </a:solidFill>
              </a:rPr>
              <a:t>Количество образовательных программ, реализуемых в каждом муниципальном образовании в регионах </a:t>
            </a:r>
            <a:endParaRPr lang="ru-RU" sz="2400" dirty="0"/>
          </a:p>
        </p:txBody>
      </p:sp>
      <p:sp>
        <p:nvSpPr>
          <p:cNvPr id="3" name="Rectangle 2"/>
          <p:cNvSpPr>
            <a:spLocks noChangeArrowheads="1"/>
          </p:cNvSpPr>
          <p:nvPr/>
        </p:nvSpPr>
        <p:spPr bwMode="auto">
          <a:xfrm>
            <a:off x="143339" y="999510"/>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Рисунок 20"/>
          <p:cNvPicPr>
            <a:picLocks noChangeAspect="1" noChangeArrowheads="1"/>
          </p:cNvPicPr>
          <p:nvPr/>
        </p:nvPicPr>
        <p:blipFill>
          <a:blip r:embed="rId2">
            <a:extLst>
              <a:ext uri="{28A0092B-C50C-407E-A947-70E740481C1C}">
                <a14:useLocalDpi xmlns:a14="http://schemas.microsoft.com/office/drawing/2010/main" val="0"/>
              </a:ext>
            </a:extLst>
          </a:blip>
          <a:srcRect l="44476" t="42677" r="20313" b="26691"/>
          <a:stretch>
            <a:fillRect/>
          </a:stretch>
        </p:blipFill>
        <p:spPr bwMode="auto">
          <a:xfrm>
            <a:off x="1007435" y="1455973"/>
            <a:ext cx="6651277" cy="24381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143339" y="3887173"/>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2" name="Rectangle 14"/>
          <p:cNvSpPr>
            <a:spLocks noChangeArrowheads="1"/>
          </p:cNvSpPr>
          <p:nvPr/>
        </p:nvSpPr>
        <p:spPr bwMode="auto">
          <a:xfrm>
            <a:off x="7135774" y="2897517"/>
            <a:ext cx="99040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5133" name="Рисунок 21"/>
          <p:cNvPicPr>
            <a:picLocks noChangeAspect="1" noChangeArrowheads="1"/>
          </p:cNvPicPr>
          <p:nvPr/>
        </p:nvPicPr>
        <p:blipFill>
          <a:blip r:embed="rId3">
            <a:extLst>
              <a:ext uri="{28A0092B-C50C-407E-A947-70E740481C1C}">
                <a14:useLocalDpi xmlns:a14="http://schemas.microsoft.com/office/drawing/2010/main" val="0"/>
              </a:ext>
            </a:extLst>
          </a:blip>
          <a:srcRect l="44870" t="47610" r="21786" b="21593"/>
          <a:stretch>
            <a:fillRect/>
          </a:stretch>
        </p:blipFill>
        <p:spPr bwMode="auto">
          <a:xfrm>
            <a:off x="6192011" y="3789040"/>
            <a:ext cx="5818651" cy="227226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5"/>
          <p:cNvSpPr>
            <a:spLocks noChangeArrowheads="1"/>
          </p:cNvSpPr>
          <p:nvPr/>
        </p:nvSpPr>
        <p:spPr bwMode="auto">
          <a:xfrm flipV="1">
            <a:off x="7135774" y="5899500"/>
            <a:ext cx="990408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57880552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126167"/>
            <a:ext cx="10416480" cy="1052736"/>
          </a:xfrm>
        </p:spPr>
        <p:txBody>
          <a:bodyPr>
            <a:normAutofit/>
          </a:bodyPr>
          <a:lstStyle/>
          <a:p>
            <a:r>
              <a:rPr lang="ru-RU" sz="1800" b="1" dirty="0">
                <a:solidFill>
                  <a:schemeClr val="bg1"/>
                </a:solidFill>
              </a:rPr>
              <a:t>Доля муниципальных образований в каждом из 4 регионов, в которых представлены образовательные программы, включенные в проект ПФ </a:t>
            </a:r>
            <a:r>
              <a:rPr lang="ru-RU" sz="1800" b="1" dirty="0" err="1" smtClean="0">
                <a:solidFill>
                  <a:schemeClr val="bg1"/>
                </a:solidFill>
              </a:rPr>
              <a:t>ДОД</a:t>
            </a:r>
            <a:endParaRPr lang="ru-RU" sz="1800" dirty="0">
              <a:solidFill>
                <a:schemeClr val="bg1"/>
              </a:solidFill>
              <a:latin typeface="Times New Roman" pitchFamily="18" charset="0"/>
              <a:cs typeface="Times New Roman" pitchFamily="18" charset="0"/>
            </a:endParaRPr>
          </a:p>
        </p:txBody>
      </p:sp>
      <p:sp>
        <p:nvSpPr>
          <p:cNvPr id="3" name="Rectangle 2"/>
          <p:cNvSpPr>
            <a:spLocks noChangeArrowheads="1"/>
          </p:cNvSpPr>
          <p:nvPr/>
        </p:nvSpPr>
        <p:spPr bwMode="auto">
          <a:xfrm>
            <a:off x="0" y="43934"/>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145" name="Рисунок 22"/>
          <p:cNvPicPr>
            <a:picLocks noChangeAspect="1" noChangeArrowheads="1"/>
          </p:cNvPicPr>
          <p:nvPr/>
        </p:nvPicPr>
        <p:blipFill>
          <a:blip r:embed="rId2">
            <a:extLst>
              <a:ext uri="{28A0092B-C50C-407E-A947-70E740481C1C}">
                <a14:useLocalDpi xmlns:a14="http://schemas.microsoft.com/office/drawing/2010/main" val="0"/>
              </a:ext>
            </a:extLst>
          </a:blip>
          <a:srcRect l="40413" t="44252" r="21617" b="19655"/>
          <a:stretch>
            <a:fillRect/>
          </a:stretch>
        </p:blipFill>
        <p:spPr bwMode="auto">
          <a:xfrm>
            <a:off x="1007435" y="1700809"/>
            <a:ext cx="10451752" cy="420211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a:spLocks noChangeArrowheads="1"/>
          </p:cNvSpPr>
          <p:nvPr/>
        </p:nvSpPr>
        <p:spPr bwMode="auto">
          <a:xfrm>
            <a:off x="0" y="322210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580660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75520" y="-42292"/>
            <a:ext cx="10320469" cy="1268760"/>
          </a:xfrm>
        </p:spPr>
        <p:txBody>
          <a:bodyPr>
            <a:normAutofit/>
          </a:bodyPr>
          <a:lstStyle/>
          <a:p>
            <a:r>
              <a:rPr lang="ru-RU" sz="2400" b="1" dirty="0">
                <a:solidFill>
                  <a:schemeClr val="bg1"/>
                </a:solidFill>
              </a:rPr>
              <a:t>Число образовательных программ, реализуемых в рамках ПФ </a:t>
            </a:r>
            <a:r>
              <a:rPr lang="ru-RU" sz="2400" b="1" dirty="0" err="1" smtClean="0">
                <a:solidFill>
                  <a:schemeClr val="bg1"/>
                </a:solidFill>
              </a:rPr>
              <a:t>ДОД</a:t>
            </a:r>
            <a:r>
              <a:rPr lang="ru-RU" sz="2400" b="1" dirty="0" smtClean="0">
                <a:solidFill>
                  <a:schemeClr val="bg1"/>
                </a:solidFill>
              </a:rPr>
              <a:t>, адаптированных для детей с </a:t>
            </a:r>
            <a:r>
              <a:rPr lang="ru-RU" sz="2400" b="1" dirty="0" err="1" smtClean="0">
                <a:solidFill>
                  <a:schemeClr val="bg1"/>
                </a:solidFill>
              </a:rPr>
              <a:t>ОВЗ</a:t>
            </a:r>
            <a:endParaRPr lang="ru-RU" sz="2400" b="1" dirty="0">
              <a:solidFill>
                <a:schemeClr val="bg1"/>
              </a:solidFill>
              <a:latin typeface="Times New Roman" pitchFamily="18" charset="0"/>
              <a:cs typeface="Times New Roman" pitchFamily="18" charset="0"/>
            </a:endParaRPr>
          </a:p>
        </p:txBody>
      </p:sp>
      <p:sp>
        <p:nvSpPr>
          <p:cNvPr id="3" name="Содержимое 2"/>
          <p:cNvSpPr>
            <a:spLocks noGrp="1"/>
          </p:cNvSpPr>
          <p:nvPr>
            <p:ph idx="1"/>
          </p:nvPr>
        </p:nvSpPr>
        <p:spPr>
          <a:xfrm>
            <a:off x="239350" y="1412776"/>
            <a:ext cx="3936437" cy="1684784"/>
          </a:xfrm>
        </p:spPr>
        <p:txBody>
          <a:bodyPr>
            <a:normAutofit/>
          </a:bodyPr>
          <a:lstStyle/>
          <a:p>
            <a:pPr>
              <a:buNone/>
            </a:pPr>
            <a:r>
              <a:rPr lang="ru-RU" sz="1800" b="1" dirty="0">
                <a:solidFill>
                  <a:schemeClr val="bg1"/>
                </a:solidFill>
                <a:latin typeface="Times New Roman" pitchFamily="18" charset="0"/>
                <a:cs typeface="Times New Roman" pitchFamily="18" charset="0"/>
              </a:rPr>
              <a:t>3.5.  Степень удовлетворенности работой педагогов дополнительного образования </a:t>
            </a:r>
          </a:p>
        </p:txBody>
      </p:sp>
      <p:sp>
        <p:nvSpPr>
          <p:cNvPr id="5" name="Subtitle 2"/>
          <p:cNvSpPr txBox="1">
            <a:spLocks/>
          </p:cNvSpPr>
          <p:nvPr/>
        </p:nvSpPr>
        <p:spPr bwMode="auto">
          <a:xfrm>
            <a:off x="340785" y="6415088"/>
            <a:ext cx="5524500" cy="246062"/>
          </a:xfrm>
          <a:prstGeom prst="rect">
            <a:avLst/>
          </a:prstGeom>
          <a:noFill/>
          <a:ln w="9525">
            <a:noFill/>
            <a:miter lim="800000"/>
            <a:headEnd/>
            <a:tailEnd/>
          </a:ln>
        </p:spPr>
        <p:txBody>
          <a:bodyPr/>
          <a:lstStyle/>
          <a:p>
            <a:pPr>
              <a:spcBef>
                <a:spcPct val="20000"/>
              </a:spcBef>
            </a:pPr>
            <a:r>
              <a:rPr lang="ru-RU" sz="800" dirty="0">
                <a:solidFill>
                  <a:schemeClr val="bg1"/>
                </a:solidFill>
              </a:rPr>
              <a:t>Высшая школа экономики, Москва, </a:t>
            </a:r>
            <a:r>
              <a:rPr lang="ru-RU" sz="800" dirty="0" smtClean="0">
                <a:solidFill>
                  <a:schemeClr val="bg1"/>
                </a:solidFill>
              </a:rPr>
              <a:t>201</a:t>
            </a:r>
            <a:r>
              <a:rPr lang="ru-RU" sz="800" dirty="0">
                <a:solidFill>
                  <a:schemeClr val="bg1"/>
                </a:solidFill>
              </a:rPr>
              <a:t>4</a:t>
            </a:r>
            <a:endParaRPr kumimoji="1" lang="ru-RU" sz="800" dirty="0">
              <a:solidFill>
                <a:schemeClr val="bg1"/>
              </a:solidFill>
              <a:latin typeface="Myriad Pro"/>
            </a:endParaRPr>
          </a:p>
        </p:txBody>
      </p:sp>
      <p:sp>
        <p:nvSpPr>
          <p:cNvPr id="4" name="Rectangle 2"/>
          <p:cNvSpPr>
            <a:spLocks noChangeArrowheads="1"/>
          </p:cNvSpPr>
          <p:nvPr/>
        </p:nvSpPr>
        <p:spPr bwMode="auto">
          <a:xfrm>
            <a:off x="143339" y="186360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69" name="Рисунок 23"/>
          <p:cNvPicPr>
            <a:picLocks noChangeAspect="1" noChangeArrowheads="1"/>
          </p:cNvPicPr>
          <p:nvPr/>
        </p:nvPicPr>
        <p:blipFill>
          <a:blip r:embed="rId2">
            <a:extLst>
              <a:ext uri="{28A0092B-C50C-407E-A947-70E740481C1C}">
                <a14:useLocalDpi xmlns:a14="http://schemas.microsoft.com/office/drawing/2010/main" val="0"/>
              </a:ext>
            </a:extLst>
          </a:blip>
          <a:srcRect l="44214" t="38283" r="24174" b="27402"/>
          <a:stretch>
            <a:fillRect/>
          </a:stretch>
        </p:blipFill>
        <p:spPr bwMode="auto">
          <a:xfrm>
            <a:off x="47328" y="1576388"/>
            <a:ext cx="5568619" cy="25576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p:cNvSpPr>
            <a:spLocks noChangeArrowheads="1"/>
          </p:cNvSpPr>
          <p:nvPr/>
        </p:nvSpPr>
        <p:spPr bwMode="auto">
          <a:xfrm>
            <a:off x="5711957" y="241451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172" name="Рисунок 1"/>
          <p:cNvPicPr>
            <a:picLocks noChangeAspect="1" noChangeArrowheads="1"/>
          </p:cNvPicPr>
          <p:nvPr/>
        </p:nvPicPr>
        <p:blipFill>
          <a:blip r:embed="rId3">
            <a:extLst>
              <a:ext uri="{28A0092B-C50C-407E-A947-70E740481C1C}">
                <a14:useLocalDpi xmlns:a14="http://schemas.microsoft.com/office/drawing/2010/main" val="0"/>
              </a:ext>
            </a:extLst>
          </a:blip>
          <a:srcRect l="44363" t="36673" r="26804" b="30455"/>
          <a:stretch>
            <a:fillRect/>
          </a:stretch>
        </p:blipFill>
        <p:spPr bwMode="auto">
          <a:xfrm>
            <a:off x="5711957" y="2827784"/>
            <a:ext cx="5954184"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6"/>
          <p:cNvSpPr>
            <a:spLocks noChangeArrowheads="1"/>
          </p:cNvSpPr>
          <p:nvPr/>
        </p:nvSpPr>
        <p:spPr bwMode="auto">
          <a:xfrm>
            <a:off x="5711957" y="550061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215424147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531" y="0"/>
            <a:ext cx="10320469" cy="1268760"/>
          </a:xfrm>
        </p:spPr>
        <p:txBody>
          <a:bodyPr>
            <a:normAutofit/>
          </a:bodyPr>
          <a:lstStyle/>
          <a:p>
            <a:r>
              <a:rPr lang="ru-RU" sz="2000" b="1" dirty="0" smtClean="0">
                <a:solidFill>
                  <a:schemeClr val="bg1"/>
                </a:solidFill>
                <a:latin typeface="Times New Roman" pitchFamily="18" charset="0"/>
                <a:cs typeface="Times New Roman" pitchFamily="18" charset="0"/>
              </a:rPr>
              <a:t>Результаты качественного исследования </a:t>
            </a:r>
            <a:r>
              <a:rPr lang="ru-RU" sz="2000" b="1" dirty="0" err="1" smtClean="0">
                <a:solidFill>
                  <a:schemeClr val="bg1"/>
                </a:solidFill>
                <a:latin typeface="Times New Roman" pitchFamily="18" charset="0"/>
                <a:cs typeface="Times New Roman" pitchFamily="18" charset="0"/>
              </a:rPr>
              <a:t>нарративным</a:t>
            </a:r>
            <a:r>
              <a:rPr lang="ru-RU" sz="2000" b="1" dirty="0" smtClean="0">
                <a:solidFill>
                  <a:schemeClr val="bg1"/>
                </a:solidFill>
                <a:latin typeface="Times New Roman" pitchFamily="18" charset="0"/>
                <a:cs typeface="Times New Roman" pitchFamily="18" charset="0"/>
              </a:rPr>
              <a:t> методом</a:t>
            </a:r>
            <a:endParaRPr lang="ru-RU" sz="2400" b="1" dirty="0">
              <a:solidFill>
                <a:schemeClr val="bg1"/>
              </a:solidFill>
              <a:latin typeface="Times New Roman" pitchFamily="18" charset="0"/>
              <a:cs typeface="Times New Roman" pitchFamily="18" charset="0"/>
            </a:endParaRPr>
          </a:p>
        </p:txBody>
      </p:sp>
      <p:sp>
        <p:nvSpPr>
          <p:cNvPr id="5" name="Subtitle 2"/>
          <p:cNvSpPr txBox="1">
            <a:spLocks/>
          </p:cNvSpPr>
          <p:nvPr/>
        </p:nvSpPr>
        <p:spPr bwMode="auto">
          <a:xfrm>
            <a:off x="340785" y="6415088"/>
            <a:ext cx="5524500" cy="246062"/>
          </a:xfrm>
          <a:prstGeom prst="rect">
            <a:avLst/>
          </a:prstGeom>
          <a:noFill/>
          <a:ln w="9525">
            <a:noFill/>
            <a:miter lim="800000"/>
            <a:headEnd/>
            <a:tailEnd/>
          </a:ln>
        </p:spPr>
        <p:txBody>
          <a:bodyPr/>
          <a:lstStyle/>
          <a:p>
            <a:pPr>
              <a:spcBef>
                <a:spcPct val="20000"/>
              </a:spcBef>
            </a:pPr>
            <a:r>
              <a:rPr lang="ru-RU" sz="800" dirty="0">
                <a:solidFill>
                  <a:prstClr val="white"/>
                </a:solidFill>
              </a:rPr>
              <a:t>Высшая школа экономики, Москва, </a:t>
            </a:r>
            <a:r>
              <a:rPr lang="ru-RU" sz="800" dirty="0" smtClean="0">
                <a:solidFill>
                  <a:prstClr val="white"/>
                </a:solidFill>
              </a:rPr>
              <a:t>201</a:t>
            </a:r>
            <a:r>
              <a:rPr lang="ru-RU" sz="800" dirty="0">
                <a:solidFill>
                  <a:prstClr val="white"/>
                </a:solidFill>
              </a:rPr>
              <a:t>4</a:t>
            </a:r>
            <a:endParaRPr kumimoji="1" lang="ru-RU" sz="800" dirty="0">
              <a:solidFill>
                <a:prstClr val="white"/>
              </a:solidFill>
              <a:latin typeface="Myriad Pro"/>
            </a:endParaRPr>
          </a:p>
        </p:txBody>
      </p:sp>
      <p:sp>
        <p:nvSpPr>
          <p:cNvPr id="7" name="Прямоугольник 6"/>
          <p:cNvSpPr/>
          <p:nvPr/>
        </p:nvSpPr>
        <p:spPr>
          <a:xfrm>
            <a:off x="340783" y="1482423"/>
            <a:ext cx="11707877" cy="4924425"/>
          </a:xfrm>
          <a:prstGeom prst="rect">
            <a:avLst/>
          </a:prstGeom>
        </p:spPr>
        <p:txBody>
          <a:bodyPr wrap="square">
            <a:spAutoFit/>
          </a:bodyPr>
          <a:lstStyle/>
          <a:p>
            <a:r>
              <a:rPr lang="ru-RU" b="1" dirty="0">
                <a:solidFill>
                  <a:srgbClr val="C00000"/>
                </a:solidFill>
                <a:latin typeface="Times New Roman" panose="02020603050405020304" pitchFamily="18" charset="0"/>
                <a:ea typeface="Times New Roman" panose="02020603050405020304" pitchFamily="18" charset="0"/>
              </a:rPr>
              <a:t>Нарративы семей с низким социально-экономическим </a:t>
            </a:r>
            <a:r>
              <a:rPr lang="ru-RU" b="1" dirty="0" smtClean="0">
                <a:solidFill>
                  <a:srgbClr val="C00000"/>
                </a:solidFill>
                <a:latin typeface="Times New Roman" panose="02020603050405020304" pitchFamily="18" charset="0"/>
                <a:ea typeface="Times New Roman" panose="02020603050405020304" pitchFamily="18" charset="0"/>
              </a:rPr>
              <a:t>статусом</a:t>
            </a:r>
          </a:p>
          <a:p>
            <a:r>
              <a:rPr lang="ru-RU" sz="1400" b="1" dirty="0">
                <a:solidFill>
                  <a:prstClr val="black"/>
                </a:solidFill>
              </a:rPr>
              <a:t>«дополнительное образование – способ занять ребенка</a:t>
            </a:r>
            <a:r>
              <a:rPr lang="ru-RU" sz="1400" b="1" dirty="0" smtClean="0">
                <a:solidFill>
                  <a:prstClr val="black"/>
                </a:solidFill>
              </a:rPr>
              <a:t>» </a:t>
            </a:r>
          </a:p>
          <a:p>
            <a:r>
              <a:rPr lang="ru-RU" sz="1000" i="1" dirty="0">
                <a:solidFill>
                  <a:prstClr val="black"/>
                </a:solidFill>
              </a:rPr>
              <a:t>«может, и хотел бы </a:t>
            </a:r>
            <a:r>
              <a:rPr lang="ru-RU" sz="1000" i="1" dirty="0" smtClean="0">
                <a:solidFill>
                  <a:prstClr val="black"/>
                </a:solidFill>
              </a:rPr>
              <a:t>посещать и </a:t>
            </a:r>
            <a:r>
              <a:rPr lang="ru-RU" sz="1000" i="1" dirty="0">
                <a:solidFill>
                  <a:prstClr val="black"/>
                </a:solidFill>
              </a:rPr>
              <a:t>без того много забот, чтобы </a:t>
            </a:r>
            <a:r>
              <a:rPr lang="ru-RU" sz="1000" i="1" dirty="0" smtClean="0">
                <a:solidFill>
                  <a:prstClr val="black"/>
                </a:solidFill>
              </a:rPr>
              <a:t>возить туда </a:t>
            </a:r>
            <a:r>
              <a:rPr lang="ru-RU" sz="1000" i="1" dirty="0">
                <a:solidFill>
                  <a:prstClr val="black"/>
                </a:solidFill>
              </a:rPr>
              <a:t>и обратно, да ещё и 2 раза в неделю»</a:t>
            </a:r>
            <a:r>
              <a:rPr lang="ru-RU" sz="1000" dirty="0">
                <a:solidFill>
                  <a:prstClr val="black"/>
                </a:solidFill>
              </a:rPr>
              <a:t> </a:t>
            </a:r>
            <a:endParaRPr lang="ru-RU" sz="1000" dirty="0" smtClean="0">
              <a:solidFill>
                <a:prstClr val="black"/>
              </a:solidFill>
            </a:endParaRPr>
          </a:p>
          <a:p>
            <a:r>
              <a:rPr lang="ru-RU" sz="1000" i="1" dirty="0">
                <a:solidFill>
                  <a:prstClr val="black"/>
                </a:solidFill>
              </a:rPr>
              <a:t>«кружки и секции – это способ занять ребенка, а не родителя дополнительной нагрузкой»</a:t>
            </a:r>
            <a:r>
              <a:rPr lang="ru-RU" sz="1000" dirty="0">
                <a:solidFill>
                  <a:prstClr val="black"/>
                </a:solidFill>
              </a:rPr>
              <a:t> </a:t>
            </a:r>
            <a:endParaRPr lang="ru-RU" sz="1000" dirty="0" smtClean="0">
              <a:solidFill>
                <a:prstClr val="black"/>
              </a:solidFill>
            </a:endParaRPr>
          </a:p>
          <a:p>
            <a:r>
              <a:rPr lang="ru-RU" sz="1400" b="1" dirty="0">
                <a:solidFill>
                  <a:prstClr val="black"/>
                </a:solidFill>
              </a:rPr>
              <a:t>«учиться надо в школе»</a:t>
            </a:r>
            <a:endParaRPr lang="ru-RU" sz="1400" dirty="0" smtClean="0">
              <a:solidFill>
                <a:prstClr val="black"/>
              </a:solidFill>
            </a:endParaRPr>
          </a:p>
          <a:p>
            <a:r>
              <a:rPr lang="ru-RU" sz="1000" i="1" dirty="0">
                <a:solidFill>
                  <a:prstClr val="black"/>
                </a:solidFill>
              </a:rPr>
              <a:t>«Честно говоря, мы посмотрели на этот список </a:t>
            </a:r>
            <a:r>
              <a:rPr lang="ru-RU" sz="1000" i="1" dirty="0" smtClean="0">
                <a:solidFill>
                  <a:prstClr val="black"/>
                </a:solidFill>
              </a:rPr>
              <a:t>программ</a:t>
            </a:r>
            <a:r>
              <a:rPr lang="ru-RU" sz="1000" dirty="0" smtClean="0">
                <a:solidFill>
                  <a:prstClr val="black"/>
                </a:solidFill>
              </a:rPr>
              <a:t>,</a:t>
            </a:r>
            <a:r>
              <a:rPr lang="ru-RU" sz="1000" i="1" dirty="0" smtClean="0">
                <a:solidFill>
                  <a:prstClr val="black"/>
                </a:solidFill>
              </a:rPr>
              <a:t> </a:t>
            </a:r>
            <a:r>
              <a:rPr lang="ru-RU" sz="1000" i="1" dirty="0">
                <a:solidFill>
                  <a:prstClr val="black"/>
                </a:solidFill>
              </a:rPr>
              <a:t>все здорово, но углубляться не стали, серьезно надо подходить к школе, а это все так, почти развлекательная программа</a:t>
            </a:r>
            <a:r>
              <a:rPr lang="ru-RU" sz="1000" i="1" dirty="0" smtClean="0">
                <a:solidFill>
                  <a:prstClr val="black"/>
                </a:solidFill>
              </a:rPr>
              <a:t>»</a:t>
            </a:r>
          </a:p>
          <a:p>
            <a:r>
              <a:rPr lang="ru-RU" sz="1000" i="1" dirty="0" smtClean="0">
                <a:solidFill>
                  <a:prstClr val="black"/>
                </a:solidFill>
              </a:rPr>
              <a:t> </a:t>
            </a:r>
            <a:r>
              <a:rPr lang="ru-RU" sz="1000" i="1" dirty="0">
                <a:solidFill>
                  <a:prstClr val="black"/>
                </a:solidFill>
              </a:rPr>
              <a:t>«</a:t>
            </a:r>
            <a:r>
              <a:rPr lang="ru-RU" sz="1000" i="1" dirty="0" smtClean="0">
                <a:solidFill>
                  <a:prstClr val="black"/>
                </a:solidFill>
              </a:rPr>
              <a:t>имитация </a:t>
            </a:r>
            <a:r>
              <a:rPr lang="ru-RU" sz="1000" i="1" dirty="0">
                <a:solidFill>
                  <a:prstClr val="black"/>
                </a:solidFill>
              </a:rPr>
              <a:t>бурной деятельности</a:t>
            </a:r>
            <a:r>
              <a:rPr lang="ru-RU" sz="1000" i="1" dirty="0" smtClean="0">
                <a:solidFill>
                  <a:prstClr val="black"/>
                </a:solidFill>
              </a:rPr>
              <a:t>»</a:t>
            </a:r>
          </a:p>
          <a:p>
            <a:r>
              <a:rPr lang="ru-RU" sz="1000" i="1" dirty="0">
                <a:solidFill>
                  <a:prstClr val="black"/>
                </a:solidFill>
              </a:rPr>
              <a:t>«готовность заниматься, чем угодно, лишь бы не уроками»</a:t>
            </a:r>
            <a:r>
              <a:rPr lang="ru-RU" sz="1000" dirty="0">
                <a:solidFill>
                  <a:prstClr val="black"/>
                </a:solidFill>
              </a:rPr>
              <a:t> </a:t>
            </a:r>
            <a:endParaRPr lang="ru-RU" sz="1000" dirty="0" smtClean="0">
              <a:solidFill>
                <a:prstClr val="black"/>
              </a:solidFill>
            </a:endParaRPr>
          </a:p>
          <a:p>
            <a:r>
              <a:rPr lang="ru-RU" sz="1000" b="1" i="1" dirty="0">
                <a:solidFill>
                  <a:srgbClr val="C00000"/>
                </a:solidFill>
              </a:rPr>
              <a:t>«единственным весомым» </a:t>
            </a:r>
            <a:r>
              <a:rPr lang="ru-RU" sz="1000" b="1" dirty="0">
                <a:solidFill>
                  <a:srgbClr val="C00000"/>
                </a:solidFill>
              </a:rPr>
              <a:t>достижением нового механизма финансирования дополнительного образования детей возможность изучать некоторые предметы из школьной программы на дополнительных образовательных программах, тем самым </a:t>
            </a:r>
            <a:r>
              <a:rPr lang="ru-RU" sz="1000" b="1" i="1" dirty="0">
                <a:solidFill>
                  <a:srgbClr val="C00000"/>
                </a:solidFill>
              </a:rPr>
              <a:t>«готовясь к </a:t>
            </a:r>
            <a:r>
              <a:rPr lang="ru-RU" sz="1000" b="1" i="1" dirty="0" err="1">
                <a:solidFill>
                  <a:srgbClr val="C00000"/>
                </a:solidFill>
              </a:rPr>
              <a:t>ОГЭ</a:t>
            </a:r>
            <a:r>
              <a:rPr lang="ru-RU" sz="1000" b="1" i="1" dirty="0">
                <a:solidFill>
                  <a:srgbClr val="C00000"/>
                </a:solidFill>
              </a:rPr>
              <a:t> и ЕГЭ бесплатно» </a:t>
            </a:r>
            <a:endParaRPr lang="ru-RU" sz="1000" b="1" i="1" dirty="0" smtClean="0">
              <a:solidFill>
                <a:srgbClr val="C00000"/>
              </a:solidFill>
            </a:endParaRPr>
          </a:p>
          <a:p>
            <a:r>
              <a:rPr lang="ru-RU" sz="1400" b="1" dirty="0">
                <a:solidFill>
                  <a:prstClr val="black"/>
                </a:solidFill>
              </a:rPr>
              <a:t>«выбирать – это слишком сложно» </a:t>
            </a:r>
            <a:endParaRPr lang="ru-RU" sz="1400" dirty="0" smtClean="0">
              <a:solidFill>
                <a:srgbClr val="C00000"/>
              </a:solidFill>
            </a:endParaRPr>
          </a:p>
          <a:p>
            <a:r>
              <a:rPr lang="ru-RU" sz="1000" i="1" dirty="0">
                <a:solidFill>
                  <a:prstClr val="black"/>
                </a:solidFill>
              </a:rPr>
              <a:t>«Когда мы посмотрели названия этих кружков, мне плохо стало. Очень много новых слов, которые я ни разу не слышала, иногда даже кажется, что что-то неприличное</a:t>
            </a:r>
            <a:r>
              <a:rPr lang="ru-RU" sz="1000" i="1" dirty="0" smtClean="0">
                <a:solidFill>
                  <a:prstClr val="black"/>
                </a:solidFill>
              </a:rPr>
              <a:t>»</a:t>
            </a:r>
          </a:p>
          <a:p>
            <a:r>
              <a:rPr lang="ru-RU" sz="1000" i="1" dirty="0">
                <a:solidFill>
                  <a:prstClr val="black"/>
                </a:solidFill>
              </a:rPr>
              <a:t>«Я честно признаюсь, что у доброй половины кружков даже место проведения не смотрела. А какой в этом смысл, если я точно знаю, </a:t>
            </a:r>
            <a:r>
              <a:rPr lang="ru-RU" sz="1000" i="1" dirty="0" smtClean="0">
                <a:solidFill>
                  <a:prstClr val="black"/>
                </a:solidFill>
              </a:rPr>
              <a:t>что </a:t>
            </a:r>
            <a:r>
              <a:rPr lang="ru-RU" sz="1000" i="1" dirty="0">
                <a:solidFill>
                  <a:prstClr val="black"/>
                </a:solidFill>
              </a:rPr>
              <a:t>у дочери должен быть аттестат об окончании музыкальной школы</a:t>
            </a:r>
            <a:r>
              <a:rPr lang="ru-RU" sz="1000" dirty="0" smtClean="0">
                <a:solidFill>
                  <a:prstClr val="black"/>
                </a:solidFill>
              </a:rPr>
              <a:t>»</a:t>
            </a:r>
          </a:p>
          <a:p>
            <a:r>
              <a:rPr lang="ru-RU" sz="1400" b="1" dirty="0">
                <a:solidFill>
                  <a:prstClr val="black"/>
                </a:solidFill>
              </a:rPr>
              <a:t>«процесс приоритетнее результата</a:t>
            </a:r>
            <a:r>
              <a:rPr lang="ru-RU" sz="1400" b="1" dirty="0" smtClean="0">
                <a:solidFill>
                  <a:prstClr val="black"/>
                </a:solidFill>
              </a:rPr>
              <a:t>»</a:t>
            </a:r>
          </a:p>
          <a:p>
            <a:r>
              <a:rPr lang="ru-RU" sz="1000" i="1" dirty="0">
                <a:solidFill>
                  <a:prstClr val="black"/>
                </a:solidFill>
              </a:rPr>
              <a:t>«…мы записались в </a:t>
            </a:r>
            <a:r>
              <a:rPr lang="ru-RU" sz="1000" i="1" dirty="0" err="1">
                <a:solidFill>
                  <a:prstClr val="black"/>
                </a:solidFill>
              </a:rPr>
              <a:t>ЦДТ</a:t>
            </a:r>
            <a:r>
              <a:rPr lang="ru-RU" sz="1000" i="1" dirty="0">
                <a:solidFill>
                  <a:prstClr val="black"/>
                </a:solidFill>
              </a:rPr>
              <a:t> </a:t>
            </a:r>
            <a:r>
              <a:rPr lang="ru-RU" sz="1000" i="1" dirty="0" smtClean="0">
                <a:solidFill>
                  <a:prstClr val="black"/>
                </a:solidFill>
              </a:rPr>
              <a:t>в </a:t>
            </a:r>
            <a:r>
              <a:rPr lang="ru-RU" sz="1000" i="1" dirty="0">
                <a:solidFill>
                  <a:prstClr val="black"/>
                </a:solidFill>
              </a:rPr>
              <a:t>наш кружок, отнесли туда сертификат, а потом не нашли себя в списках, как будто нас не взяли, оказывается, что просто потеряли нашу фамилию…»</a:t>
            </a:r>
            <a:endParaRPr lang="ru-RU" sz="1000" dirty="0" smtClean="0">
              <a:solidFill>
                <a:prstClr val="black"/>
              </a:solidFill>
            </a:endParaRPr>
          </a:p>
          <a:p>
            <a:r>
              <a:rPr lang="ru-RU" sz="1400" b="1" dirty="0">
                <a:solidFill>
                  <a:prstClr val="black"/>
                </a:solidFill>
              </a:rPr>
              <a:t>«все новое – это не к добру»</a:t>
            </a:r>
            <a:endParaRPr lang="ru-RU" sz="1400" dirty="0">
              <a:solidFill>
                <a:prstClr val="black"/>
              </a:solidFill>
            </a:endParaRPr>
          </a:p>
          <a:p>
            <a:r>
              <a:rPr lang="ru-RU" sz="1000" i="1" dirty="0">
                <a:solidFill>
                  <a:prstClr val="black"/>
                </a:solidFill>
              </a:rPr>
              <a:t>«тут все очень страшно, мне кажется, что потом нас могут заставить платить за эту программу, раз раньше она платной </a:t>
            </a:r>
            <a:r>
              <a:rPr lang="ru-RU" sz="1000" i="1" dirty="0" smtClean="0">
                <a:solidFill>
                  <a:prstClr val="black"/>
                </a:solidFill>
              </a:rPr>
              <a:t>была»</a:t>
            </a:r>
            <a:endParaRPr lang="ru-RU" sz="1000" dirty="0" smtClean="0">
              <a:solidFill>
                <a:prstClr val="black"/>
              </a:solidFill>
            </a:endParaRPr>
          </a:p>
          <a:p>
            <a:r>
              <a:rPr lang="ru-RU" sz="1000" i="1" dirty="0"/>
              <a:t>«…там в любом случае есть какие-то подводные камни, о которых мы узнаем, как всегда, в последнюю очередь…»</a:t>
            </a:r>
            <a:r>
              <a:rPr lang="ru-RU" sz="1000" dirty="0"/>
              <a:t> </a:t>
            </a:r>
            <a:endParaRPr lang="ru-RU" sz="1000" b="1" dirty="0" smtClean="0">
              <a:solidFill>
                <a:srgbClr val="C00000"/>
              </a:solidFill>
            </a:endParaRPr>
          </a:p>
          <a:p>
            <a:endParaRPr lang="ru-RU" sz="1600" b="1" dirty="0" smtClean="0">
              <a:solidFill>
                <a:srgbClr val="C00000"/>
              </a:solidFill>
            </a:endParaRPr>
          </a:p>
          <a:p>
            <a:r>
              <a:rPr lang="ru-RU" sz="1600" b="1" dirty="0" smtClean="0">
                <a:solidFill>
                  <a:srgbClr val="C00000"/>
                </a:solidFill>
              </a:rPr>
              <a:t>Вывод: </a:t>
            </a:r>
            <a:r>
              <a:rPr lang="ru-RU" sz="1600" dirty="0" smtClean="0">
                <a:solidFill>
                  <a:srgbClr val="C00000"/>
                </a:solidFill>
              </a:rPr>
              <a:t>необходимо специальная разъяснительная работа с семьями с низким социально-экономическим статусом. </a:t>
            </a:r>
          </a:p>
          <a:p>
            <a:r>
              <a:rPr lang="ru-RU" sz="1600" dirty="0" smtClean="0">
                <a:solidFill>
                  <a:srgbClr val="C00000"/>
                </a:solidFill>
              </a:rPr>
              <a:t>Для этих семей свойственно </a:t>
            </a:r>
            <a:r>
              <a:rPr lang="ru-RU" sz="1600" dirty="0">
                <a:solidFill>
                  <a:srgbClr val="C00000"/>
                </a:solidFill>
              </a:rPr>
              <a:t>концентрироваться на </a:t>
            </a:r>
            <a:r>
              <a:rPr lang="ru-RU" sz="1600" b="1" dirty="0">
                <a:solidFill>
                  <a:srgbClr val="C00000"/>
                </a:solidFill>
              </a:rPr>
              <a:t>издержках процесса трансформации, видеть в них не зоны роста, а непреодолимые барьеры на пути к получению дополнительного образования.</a:t>
            </a:r>
            <a:r>
              <a:rPr lang="ru-RU" sz="1600" dirty="0">
                <a:solidFill>
                  <a:srgbClr val="C00000"/>
                </a:solidFill>
              </a:rPr>
              <a:t> </a:t>
            </a:r>
            <a:endParaRPr lang="ru-RU" sz="1600" dirty="0" smtClean="0">
              <a:solidFill>
                <a:srgbClr val="C00000"/>
              </a:solidFill>
            </a:endParaRPr>
          </a:p>
          <a:p>
            <a:r>
              <a:rPr lang="ru-RU" sz="1600" dirty="0" smtClean="0">
                <a:solidFill>
                  <a:srgbClr val="C00000"/>
                </a:solidFill>
              </a:rPr>
              <a:t>В </a:t>
            </a:r>
            <a:r>
              <a:rPr lang="ru-RU" sz="1600" dirty="0">
                <a:solidFill>
                  <a:srgbClr val="C00000"/>
                </a:solidFill>
              </a:rPr>
              <a:t>частности, многие </a:t>
            </a:r>
            <a:r>
              <a:rPr lang="ru-RU" sz="1600" dirty="0" smtClean="0">
                <a:solidFill>
                  <a:srgbClr val="C00000"/>
                </a:solidFill>
              </a:rPr>
              <a:t>респонденты </a:t>
            </a:r>
            <a:r>
              <a:rPr lang="ru-RU" sz="1600" dirty="0">
                <a:solidFill>
                  <a:srgbClr val="C00000"/>
                </a:solidFill>
              </a:rPr>
              <a:t>отметили, что сейчас процесс получения сертификата сталкивается с рядом организационных сложностей, каждую из которых </a:t>
            </a:r>
            <a:r>
              <a:rPr lang="ru-RU" sz="1600" dirty="0" smtClean="0">
                <a:solidFill>
                  <a:srgbClr val="C00000"/>
                </a:solidFill>
              </a:rPr>
              <a:t>эти семьи  </a:t>
            </a:r>
            <a:r>
              <a:rPr lang="ru-RU" sz="1600" dirty="0">
                <a:solidFill>
                  <a:srgbClr val="C00000"/>
                </a:solidFill>
              </a:rPr>
              <a:t>воспринимают крайне остро. </a:t>
            </a:r>
            <a:endParaRPr lang="en-US" sz="1600" dirty="0">
              <a:solidFill>
                <a:srgbClr val="C00000"/>
              </a:solidFill>
            </a:endParaRPr>
          </a:p>
        </p:txBody>
      </p:sp>
    </p:spTree>
    <p:extLst>
      <p:ext uri="{BB962C8B-B14F-4D97-AF65-F5344CB8AC3E}">
        <p14:creationId xmlns:p14="http://schemas.microsoft.com/office/powerpoint/2010/main" val="1271824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выбор.jpg"/>
          <p:cNvPicPr>
            <a:picLocks noChangeAspect="1"/>
          </p:cNvPicPr>
          <p:nvPr/>
        </p:nvPicPr>
        <p:blipFill>
          <a:blip r:embed="rId2" cstate="print"/>
          <a:stretch>
            <a:fillRect/>
          </a:stretch>
        </p:blipFill>
        <p:spPr>
          <a:xfrm>
            <a:off x="7016146" y="1289446"/>
            <a:ext cx="4264431" cy="2083486"/>
          </a:xfrm>
          <a:prstGeom prst="rect">
            <a:avLst/>
          </a:prstGeom>
        </p:spPr>
      </p:pic>
      <p:graphicFrame>
        <p:nvGraphicFramePr>
          <p:cNvPr id="5" name="Схема 4"/>
          <p:cNvGraphicFramePr/>
          <p:nvPr>
            <p:extLst>
              <p:ext uri="{D42A27DB-BD31-4B8C-83A1-F6EECF244321}">
                <p14:modId xmlns:p14="http://schemas.microsoft.com/office/powerpoint/2010/main" val="2692103059"/>
              </p:ext>
            </p:extLst>
          </p:nvPr>
        </p:nvGraphicFramePr>
        <p:xfrm>
          <a:off x="239350" y="3429001"/>
          <a:ext cx="4512501" cy="3199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Схема 5"/>
          <p:cNvGraphicFramePr/>
          <p:nvPr>
            <p:extLst>
              <p:ext uri="{D42A27DB-BD31-4B8C-83A1-F6EECF244321}">
                <p14:modId xmlns:p14="http://schemas.microsoft.com/office/powerpoint/2010/main" val="4021614138"/>
              </p:ext>
            </p:extLst>
          </p:nvPr>
        </p:nvGraphicFramePr>
        <p:xfrm>
          <a:off x="7344139" y="3501009"/>
          <a:ext cx="3936437" cy="296464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Рисунок 9" descr="images (1).jpg"/>
          <p:cNvPicPr>
            <a:picLocks noChangeAspect="1"/>
          </p:cNvPicPr>
          <p:nvPr/>
        </p:nvPicPr>
        <p:blipFill>
          <a:blip r:embed="rId13" cstate="print"/>
          <a:stretch>
            <a:fillRect/>
          </a:stretch>
        </p:blipFill>
        <p:spPr>
          <a:xfrm>
            <a:off x="501516" y="1298797"/>
            <a:ext cx="4409872" cy="2074135"/>
          </a:xfrm>
          <a:prstGeom prst="rect">
            <a:avLst/>
          </a:prstGeom>
        </p:spPr>
      </p:pic>
    </p:spTree>
    <p:extLst>
      <p:ext uri="{BB962C8B-B14F-4D97-AF65-F5344CB8AC3E}">
        <p14:creationId xmlns:p14="http://schemas.microsoft.com/office/powerpoint/2010/main" val="416169012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71531" y="0"/>
            <a:ext cx="10320469" cy="1268760"/>
          </a:xfrm>
        </p:spPr>
        <p:txBody>
          <a:bodyPr>
            <a:normAutofit/>
          </a:bodyPr>
          <a:lstStyle/>
          <a:p>
            <a:r>
              <a:rPr lang="ru-RU" sz="2000" b="1" dirty="0" smtClean="0">
                <a:solidFill>
                  <a:schemeClr val="bg1"/>
                </a:solidFill>
                <a:latin typeface="Times New Roman" pitchFamily="18" charset="0"/>
                <a:cs typeface="Times New Roman" pitchFamily="18" charset="0"/>
              </a:rPr>
              <a:t>Результаты качественного исследования </a:t>
            </a:r>
            <a:r>
              <a:rPr lang="ru-RU" sz="2000" b="1" dirty="0" err="1" smtClean="0">
                <a:solidFill>
                  <a:schemeClr val="bg1"/>
                </a:solidFill>
                <a:latin typeface="Times New Roman" pitchFamily="18" charset="0"/>
                <a:cs typeface="Times New Roman" pitchFamily="18" charset="0"/>
              </a:rPr>
              <a:t>нарративным</a:t>
            </a:r>
            <a:r>
              <a:rPr lang="ru-RU" sz="2000" b="1" dirty="0" smtClean="0">
                <a:solidFill>
                  <a:schemeClr val="bg1"/>
                </a:solidFill>
                <a:latin typeface="Times New Roman" pitchFamily="18" charset="0"/>
                <a:cs typeface="Times New Roman" pitchFamily="18" charset="0"/>
              </a:rPr>
              <a:t> методом</a:t>
            </a:r>
            <a:endParaRPr lang="ru-RU" sz="2400" b="1" dirty="0">
              <a:solidFill>
                <a:schemeClr val="bg1"/>
              </a:solidFill>
              <a:latin typeface="Times New Roman" pitchFamily="18" charset="0"/>
              <a:cs typeface="Times New Roman" pitchFamily="18" charset="0"/>
            </a:endParaRPr>
          </a:p>
        </p:txBody>
      </p:sp>
      <p:sp>
        <p:nvSpPr>
          <p:cNvPr id="5" name="Subtitle 2"/>
          <p:cNvSpPr txBox="1">
            <a:spLocks/>
          </p:cNvSpPr>
          <p:nvPr/>
        </p:nvSpPr>
        <p:spPr bwMode="auto">
          <a:xfrm>
            <a:off x="340785" y="6415088"/>
            <a:ext cx="5524500" cy="246062"/>
          </a:xfrm>
          <a:prstGeom prst="rect">
            <a:avLst/>
          </a:prstGeom>
          <a:noFill/>
          <a:ln w="9525">
            <a:noFill/>
            <a:miter lim="800000"/>
            <a:headEnd/>
            <a:tailEnd/>
          </a:ln>
        </p:spPr>
        <p:txBody>
          <a:bodyPr/>
          <a:lstStyle/>
          <a:p>
            <a:pPr>
              <a:spcBef>
                <a:spcPct val="20000"/>
              </a:spcBef>
            </a:pPr>
            <a:r>
              <a:rPr lang="ru-RU" sz="800" dirty="0">
                <a:solidFill>
                  <a:schemeClr val="bg1"/>
                </a:solidFill>
              </a:rPr>
              <a:t>Высшая школа экономики, Москва, </a:t>
            </a:r>
            <a:r>
              <a:rPr lang="ru-RU" sz="800" dirty="0" smtClean="0">
                <a:solidFill>
                  <a:schemeClr val="bg1"/>
                </a:solidFill>
              </a:rPr>
              <a:t>201</a:t>
            </a:r>
            <a:r>
              <a:rPr lang="ru-RU" sz="800" dirty="0">
                <a:solidFill>
                  <a:schemeClr val="bg1"/>
                </a:solidFill>
              </a:rPr>
              <a:t>4</a:t>
            </a:r>
            <a:endParaRPr kumimoji="1" lang="ru-RU" sz="800" dirty="0">
              <a:solidFill>
                <a:schemeClr val="bg1"/>
              </a:solidFill>
              <a:latin typeface="Myriad Pro"/>
            </a:endParaRPr>
          </a:p>
        </p:txBody>
      </p:sp>
      <p:sp>
        <p:nvSpPr>
          <p:cNvPr id="7" name="Прямоугольник 6"/>
          <p:cNvSpPr/>
          <p:nvPr/>
        </p:nvSpPr>
        <p:spPr>
          <a:xfrm>
            <a:off x="340784" y="1253360"/>
            <a:ext cx="11707877" cy="5139869"/>
          </a:xfrm>
          <a:prstGeom prst="rect">
            <a:avLst/>
          </a:prstGeom>
        </p:spPr>
        <p:txBody>
          <a:bodyPr wrap="square">
            <a:spAutoFit/>
          </a:bodyPr>
          <a:lstStyle/>
          <a:p>
            <a:r>
              <a:rPr lang="ru-RU" b="1" dirty="0">
                <a:solidFill>
                  <a:srgbClr val="C00000"/>
                </a:solidFill>
                <a:latin typeface="Times New Roman" panose="02020603050405020304" pitchFamily="18" charset="0"/>
                <a:ea typeface="Times New Roman" panose="02020603050405020304" pitchFamily="18" charset="0"/>
              </a:rPr>
              <a:t>Нарративы семей с </a:t>
            </a:r>
            <a:r>
              <a:rPr lang="ru-RU" b="1" dirty="0" smtClean="0">
                <a:solidFill>
                  <a:srgbClr val="C00000"/>
                </a:solidFill>
              </a:rPr>
              <a:t>высоким </a:t>
            </a:r>
            <a:r>
              <a:rPr lang="ru-RU" b="1" dirty="0">
                <a:solidFill>
                  <a:srgbClr val="C00000"/>
                </a:solidFill>
              </a:rPr>
              <a:t>социально-экономическим статусом</a:t>
            </a:r>
            <a:r>
              <a:rPr lang="ru-RU" b="1" i="1" dirty="0"/>
              <a:t> </a:t>
            </a:r>
            <a:endParaRPr lang="ru-RU" b="1" i="1" dirty="0" smtClean="0"/>
          </a:p>
          <a:p>
            <a:r>
              <a:rPr lang="ru-RU" sz="1400" b="1" dirty="0"/>
              <a:t>«содержание важнее формы</a:t>
            </a:r>
            <a:r>
              <a:rPr lang="ru-RU" sz="1400" b="1" dirty="0" smtClean="0"/>
              <a:t>»</a:t>
            </a:r>
          </a:p>
          <a:p>
            <a:r>
              <a:rPr lang="ru-RU" sz="1000" i="1" dirty="0"/>
              <a:t>«пока не все идёт гладко, но я понимаю, для чего прикладываются усилия»</a:t>
            </a:r>
            <a:r>
              <a:rPr lang="ru-RU" sz="1000" dirty="0"/>
              <a:t> </a:t>
            </a:r>
            <a:endParaRPr lang="ru-RU" sz="1000" dirty="0" smtClean="0"/>
          </a:p>
          <a:p>
            <a:r>
              <a:rPr lang="ru-RU" sz="1000" i="1" dirty="0"/>
              <a:t>«несмотря на то, что механизм еще не совсем отлажен и иногда сбоит, самой программой дочь довольна, это для меня главный показатель</a:t>
            </a:r>
            <a:r>
              <a:rPr lang="ru-RU" sz="1000" i="1" dirty="0" smtClean="0"/>
              <a:t>»</a:t>
            </a:r>
          </a:p>
          <a:p>
            <a:r>
              <a:rPr lang="ru-RU" sz="1400" b="1" dirty="0"/>
              <a:t>«нужно пользоваться предоставляемыми возможностями</a:t>
            </a:r>
            <a:r>
              <a:rPr lang="ru-RU" sz="1400" b="1" dirty="0" smtClean="0"/>
              <a:t>»</a:t>
            </a:r>
          </a:p>
          <a:p>
            <a:r>
              <a:rPr lang="ru-RU" sz="1000" i="1" dirty="0"/>
              <a:t>«не пользоваться новыми возможностями – это, как минимум, глупо и нерационально</a:t>
            </a:r>
            <a:r>
              <a:rPr lang="ru-RU" sz="1000" i="1" dirty="0" smtClean="0"/>
              <a:t>»</a:t>
            </a:r>
          </a:p>
          <a:p>
            <a:r>
              <a:rPr lang="ru-RU" sz="1000" i="1" dirty="0"/>
              <a:t>«Сам реестр оказался крайне замечательным ресурсом, даже если бы мы не могли из него выбирать что-то бесплатно, это отличный каталог разных секций и кружков, о многих мы ранее не подозревали</a:t>
            </a:r>
            <a:r>
              <a:rPr lang="ru-RU" sz="1000" i="1" dirty="0" smtClean="0"/>
              <a:t>»</a:t>
            </a:r>
          </a:p>
          <a:p>
            <a:r>
              <a:rPr lang="ru-RU" sz="1000" b="1" i="1" dirty="0">
                <a:solidFill>
                  <a:srgbClr val="C00000"/>
                </a:solidFill>
              </a:rPr>
              <a:t>«Мне стало интересно, я </a:t>
            </a:r>
            <a:r>
              <a:rPr lang="ru-RU" sz="1000" b="1" i="1" dirty="0" err="1">
                <a:solidFill>
                  <a:srgbClr val="C00000"/>
                </a:solidFill>
              </a:rPr>
              <a:t>погуглил</a:t>
            </a:r>
            <a:r>
              <a:rPr lang="ru-RU" sz="1000" b="1" i="1" dirty="0">
                <a:solidFill>
                  <a:srgbClr val="C00000"/>
                </a:solidFill>
              </a:rPr>
              <a:t>, сколько стоит посещение кружка, который выбрала дочь, если идти туда на общих основаниях [не в рамках ПФ </a:t>
            </a:r>
            <a:r>
              <a:rPr lang="ru-RU" sz="1000" b="1" i="1" dirty="0" err="1">
                <a:solidFill>
                  <a:srgbClr val="C00000"/>
                </a:solidFill>
              </a:rPr>
              <a:t>ДОД</a:t>
            </a:r>
            <a:r>
              <a:rPr lang="ru-RU" sz="1000" b="1" i="1" dirty="0">
                <a:solidFill>
                  <a:srgbClr val="C00000"/>
                </a:solidFill>
              </a:rPr>
              <a:t>]. И это прям-таки немалые деньги, а тут все оплачивает государство, безусловно, это новые возможности, которыми нужно пользоваться»</a:t>
            </a:r>
            <a:r>
              <a:rPr lang="ru-RU" sz="1000" b="1" dirty="0">
                <a:solidFill>
                  <a:srgbClr val="C00000"/>
                </a:solidFill>
              </a:rPr>
              <a:t> </a:t>
            </a:r>
            <a:r>
              <a:rPr lang="ru-RU" sz="1400" b="1" dirty="0"/>
              <a:t>«дополнительное образование детей – простой инструмент профориентации</a:t>
            </a:r>
            <a:r>
              <a:rPr lang="ru-RU" sz="1400" b="1" dirty="0" smtClean="0"/>
              <a:t>»</a:t>
            </a:r>
          </a:p>
          <a:p>
            <a:r>
              <a:rPr lang="ru-RU" sz="1000" i="1" dirty="0"/>
              <a:t>«в школе ребята видят весьма ограниченный спектр направлений, в которых они могут развиваться, поэтому дополнительное образование – это наш </a:t>
            </a:r>
            <a:r>
              <a:rPr lang="ru-RU" sz="1000" i="1" dirty="0" smtClean="0"/>
              <a:t>шанс»</a:t>
            </a:r>
          </a:p>
          <a:p>
            <a:r>
              <a:rPr lang="ru-RU" sz="1000" i="1" dirty="0"/>
              <a:t>«…когда-то мне тоже казалось, что кружки и секции – это исключительно для общения, но именно благодаря им сын понял, куда он хочет идти после школы, так что когда-то был очень важный выбор» </a:t>
            </a:r>
            <a:endParaRPr lang="ru-RU" sz="1000" i="1" dirty="0" smtClean="0"/>
          </a:p>
          <a:p>
            <a:r>
              <a:rPr lang="ru-RU" sz="1000" i="1" dirty="0"/>
              <a:t>«окунает детей во взрослую предметную и «почти профессиональную» жизнь в </a:t>
            </a:r>
            <a:r>
              <a:rPr lang="ru-RU" sz="1000" i="1" dirty="0" err="1"/>
              <a:t>бОльшей</a:t>
            </a:r>
            <a:r>
              <a:rPr lang="ru-RU" sz="1000" i="1" dirty="0"/>
              <a:t> степени, чем любой школьный урок»</a:t>
            </a:r>
            <a:r>
              <a:rPr lang="ru-RU" sz="1000" dirty="0"/>
              <a:t> </a:t>
            </a:r>
            <a:endParaRPr lang="ru-RU" sz="1000" i="1" dirty="0" smtClean="0"/>
          </a:p>
          <a:p>
            <a:r>
              <a:rPr lang="ru-RU" sz="1400" b="1" dirty="0"/>
              <a:t>«выбор всегда сопряжен с ответственностью</a:t>
            </a:r>
            <a:r>
              <a:rPr lang="ru-RU" sz="1400" b="1" dirty="0" smtClean="0"/>
              <a:t>»</a:t>
            </a:r>
          </a:p>
          <a:p>
            <a:r>
              <a:rPr lang="ru-RU" sz="1000" i="1" dirty="0"/>
              <a:t>«мы сразу обговорили [речь идёт о беседе с ребенком], что выбираешь ты, чтобы ко мне потом никаких претензий, это только твоя сфера ответственности»</a:t>
            </a:r>
            <a:r>
              <a:rPr lang="ru-RU" sz="1000" dirty="0"/>
              <a:t> </a:t>
            </a:r>
            <a:endParaRPr lang="ru-RU" sz="1000" dirty="0" smtClean="0"/>
          </a:p>
          <a:p>
            <a:r>
              <a:rPr lang="ru-RU" sz="1000" b="1" i="1" dirty="0">
                <a:solidFill>
                  <a:srgbClr val="C00000"/>
                </a:solidFill>
              </a:rPr>
              <a:t>«я знаю, что родители подписывали там какую-то петицию за отмену ПФ </a:t>
            </a:r>
            <a:r>
              <a:rPr lang="ru-RU" sz="1000" b="1" i="1" dirty="0" err="1">
                <a:solidFill>
                  <a:srgbClr val="C00000"/>
                </a:solidFill>
              </a:rPr>
              <a:t>ДОД</a:t>
            </a:r>
            <a:r>
              <a:rPr lang="ru-RU" sz="1000" b="1" i="1" dirty="0">
                <a:solidFill>
                  <a:srgbClr val="C00000"/>
                </a:solidFill>
              </a:rPr>
              <a:t> у нас в </a:t>
            </a:r>
            <a:r>
              <a:rPr lang="ru-RU" sz="1000" b="1" i="1" dirty="0" err="1">
                <a:solidFill>
                  <a:srgbClr val="C00000"/>
                </a:solidFill>
              </a:rPr>
              <a:t>ХМАО</a:t>
            </a:r>
            <a:r>
              <a:rPr lang="ru-RU" sz="1000" b="1" i="1" dirty="0">
                <a:solidFill>
                  <a:srgbClr val="C00000"/>
                </a:solidFill>
              </a:rPr>
              <a:t>, я тоже ее видела, многие были недовольны тем, что государством финансируется только один кружок или секция, а раньше их дети посещали по 3-4, но мне кажется, что когда у тебя такие широкие возможности и правила игры изначально известны, это очень полезно научиться выбирать, это должно мотивировать доходить до конца, до результата».</a:t>
            </a:r>
            <a:r>
              <a:rPr lang="ru-RU" sz="1000" b="1" dirty="0">
                <a:solidFill>
                  <a:srgbClr val="C00000"/>
                </a:solidFill>
              </a:rPr>
              <a:t/>
            </a:r>
            <a:br>
              <a:rPr lang="ru-RU" sz="1000" b="1" dirty="0">
                <a:solidFill>
                  <a:srgbClr val="C00000"/>
                </a:solidFill>
              </a:rPr>
            </a:br>
            <a:endParaRPr lang="ru-RU" sz="1000" b="1" dirty="0" smtClean="0">
              <a:solidFill>
                <a:srgbClr val="C00000"/>
              </a:solidFill>
            </a:endParaRPr>
          </a:p>
          <a:p>
            <a:r>
              <a:rPr lang="ru-RU" sz="2000" b="1" dirty="0" smtClean="0">
                <a:solidFill>
                  <a:srgbClr val="C00000"/>
                </a:solidFill>
              </a:rPr>
              <a:t>Вывод: </a:t>
            </a:r>
            <a:r>
              <a:rPr lang="ru-RU" sz="2000" dirty="0" smtClean="0">
                <a:solidFill>
                  <a:srgbClr val="C00000"/>
                </a:solidFill>
              </a:rPr>
              <a:t>необходимо сосредоточить внимание на разъяснительной работе,  демонстрировать позитивные результаты. Особого внимания требуют семьи с низким социально-экономическим статусом, семьи с детьми с особыми образовательными потребностями. </a:t>
            </a:r>
          </a:p>
          <a:p>
            <a:r>
              <a:rPr lang="ru-RU" sz="2000" dirty="0" smtClean="0">
                <a:solidFill>
                  <a:srgbClr val="C00000"/>
                </a:solidFill>
              </a:rPr>
              <a:t>В первую очередь необходимо минимизировать административные издержки внедрения системы ПФ </a:t>
            </a:r>
            <a:r>
              <a:rPr lang="ru-RU" sz="2000" dirty="0" err="1" smtClean="0">
                <a:solidFill>
                  <a:srgbClr val="C00000"/>
                </a:solidFill>
              </a:rPr>
              <a:t>ДОД</a:t>
            </a:r>
            <a:r>
              <a:rPr lang="ru-RU" sz="2000" dirty="0" smtClean="0">
                <a:solidFill>
                  <a:srgbClr val="C00000"/>
                </a:solidFill>
              </a:rPr>
              <a:t> и сосредоточиться на социальной работе. </a:t>
            </a:r>
            <a:endParaRPr lang="en-US" sz="2000" dirty="0">
              <a:solidFill>
                <a:srgbClr val="C00000"/>
              </a:solidFill>
            </a:endParaRPr>
          </a:p>
        </p:txBody>
      </p:sp>
    </p:spTree>
    <p:extLst>
      <p:ext uri="{BB962C8B-B14F-4D97-AF65-F5344CB8AC3E}">
        <p14:creationId xmlns:p14="http://schemas.microsoft.com/office/powerpoint/2010/main" val="17883866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883840" y="476672"/>
            <a:ext cx="10972800" cy="576064"/>
          </a:xfrm>
        </p:spPr>
        <p:txBody>
          <a:bodyPr vert="horz" lIns="91440" tIns="45720" rIns="91440" bIns="45720" rtlCol="0" anchor="ctr">
            <a:noAutofit/>
          </a:bodyPr>
          <a:lstStyle/>
          <a:p>
            <a:r>
              <a:rPr lang="ru-RU" sz="2800" b="1" dirty="0">
                <a:solidFill>
                  <a:schemeClr val="bg1"/>
                </a:solidFill>
                <a:latin typeface="+mn-lt"/>
                <a:cs typeface="Arial" panose="020B0604020202020204" pitchFamily="34" charset="0"/>
              </a:rPr>
              <a:t>Реализация образовательных программ в сетевой форме</a:t>
            </a:r>
          </a:p>
        </p:txBody>
      </p:sp>
      <p:sp>
        <p:nvSpPr>
          <p:cNvPr id="6" name="Линия"/>
          <p:cNvSpPr/>
          <p:nvPr/>
        </p:nvSpPr>
        <p:spPr>
          <a:xfrm>
            <a:off x="1583499" y="1124744"/>
            <a:ext cx="9493629" cy="0"/>
          </a:xfrm>
          <a:prstGeom prst="line">
            <a:avLst/>
          </a:prstGeom>
          <a:ln w="12700">
            <a:solidFill>
              <a:srgbClr val="253957"/>
            </a:solidFill>
            <a:miter lim="400000"/>
          </a:ln>
        </p:spPr>
        <p:txBody>
          <a:bodyPr lIns="71437" tIns="71437" rIns="71437" bIns="71437" anchor="ctr"/>
          <a:lstStyle/>
          <a:p>
            <a:pPr>
              <a:defRPr sz="3200"/>
            </a:pPr>
            <a:endParaRPr/>
          </a:p>
        </p:txBody>
      </p:sp>
      <p:sp>
        <p:nvSpPr>
          <p:cNvPr id="9" name="Скругленный прямоугольник 8"/>
          <p:cNvSpPr/>
          <p:nvPr/>
        </p:nvSpPr>
        <p:spPr>
          <a:xfrm>
            <a:off x="239350" y="2564904"/>
            <a:ext cx="2496277" cy="3120699"/>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kumimoji="0" lang="ru-RU" sz="1600" b="1" i="0" u="none" strike="noStrike" cap="none" spc="0" normalizeH="0" baseline="0" dirty="0">
                <a:ln>
                  <a:noFill/>
                </a:ln>
                <a:solidFill>
                  <a:srgbClr val="002060"/>
                </a:solidFill>
                <a:effectLst/>
                <a:uFillTx/>
                <a:ea typeface="+mj-ea"/>
                <a:cs typeface="+mj-cs"/>
                <a:sym typeface="Helvetica Light"/>
              </a:rPr>
              <a:t>Сетевая форма реализации</a:t>
            </a:r>
            <a:r>
              <a:rPr kumimoji="0" lang="ru-RU" sz="1600" b="1" i="0" u="none" strike="noStrike" cap="none" spc="0" normalizeH="0" dirty="0">
                <a:ln>
                  <a:noFill/>
                </a:ln>
                <a:solidFill>
                  <a:srgbClr val="002060"/>
                </a:solidFill>
                <a:effectLst/>
                <a:uFillTx/>
                <a:ea typeface="+mj-ea"/>
                <a:cs typeface="+mj-cs"/>
                <a:sym typeface="Helvetica Light"/>
              </a:rPr>
              <a:t> образовательных программ</a:t>
            </a:r>
            <a:endParaRPr kumimoji="0" lang="ru-RU" sz="1600" b="1" i="0" u="none" strike="noStrike" cap="none" spc="0" normalizeH="0" baseline="0" dirty="0">
              <a:ln>
                <a:noFill/>
              </a:ln>
              <a:solidFill>
                <a:srgbClr val="002060"/>
              </a:solidFill>
              <a:effectLst/>
              <a:uFillTx/>
              <a:ea typeface="+mj-ea"/>
              <a:cs typeface="+mj-cs"/>
              <a:sym typeface="Helvetica Light"/>
            </a:endParaRPr>
          </a:p>
        </p:txBody>
      </p:sp>
      <p:sp>
        <p:nvSpPr>
          <p:cNvPr id="13" name="TextBox 12"/>
          <p:cNvSpPr txBox="1"/>
          <p:nvPr/>
        </p:nvSpPr>
        <p:spPr>
          <a:xfrm>
            <a:off x="3983765" y="2664931"/>
            <a:ext cx="7200800" cy="544379"/>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algn="just" defTabSz="821531"/>
            <a:r>
              <a:rPr lang="ru-RU" sz="1300" dirty="0">
                <a:latin typeface="+mn-lt"/>
              </a:rPr>
              <a:t>Направлена на повышение качества образования; Возможность аккумулирования лучший опыт ведущих зарубежных  и отечественных организаций, в т.ч. в области подготовки кадров</a:t>
            </a:r>
            <a:endParaRPr kumimoji="0" lang="ru-RU" sz="1300" b="0" i="0" u="none" strike="noStrike" cap="none" spc="0" normalizeH="0" baseline="0" dirty="0">
              <a:ln>
                <a:noFill/>
              </a:ln>
              <a:solidFill>
                <a:srgbClr val="000000"/>
              </a:solidFill>
              <a:effectLst/>
              <a:uFillTx/>
              <a:latin typeface="+mn-lt"/>
              <a:ea typeface="+mj-ea"/>
              <a:cs typeface="+mj-cs"/>
              <a:sym typeface="Helvetica Light"/>
            </a:endParaRPr>
          </a:p>
        </p:txBody>
      </p:sp>
      <p:sp>
        <p:nvSpPr>
          <p:cNvPr id="14" name="Стрелка вниз 13"/>
          <p:cNvSpPr/>
          <p:nvPr/>
        </p:nvSpPr>
        <p:spPr>
          <a:xfrm rot="16200000">
            <a:off x="3215680" y="2302375"/>
            <a:ext cx="288032" cy="1056117"/>
          </a:xfrm>
          <a:prstGeom prst="downArrow">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1300" b="0" i="0" u="none" strike="noStrike" cap="none" spc="0" normalizeH="0" baseline="0">
              <a:ln>
                <a:noFill/>
              </a:ln>
              <a:solidFill>
                <a:srgbClr val="FFFFFF"/>
              </a:solidFill>
              <a:effectLst/>
              <a:uFillTx/>
              <a:latin typeface="+mj-lt"/>
              <a:ea typeface="+mj-ea"/>
              <a:cs typeface="+mj-cs"/>
              <a:sym typeface="Helvetica Light"/>
            </a:endParaRPr>
          </a:p>
        </p:txBody>
      </p:sp>
      <p:sp>
        <p:nvSpPr>
          <p:cNvPr id="15" name="Стрелка вниз 14"/>
          <p:cNvSpPr/>
          <p:nvPr/>
        </p:nvSpPr>
        <p:spPr>
          <a:xfrm rot="16200000">
            <a:off x="3215680" y="3165891"/>
            <a:ext cx="288032" cy="1056117"/>
          </a:xfrm>
          <a:prstGeom prst="downArrow">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1300" b="0" i="0" u="none" strike="noStrike" cap="none" spc="0" normalizeH="0" baseline="0">
              <a:ln>
                <a:noFill/>
              </a:ln>
              <a:solidFill>
                <a:srgbClr val="FFFFFF"/>
              </a:solidFill>
              <a:effectLst/>
              <a:uFillTx/>
              <a:latin typeface="+mj-lt"/>
              <a:ea typeface="+mj-ea"/>
              <a:cs typeface="+mj-cs"/>
              <a:sym typeface="Helvetica Light"/>
            </a:endParaRPr>
          </a:p>
        </p:txBody>
      </p:sp>
      <p:sp>
        <p:nvSpPr>
          <p:cNvPr id="16" name="TextBox 15"/>
          <p:cNvSpPr txBox="1"/>
          <p:nvPr/>
        </p:nvSpPr>
        <p:spPr>
          <a:xfrm>
            <a:off x="3983765" y="3529027"/>
            <a:ext cx="7200800" cy="544379"/>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algn="just" defTabSz="821531"/>
            <a:r>
              <a:rPr lang="ru-RU" sz="1300" dirty="0">
                <a:latin typeface="+mn-lt"/>
              </a:rPr>
              <a:t>Способствует развитию личностных качеств и компетенций обучающихся, развивает способность адаптироваться к образовательной и профессиональной среде</a:t>
            </a:r>
            <a:endParaRPr kumimoji="0" lang="ru-RU" sz="1300" b="0" i="0" u="none" strike="noStrike" cap="none" spc="0" normalizeH="0" baseline="0" dirty="0">
              <a:ln>
                <a:noFill/>
              </a:ln>
              <a:solidFill>
                <a:srgbClr val="000000"/>
              </a:solidFill>
              <a:effectLst/>
              <a:uFillTx/>
              <a:latin typeface="+mn-lt"/>
              <a:ea typeface="+mj-ea"/>
              <a:cs typeface="+mj-cs"/>
              <a:sym typeface="Helvetica Light"/>
            </a:endParaRPr>
          </a:p>
        </p:txBody>
      </p:sp>
      <p:sp>
        <p:nvSpPr>
          <p:cNvPr id="17" name="TextBox 16"/>
          <p:cNvSpPr txBox="1"/>
          <p:nvPr/>
        </p:nvSpPr>
        <p:spPr>
          <a:xfrm>
            <a:off x="3983765" y="4293097"/>
            <a:ext cx="7200800" cy="544379"/>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algn="just" defTabSz="821531"/>
            <a:r>
              <a:rPr lang="ru-RU" sz="1300" dirty="0">
                <a:latin typeface="+mn-lt"/>
              </a:rPr>
              <a:t>Активизирует обмен передовым опытом подготовки кадров между образовательными организациями;</a:t>
            </a:r>
            <a:endParaRPr kumimoji="0" lang="ru-RU" sz="1300" b="0" i="0" u="none" strike="noStrike" cap="none" spc="0" normalizeH="0" baseline="0" dirty="0">
              <a:ln>
                <a:noFill/>
              </a:ln>
              <a:solidFill>
                <a:srgbClr val="000000"/>
              </a:solidFill>
              <a:effectLst/>
              <a:uFillTx/>
              <a:latin typeface="+mn-lt"/>
              <a:ea typeface="+mj-ea"/>
              <a:cs typeface="+mj-cs"/>
              <a:sym typeface="Helvetica Light"/>
            </a:endParaRPr>
          </a:p>
        </p:txBody>
      </p:sp>
      <p:sp>
        <p:nvSpPr>
          <p:cNvPr id="18" name="Стрелка вниз 17"/>
          <p:cNvSpPr/>
          <p:nvPr/>
        </p:nvSpPr>
        <p:spPr>
          <a:xfrm rot="16200000">
            <a:off x="3215680" y="3929960"/>
            <a:ext cx="288032" cy="1056117"/>
          </a:xfrm>
          <a:prstGeom prst="downArrow">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1300" b="0" i="0" u="none" strike="noStrike" cap="none" spc="0" normalizeH="0" baseline="0">
              <a:ln>
                <a:noFill/>
              </a:ln>
              <a:solidFill>
                <a:srgbClr val="FFFFFF"/>
              </a:solidFill>
              <a:effectLst/>
              <a:uFillTx/>
              <a:latin typeface="+mj-lt"/>
              <a:ea typeface="+mj-ea"/>
              <a:cs typeface="+mj-cs"/>
              <a:sym typeface="Helvetica Light"/>
            </a:endParaRPr>
          </a:p>
        </p:txBody>
      </p:sp>
      <p:sp>
        <p:nvSpPr>
          <p:cNvPr id="19" name="TextBox 18"/>
          <p:cNvSpPr txBox="1"/>
          <p:nvPr/>
        </p:nvSpPr>
        <p:spPr>
          <a:xfrm>
            <a:off x="3983765" y="5041195"/>
            <a:ext cx="7200800" cy="544379"/>
          </a:xfrm>
          <a:prstGeom prst="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spAutoFit/>
          </a:bodyPr>
          <a:lstStyle/>
          <a:p>
            <a:pPr algn="just" defTabSz="821531"/>
            <a:r>
              <a:rPr lang="ru-RU" sz="1300" dirty="0">
                <a:latin typeface="+mn-lt"/>
              </a:rPr>
              <a:t>Создает условия для повышения уровня профессионально-педагогического мастерства преподавательских кадров для использования в процессе обучения современной мат.тех базы</a:t>
            </a:r>
            <a:endParaRPr kumimoji="0" lang="ru-RU" sz="1300" b="0" i="0" u="none" strike="noStrike" cap="none" spc="0" normalizeH="0" baseline="0" dirty="0">
              <a:ln>
                <a:noFill/>
              </a:ln>
              <a:solidFill>
                <a:srgbClr val="000000"/>
              </a:solidFill>
              <a:effectLst/>
              <a:uFillTx/>
              <a:latin typeface="+mn-lt"/>
              <a:ea typeface="+mj-ea"/>
              <a:cs typeface="+mj-cs"/>
              <a:sym typeface="Helvetica Light"/>
            </a:endParaRPr>
          </a:p>
        </p:txBody>
      </p:sp>
      <p:sp>
        <p:nvSpPr>
          <p:cNvPr id="20" name="Стрелка вниз 19"/>
          <p:cNvSpPr/>
          <p:nvPr/>
        </p:nvSpPr>
        <p:spPr>
          <a:xfrm rot="16200000">
            <a:off x="3215680" y="4570337"/>
            <a:ext cx="288032" cy="1056117"/>
          </a:xfrm>
          <a:prstGeom prst="downArrow">
            <a:avLst/>
          </a:prstGeom>
          <a:solidFill>
            <a:schemeClr val="accent1">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endParaRPr kumimoji="0" lang="ru-RU" sz="1300" b="0" i="0" u="none" strike="noStrike" cap="none" spc="0" normalizeH="0" baseline="0">
              <a:ln>
                <a:noFill/>
              </a:ln>
              <a:solidFill>
                <a:srgbClr val="FFFFFF"/>
              </a:solidFill>
              <a:effectLst/>
              <a:uFillTx/>
              <a:latin typeface="+mj-lt"/>
              <a:ea typeface="+mj-ea"/>
              <a:cs typeface="+mj-cs"/>
              <a:sym typeface="Helvetica Light"/>
            </a:endParaRPr>
          </a:p>
        </p:txBody>
      </p:sp>
      <p:sp>
        <p:nvSpPr>
          <p:cNvPr id="2" name="Номер слайда 1"/>
          <p:cNvSpPr>
            <a:spLocks noGrp="1"/>
          </p:cNvSpPr>
          <p:nvPr>
            <p:ph type="sldNum" sz="quarter" idx="2"/>
          </p:nvPr>
        </p:nvSpPr>
        <p:spPr/>
        <p:txBody>
          <a:bodyPr/>
          <a:lstStyle/>
          <a:p>
            <a:fld id="{86CB4B4D-7CA3-9044-876B-883B54F8677D}" type="slidenum">
              <a:rPr lang="ru-RU" smtClean="0"/>
              <a:pPr/>
              <a:t>31</a:t>
            </a:fld>
            <a:endParaRPr lang="ru-RU"/>
          </a:p>
        </p:txBody>
      </p:sp>
      <p:sp>
        <p:nvSpPr>
          <p:cNvPr id="21" name="Скругленный прямоугольник 20"/>
          <p:cNvSpPr/>
          <p:nvPr/>
        </p:nvSpPr>
        <p:spPr>
          <a:xfrm>
            <a:off x="1193957" y="1312206"/>
            <a:ext cx="9990608" cy="892659"/>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600" b="1" dirty="0">
                <a:solidFill>
                  <a:srgbClr val="002060"/>
                </a:solidFill>
              </a:rPr>
              <a:t>Сетевая форма реализации образовательных программ </a:t>
            </a:r>
          </a:p>
          <a:p>
            <a:r>
              <a:rPr lang="ru-RU" sz="1200" dirty="0"/>
              <a:t>обеспечивает возможность освоения обучающимся образовательной программы с использованием ресурсов нескольких организаций, осуществляющих образовательную деятельность, в том числе иностранных, а также при необходимости с использованием ресурсов иных организаций. </a:t>
            </a:r>
          </a:p>
        </p:txBody>
      </p:sp>
      <p:sp>
        <p:nvSpPr>
          <p:cNvPr id="22" name="Название подразделения, лаборатории, факультета и т.д.">
            <a:extLst>
              <a:ext uri="{FF2B5EF4-FFF2-40B4-BE49-F238E27FC236}">
                <a16:creationId xmlns:a16="http://schemas.microsoft.com/office/drawing/2014/main" xmlns="" id="{A74D9419-AD98-4055-8D56-86C5F9C6192E}"/>
              </a:ext>
            </a:extLst>
          </p:cNvPr>
          <p:cNvSpPr txBox="1"/>
          <p:nvPr/>
        </p:nvSpPr>
        <p:spPr>
          <a:xfrm>
            <a:off x="4463819" y="126140"/>
            <a:ext cx="7577612"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endParaRPr lang="ru-RU" sz="1200" dirty="0"/>
          </a:p>
        </p:txBody>
      </p:sp>
    </p:spTree>
    <p:extLst>
      <p:ext uri="{BB962C8B-B14F-4D97-AF65-F5344CB8AC3E}">
        <p14:creationId xmlns:p14="http://schemas.microsoft.com/office/powerpoint/2010/main" val="2393955585"/>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236685" y="392820"/>
            <a:ext cx="10972800" cy="576064"/>
          </a:xfrm>
        </p:spPr>
        <p:txBody>
          <a:bodyPr vert="horz" lIns="91440" tIns="45720" rIns="91440" bIns="45720" rtlCol="0" anchor="ctr">
            <a:noAutofit/>
          </a:bodyPr>
          <a:lstStyle/>
          <a:p>
            <a:r>
              <a:rPr lang="ru-RU" sz="2800" b="1" dirty="0">
                <a:solidFill>
                  <a:schemeClr val="bg1"/>
                </a:solidFill>
                <a:latin typeface="+mn-lt"/>
                <a:cs typeface="Arial" panose="020B0604020202020204" pitchFamily="34" charset="0"/>
              </a:rPr>
              <a:t>Реализация образовательных программ в форме сетевого взаимодействия (текущая редакция Закона об образовании)</a:t>
            </a:r>
          </a:p>
        </p:txBody>
      </p:sp>
      <p:sp>
        <p:nvSpPr>
          <p:cNvPr id="6" name="Линия"/>
          <p:cNvSpPr/>
          <p:nvPr/>
        </p:nvSpPr>
        <p:spPr>
          <a:xfrm>
            <a:off x="1583499" y="1124744"/>
            <a:ext cx="9493629" cy="0"/>
          </a:xfrm>
          <a:prstGeom prst="line">
            <a:avLst/>
          </a:prstGeom>
          <a:ln w="12700">
            <a:solidFill>
              <a:srgbClr val="253957"/>
            </a:solidFill>
            <a:miter lim="400000"/>
          </a:ln>
        </p:spPr>
        <p:txBody>
          <a:bodyPr lIns="71437" tIns="71437" rIns="71437" bIns="71437" anchor="ctr"/>
          <a:lstStyle/>
          <a:p>
            <a:pPr>
              <a:defRPr sz="3200"/>
            </a:pPr>
            <a:endParaRPr/>
          </a:p>
        </p:txBody>
      </p:sp>
      <p:sp>
        <p:nvSpPr>
          <p:cNvPr id="2" name="Скругленный прямоугольник 1"/>
          <p:cNvSpPr/>
          <p:nvPr/>
        </p:nvSpPr>
        <p:spPr>
          <a:xfrm>
            <a:off x="2447593" y="2780930"/>
            <a:ext cx="9567180" cy="1224135"/>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400" dirty="0">
                <a:latin typeface="+mn-lt"/>
              </a:rPr>
              <a:t>Использование сетевой формы реализации образовательных программ осуществляется на основании договора между организациями, указанными в части 1 статьи 15 ФЗ -273. Для организации реализации образовательных программ с использованием сетевой формы несколькими организациями, осуществляющими образовательную деятельность, такие организации также совместно разрабатывают и утверждают образовательные программы.</a:t>
            </a:r>
          </a:p>
        </p:txBody>
      </p:sp>
      <p:sp>
        <p:nvSpPr>
          <p:cNvPr id="43" name="Скругленный прямоугольник 42"/>
          <p:cNvSpPr/>
          <p:nvPr/>
        </p:nvSpPr>
        <p:spPr>
          <a:xfrm>
            <a:off x="118316" y="2780929"/>
            <a:ext cx="1920213" cy="1224135"/>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lang="ru-RU" sz="1400" dirty="0">
                <a:solidFill>
                  <a:srgbClr val="002060"/>
                </a:solidFill>
                <a:ea typeface="+mj-ea"/>
                <a:cs typeface="+mj-cs"/>
              </a:rPr>
              <a:t>П.2 Статьи 15 273-ФЗ «Об образовании»</a:t>
            </a:r>
            <a:endParaRPr lang="en-US" sz="1400" dirty="0">
              <a:solidFill>
                <a:srgbClr val="002060"/>
              </a:solidFill>
              <a:ea typeface="+mj-ea"/>
              <a:cs typeface="+mj-cs"/>
            </a:endParaRPr>
          </a:p>
          <a:p>
            <a:pPr marL="0" marR="0" indent="0" algn="ctr" defTabSz="821531"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060"/>
                </a:solidFill>
                <a:effectLst/>
                <a:uFillTx/>
                <a:ea typeface="+mj-ea"/>
                <a:cs typeface="+mj-cs"/>
                <a:sym typeface="Helvetica Light"/>
              </a:rPr>
              <a:t>(</a:t>
            </a:r>
            <a:r>
              <a:rPr kumimoji="0" lang="ru-RU" sz="1400" b="0" i="0" u="none" strike="noStrike" cap="none" spc="0" normalizeH="0" baseline="0" dirty="0">
                <a:ln>
                  <a:noFill/>
                </a:ln>
                <a:solidFill>
                  <a:srgbClr val="002060"/>
                </a:solidFill>
                <a:effectLst/>
                <a:uFillTx/>
                <a:ea typeface="+mj-ea"/>
                <a:cs typeface="+mj-cs"/>
                <a:sym typeface="Helvetica Light"/>
              </a:rPr>
              <a:t>текущая</a:t>
            </a:r>
            <a:r>
              <a:rPr kumimoji="0" lang="ru-RU" sz="1400" b="0" i="0" u="none" strike="noStrike" cap="none" spc="0" normalizeH="0" dirty="0">
                <a:ln>
                  <a:noFill/>
                </a:ln>
                <a:solidFill>
                  <a:srgbClr val="002060"/>
                </a:solidFill>
                <a:effectLst/>
                <a:uFillTx/>
                <a:ea typeface="+mj-ea"/>
                <a:cs typeface="+mj-cs"/>
                <a:sym typeface="Helvetica Light"/>
              </a:rPr>
              <a:t> редакция)</a:t>
            </a:r>
            <a:endParaRPr kumimoji="0" lang="ru-RU" sz="1400" b="0" i="0" u="none" strike="noStrike" cap="none" spc="0" normalizeH="0" baseline="0" dirty="0">
              <a:ln>
                <a:noFill/>
              </a:ln>
              <a:solidFill>
                <a:srgbClr val="002060"/>
              </a:solidFill>
              <a:effectLst/>
              <a:uFillTx/>
              <a:ea typeface="+mj-ea"/>
              <a:cs typeface="+mj-cs"/>
              <a:sym typeface="Helvetica Light"/>
            </a:endParaRPr>
          </a:p>
        </p:txBody>
      </p:sp>
      <p:sp>
        <p:nvSpPr>
          <p:cNvPr id="48" name="Скругленный прямоугольник 47"/>
          <p:cNvSpPr/>
          <p:nvPr/>
        </p:nvSpPr>
        <p:spPr>
          <a:xfrm>
            <a:off x="3644842" y="4077072"/>
            <a:ext cx="8369932" cy="933676"/>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400" dirty="0" smtClean="0"/>
              <a:t>Контрагент по договору о сетевом взаимодействии - организация</a:t>
            </a:r>
            <a:r>
              <a:rPr lang="ru-RU" sz="1400" dirty="0"/>
              <a:t>, имеющая право реализовать образовательные программы </a:t>
            </a:r>
            <a:r>
              <a:rPr lang="ru-RU" sz="1400" dirty="0" smtClean="0"/>
              <a:t>соответствующего уровня образования </a:t>
            </a:r>
            <a:r>
              <a:rPr lang="ru-RU" sz="1400" dirty="0"/>
              <a:t>и имеющая лицензию на осуществление образовательной деятельности по образовательным программам соответствующего уровня</a:t>
            </a:r>
          </a:p>
        </p:txBody>
      </p:sp>
      <p:sp>
        <p:nvSpPr>
          <p:cNvPr id="51" name="Скругленный прямоугольник 50"/>
          <p:cNvSpPr/>
          <p:nvPr/>
        </p:nvSpPr>
        <p:spPr>
          <a:xfrm>
            <a:off x="3983765" y="5085184"/>
            <a:ext cx="8050432" cy="1008112"/>
          </a:xfrm>
          <a:prstGeom prst="roundRect">
            <a:avLst/>
          </a:prstGeom>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285750" indent="-285750" defTabSz="821531">
              <a:buFontTx/>
              <a:buChar char="-"/>
            </a:pPr>
            <a:r>
              <a:rPr lang="ru-RU" sz="1400" dirty="0"/>
              <a:t>Высокие требования к партнеру;</a:t>
            </a:r>
          </a:p>
          <a:p>
            <a:pPr marL="285750" indent="-285750" defTabSz="821531">
              <a:buFontTx/>
              <a:buChar char="-"/>
            </a:pPr>
            <a:r>
              <a:rPr lang="ru-RU" sz="1400" dirty="0"/>
              <a:t>Узкий круг потенциальных партнеров для реализации сетевого взаимодействия;</a:t>
            </a:r>
          </a:p>
          <a:p>
            <a:pPr marL="285750" indent="-285750" defTabSz="821531">
              <a:buFontTx/>
              <a:buChar char="-"/>
            </a:pPr>
            <a:r>
              <a:rPr lang="ru-RU" sz="1400" dirty="0"/>
              <a:t>Сложность оформления такого взаимодействия и порядок расчета с партнером</a:t>
            </a:r>
          </a:p>
        </p:txBody>
      </p:sp>
      <p:sp>
        <p:nvSpPr>
          <p:cNvPr id="52" name="Скругленный прямоугольник 51"/>
          <p:cNvSpPr/>
          <p:nvPr/>
        </p:nvSpPr>
        <p:spPr>
          <a:xfrm>
            <a:off x="2057435" y="5085184"/>
            <a:ext cx="1505779" cy="1008112"/>
          </a:xfrm>
          <a:prstGeom prst="roundRect">
            <a:avLst/>
          </a:prstGeom>
          <a:solidFill>
            <a:schemeClr val="accent5">
              <a:lumMod val="40000"/>
              <a:lumOff val="6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defTabSz="821531"/>
            <a:r>
              <a:rPr lang="ru-RU" sz="1400" b="1" dirty="0">
                <a:solidFill>
                  <a:srgbClr val="002060"/>
                </a:solidFill>
                <a:latin typeface="+mn-lt"/>
              </a:rPr>
              <a:t>Проблемы</a:t>
            </a:r>
          </a:p>
        </p:txBody>
      </p:sp>
      <p:sp>
        <p:nvSpPr>
          <p:cNvPr id="3" name="Номер слайда 2"/>
          <p:cNvSpPr>
            <a:spLocks noGrp="1"/>
          </p:cNvSpPr>
          <p:nvPr>
            <p:ph type="sldNum" sz="quarter" idx="2"/>
          </p:nvPr>
        </p:nvSpPr>
        <p:spPr/>
        <p:txBody>
          <a:bodyPr/>
          <a:lstStyle/>
          <a:p>
            <a:fld id="{86CB4B4D-7CA3-9044-876B-883B54F8677D}" type="slidenum">
              <a:rPr lang="ru-RU" smtClean="0"/>
              <a:pPr/>
              <a:t>32</a:t>
            </a:fld>
            <a:endParaRPr lang="ru-RU"/>
          </a:p>
        </p:txBody>
      </p:sp>
      <p:sp>
        <p:nvSpPr>
          <p:cNvPr id="14" name="Скругленный прямоугольник 13"/>
          <p:cNvSpPr/>
          <p:nvPr/>
        </p:nvSpPr>
        <p:spPr>
          <a:xfrm>
            <a:off x="1583499" y="4077073"/>
            <a:ext cx="1485280" cy="933676"/>
          </a:xfrm>
          <a:prstGeom prst="roundRect">
            <a:avLst/>
          </a:prstGeom>
          <a:solidFill>
            <a:srgbClr val="A8DA70"/>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lang="ru-RU" sz="1600" b="1" dirty="0" smtClean="0">
                <a:solidFill>
                  <a:srgbClr val="002060"/>
                </a:solidFill>
                <a:ea typeface="+mj-ea"/>
                <a:cs typeface="+mj-cs"/>
              </a:rPr>
              <a:t>Важно</a:t>
            </a:r>
            <a:endParaRPr kumimoji="0" lang="ru-RU" sz="1600" b="1" i="0" u="none" strike="noStrike" cap="none" spc="0" normalizeH="0" baseline="0" dirty="0">
              <a:ln>
                <a:noFill/>
              </a:ln>
              <a:solidFill>
                <a:srgbClr val="002060"/>
              </a:solidFill>
              <a:effectLst/>
              <a:uFillTx/>
              <a:ea typeface="+mj-ea"/>
              <a:cs typeface="+mj-cs"/>
              <a:sym typeface="Helvetica Light"/>
            </a:endParaRPr>
          </a:p>
        </p:txBody>
      </p:sp>
      <p:sp>
        <p:nvSpPr>
          <p:cNvPr id="15" name="Скругленный прямоугольник 14"/>
          <p:cNvSpPr/>
          <p:nvPr/>
        </p:nvSpPr>
        <p:spPr>
          <a:xfrm>
            <a:off x="2447593" y="1340768"/>
            <a:ext cx="9567180" cy="1347518"/>
          </a:xfrm>
          <a:prstGeom prst="roundRect">
            <a:avLst/>
          </a:prstGeom>
          <a:solidFill>
            <a:schemeClr val="accent3">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dirty="0"/>
              <a:t>В реализации образовательных программ с использованием сетевой формы наряду с организациями, осуществляющими образовательную деятельность, также могут участвовать научные организации, медицинские организации, организации культуры, физкультурно-спортивные и иные организации, обладающие ресурсами, необходимыми для осуществления обучения, проведения учебной и производственной практики и осуществления иных видов учебной деятельности, предусмотренных соответствующей образовательной программой.</a:t>
            </a:r>
          </a:p>
        </p:txBody>
      </p:sp>
      <p:sp>
        <p:nvSpPr>
          <p:cNvPr id="16" name="Скругленный прямоугольник 15"/>
          <p:cNvSpPr/>
          <p:nvPr/>
        </p:nvSpPr>
        <p:spPr>
          <a:xfrm>
            <a:off x="83754" y="1340768"/>
            <a:ext cx="1920213" cy="1347518"/>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pPr marL="0" marR="0" indent="0" algn="ctr" defTabSz="821531" rtl="0" fontAlgn="auto" latinLnBrk="0" hangingPunct="0">
              <a:lnSpc>
                <a:spcPct val="100000"/>
              </a:lnSpc>
              <a:spcBef>
                <a:spcPts val="0"/>
              </a:spcBef>
              <a:spcAft>
                <a:spcPts val="0"/>
              </a:spcAft>
              <a:buClrTx/>
              <a:buSzTx/>
              <a:buFontTx/>
              <a:buNone/>
              <a:tabLst/>
            </a:pPr>
            <a:r>
              <a:rPr lang="ru-RU" sz="1400" dirty="0">
                <a:solidFill>
                  <a:srgbClr val="002060"/>
                </a:solidFill>
                <a:ea typeface="+mj-ea"/>
                <a:cs typeface="+mj-cs"/>
              </a:rPr>
              <a:t>П.1 Статьи 15 273-ФЗ «Об образовании»</a:t>
            </a:r>
            <a:endParaRPr lang="en-US" sz="1400" dirty="0">
              <a:solidFill>
                <a:srgbClr val="002060"/>
              </a:solidFill>
              <a:ea typeface="+mj-ea"/>
              <a:cs typeface="+mj-cs"/>
            </a:endParaRPr>
          </a:p>
          <a:p>
            <a:pPr marL="0" marR="0" indent="0" algn="ctr" defTabSz="821531" rtl="0" fontAlgn="auto" latinLnBrk="0" hangingPunct="0">
              <a:lnSpc>
                <a:spcPct val="100000"/>
              </a:lnSpc>
              <a:spcBef>
                <a:spcPts val="0"/>
              </a:spcBef>
              <a:spcAft>
                <a:spcPts val="0"/>
              </a:spcAft>
              <a:buClrTx/>
              <a:buSzTx/>
              <a:buFontTx/>
              <a:buNone/>
              <a:tabLst/>
            </a:pPr>
            <a:r>
              <a:rPr kumimoji="0" lang="en-US" sz="1400" b="0" i="0" u="none" strike="noStrike" cap="none" spc="0" normalizeH="0" baseline="0" dirty="0">
                <a:ln>
                  <a:noFill/>
                </a:ln>
                <a:solidFill>
                  <a:srgbClr val="002060"/>
                </a:solidFill>
                <a:effectLst/>
                <a:uFillTx/>
                <a:ea typeface="+mj-ea"/>
                <a:cs typeface="+mj-cs"/>
                <a:sym typeface="Helvetica Light"/>
              </a:rPr>
              <a:t>(</a:t>
            </a:r>
            <a:r>
              <a:rPr kumimoji="0" lang="ru-RU" sz="1400" b="0" i="0" u="none" strike="noStrike" cap="none" spc="0" normalizeH="0" baseline="0" dirty="0">
                <a:ln>
                  <a:noFill/>
                </a:ln>
                <a:solidFill>
                  <a:srgbClr val="002060"/>
                </a:solidFill>
                <a:effectLst/>
                <a:uFillTx/>
                <a:ea typeface="+mj-ea"/>
                <a:cs typeface="+mj-cs"/>
                <a:sym typeface="Helvetica Light"/>
              </a:rPr>
              <a:t>текущая</a:t>
            </a:r>
            <a:r>
              <a:rPr kumimoji="0" lang="ru-RU" sz="1400" b="0" i="0" u="none" strike="noStrike" cap="none" spc="0" normalizeH="0" dirty="0">
                <a:ln>
                  <a:noFill/>
                </a:ln>
                <a:solidFill>
                  <a:srgbClr val="002060"/>
                </a:solidFill>
                <a:effectLst/>
                <a:uFillTx/>
                <a:ea typeface="+mj-ea"/>
                <a:cs typeface="+mj-cs"/>
                <a:sym typeface="Helvetica Light"/>
              </a:rPr>
              <a:t> редакция)</a:t>
            </a:r>
            <a:endParaRPr kumimoji="0" lang="ru-RU" sz="1400" b="0" i="0" u="none" strike="noStrike" cap="none" spc="0" normalizeH="0" baseline="0" dirty="0">
              <a:ln>
                <a:noFill/>
              </a:ln>
              <a:solidFill>
                <a:srgbClr val="002060"/>
              </a:solidFill>
              <a:effectLst/>
              <a:uFillTx/>
              <a:ea typeface="+mj-ea"/>
              <a:cs typeface="+mj-cs"/>
              <a:sym typeface="Helvetica Light"/>
            </a:endParaRPr>
          </a:p>
        </p:txBody>
      </p:sp>
      <p:sp>
        <p:nvSpPr>
          <p:cNvPr id="17" name="Название подразделения, лаборатории, факультета и т.д.">
            <a:extLst>
              <a:ext uri="{FF2B5EF4-FFF2-40B4-BE49-F238E27FC236}">
                <a16:creationId xmlns:a16="http://schemas.microsoft.com/office/drawing/2014/main" xmlns="" id="{7C00022B-06CC-4B0E-9C22-E5E34A8861F7}"/>
              </a:ext>
            </a:extLst>
          </p:cNvPr>
          <p:cNvSpPr txBox="1"/>
          <p:nvPr/>
        </p:nvSpPr>
        <p:spPr>
          <a:xfrm>
            <a:off x="4437161" y="147862"/>
            <a:ext cx="7577612"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endParaRPr lang="ru-RU" sz="1200" dirty="0"/>
          </a:p>
        </p:txBody>
      </p:sp>
    </p:spTree>
    <p:extLst>
      <p:ext uri="{BB962C8B-B14F-4D97-AF65-F5344CB8AC3E}">
        <p14:creationId xmlns:p14="http://schemas.microsoft.com/office/powerpoint/2010/main" val="1910175801"/>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1236685" y="434384"/>
            <a:ext cx="10972800" cy="576064"/>
          </a:xfrm>
        </p:spPr>
        <p:txBody>
          <a:bodyPr vert="horz" lIns="91440" tIns="45720" rIns="91440" bIns="45720" rtlCol="0" anchor="ctr">
            <a:noAutofit/>
          </a:bodyPr>
          <a:lstStyle/>
          <a:p>
            <a:r>
              <a:rPr lang="ru-RU" sz="2800" b="1" dirty="0">
                <a:solidFill>
                  <a:schemeClr val="bg1"/>
                </a:solidFill>
                <a:latin typeface="+mn-lt"/>
                <a:cs typeface="Arial" panose="020B0604020202020204" pitchFamily="34" charset="0"/>
              </a:rPr>
              <a:t>Реализация образовательных программ в форме сетевого взаимодействия (новая редакция Закона об образовании)</a:t>
            </a:r>
          </a:p>
        </p:txBody>
      </p:sp>
      <p:sp>
        <p:nvSpPr>
          <p:cNvPr id="6" name="Линия"/>
          <p:cNvSpPr/>
          <p:nvPr/>
        </p:nvSpPr>
        <p:spPr>
          <a:xfrm>
            <a:off x="1583499" y="1124744"/>
            <a:ext cx="9493629" cy="0"/>
          </a:xfrm>
          <a:prstGeom prst="line">
            <a:avLst/>
          </a:prstGeom>
          <a:ln w="12700">
            <a:solidFill>
              <a:srgbClr val="253957"/>
            </a:solidFill>
            <a:miter lim="400000"/>
          </a:ln>
        </p:spPr>
        <p:txBody>
          <a:bodyPr lIns="71437" tIns="71437" rIns="71437" bIns="71437" anchor="ctr"/>
          <a:lstStyle/>
          <a:p>
            <a:pPr>
              <a:defRPr sz="3200"/>
            </a:pPr>
            <a:endParaRPr dirty="0">
              <a:latin typeface="+mn-lt"/>
            </a:endParaRPr>
          </a:p>
        </p:txBody>
      </p:sp>
      <p:sp>
        <p:nvSpPr>
          <p:cNvPr id="2" name="Номер слайда 1"/>
          <p:cNvSpPr>
            <a:spLocks noGrp="1"/>
          </p:cNvSpPr>
          <p:nvPr>
            <p:ph type="sldNum" sz="quarter" idx="2"/>
          </p:nvPr>
        </p:nvSpPr>
        <p:spPr/>
        <p:txBody>
          <a:bodyPr/>
          <a:lstStyle/>
          <a:p>
            <a:fld id="{86CB4B4D-7CA3-9044-876B-883B54F8677D}" type="slidenum">
              <a:rPr lang="ru-RU" smtClean="0"/>
              <a:pPr/>
              <a:t>33</a:t>
            </a:fld>
            <a:endParaRPr lang="ru-RU"/>
          </a:p>
        </p:txBody>
      </p:sp>
      <p:sp>
        <p:nvSpPr>
          <p:cNvPr id="11" name="Скругленный прямоугольник 10"/>
          <p:cNvSpPr/>
          <p:nvPr/>
        </p:nvSpPr>
        <p:spPr>
          <a:xfrm>
            <a:off x="2927648" y="1416224"/>
            <a:ext cx="8928992" cy="576064"/>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dirty="0"/>
              <a:t>обеспечивает возможность освоения обучающимся образовательной программы и (или) отдельных учебных предметов, курсов, дисциплин (модулей), практики, иных компонентов</a:t>
            </a:r>
          </a:p>
        </p:txBody>
      </p:sp>
      <p:sp>
        <p:nvSpPr>
          <p:cNvPr id="13" name="Скругленный прямоугольник 12"/>
          <p:cNvSpPr/>
          <p:nvPr/>
        </p:nvSpPr>
        <p:spPr>
          <a:xfrm>
            <a:off x="431373" y="1412776"/>
            <a:ext cx="2304255" cy="1008112"/>
          </a:xfrm>
          <a:prstGeom prst="roundRect">
            <a:avLst/>
          </a:prstGeom>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b="1" dirty="0">
                <a:solidFill>
                  <a:schemeClr val="bg1"/>
                </a:solidFill>
              </a:rPr>
              <a:t>Сетевая форма реализации образовательных программ</a:t>
            </a:r>
          </a:p>
        </p:txBody>
      </p:sp>
      <p:sp>
        <p:nvSpPr>
          <p:cNvPr id="14" name="Скругленный прямоугольник 13"/>
          <p:cNvSpPr/>
          <p:nvPr/>
        </p:nvSpPr>
        <p:spPr>
          <a:xfrm>
            <a:off x="431373" y="2568351"/>
            <a:ext cx="11421381" cy="792088"/>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dirty="0"/>
              <a:t>обеспечивает возможность освоения обучающимся образовательной программы  (в том числе различного вида, уровня и (или) направленности), с использованием ресурсов нескольких организаций, осуществляющих образовательную деятельность, включая иностранные, а также при необходимости с использованием ресурсов иных организаций.</a:t>
            </a:r>
          </a:p>
        </p:txBody>
      </p:sp>
      <p:sp>
        <p:nvSpPr>
          <p:cNvPr id="15" name="Скругленный прямоугольник 14"/>
          <p:cNvSpPr/>
          <p:nvPr/>
        </p:nvSpPr>
        <p:spPr>
          <a:xfrm>
            <a:off x="2916136" y="2064295"/>
            <a:ext cx="8936617" cy="411902"/>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dirty="0"/>
              <a:t>не требуется разработки и утверждения совместной образовательной программы</a:t>
            </a:r>
          </a:p>
        </p:txBody>
      </p:sp>
      <p:sp>
        <p:nvSpPr>
          <p:cNvPr id="16" name="Скругленный прямоугольник 15"/>
          <p:cNvSpPr/>
          <p:nvPr/>
        </p:nvSpPr>
        <p:spPr>
          <a:xfrm>
            <a:off x="431374" y="3432448"/>
            <a:ext cx="11425263" cy="759431"/>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dirty="0"/>
              <a:t> использование имущества государственных и муниципальных организаций организациями осуществляющими образовательную деятельность при сетевой форме реализации образовательных программ осуществляется на безвозмездной основе</a:t>
            </a:r>
          </a:p>
        </p:txBody>
      </p:sp>
      <p:sp>
        <p:nvSpPr>
          <p:cNvPr id="17" name="Скругленный прямоугольник 16"/>
          <p:cNvSpPr/>
          <p:nvPr/>
        </p:nvSpPr>
        <p:spPr>
          <a:xfrm>
            <a:off x="431374" y="4294399"/>
            <a:ext cx="2304255" cy="2018368"/>
          </a:xfrm>
          <a:prstGeom prst="roundRect">
            <a:avLst/>
          </a:prstGeom>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b="1" dirty="0">
                <a:solidFill>
                  <a:schemeClr val="bg1"/>
                </a:solidFill>
              </a:rPr>
              <a:t>Лицензирование образовательной деятельности</a:t>
            </a:r>
          </a:p>
        </p:txBody>
      </p:sp>
      <p:sp>
        <p:nvSpPr>
          <p:cNvPr id="18" name="Скругленный прямоугольник 17"/>
          <p:cNvSpPr/>
          <p:nvPr/>
        </p:nvSpPr>
        <p:spPr>
          <a:xfrm>
            <a:off x="2890952" y="4313523"/>
            <a:ext cx="8961800" cy="1999244"/>
          </a:xfrm>
          <a:prstGeom prst="roundRect">
            <a:avLst/>
          </a:prstGeom>
          <a:solidFill>
            <a:schemeClr val="accent1">
              <a:lumMod val="20000"/>
              <a:lumOff val="80000"/>
            </a:schemeClr>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71437" tIns="71437" rIns="71437" bIns="71437" numCol="1" spcCol="38100" rtlCol="0" anchor="ctr">
            <a:noAutofit/>
          </a:bodyPr>
          <a:lstStyle/>
          <a:p>
            <a:r>
              <a:rPr lang="ru-RU" sz="1400" dirty="0"/>
              <a:t>В приложении к лицензии указываются сведения о </a:t>
            </a:r>
            <a:r>
              <a:rPr lang="en-US" sz="1400" dirty="0"/>
              <a:t>&lt;…&gt;</a:t>
            </a:r>
            <a:r>
              <a:rPr lang="ru-RU" sz="1400" dirty="0"/>
              <a:t>, а также адреса мест осуществления образовательной деятельности, за исключением мест осуществления образовательной деятельности по дополнительным профессиональным программам, основным программам профессионального обучения, </a:t>
            </a:r>
            <a:r>
              <a:rPr lang="ru-RU" sz="1400" dirty="0">
                <a:solidFill>
                  <a:srgbClr val="FF0000"/>
                </a:solidFill>
              </a:rPr>
              <a:t>мест осуществления образовательной деятельности при использовании сетевой формы реализации образовательных программ, мест проведения практики, практической подготовки обучающихся, государственной итоговой аттестации</a:t>
            </a:r>
          </a:p>
        </p:txBody>
      </p:sp>
      <p:sp>
        <p:nvSpPr>
          <p:cNvPr id="19" name="Название подразделения, лаборатории, факультета и т.д.">
            <a:extLst>
              <a:ext uri="{FF2B5EF4-FFF2-40B4-BE49-F238E27FC236}">
                <a16:creationId xmlns:a16="http://schemas.microsoft.com/office/drawing/2014/main" xmlns="" id="{4C0EDA19-B9D0-43CD-AD5F-28121B7F35EC}"/>
              </a:ext>
            </a:extLst>
          </p:cNvPr>
          <p:cNvSpPr txBox="1"/>
          <p:nvPr/>
        </p:nvSpPr>
        <p:spPr>
          <a:xfrm>
            <a:off x="4449479" y="147862"/>
            <a:ext cx="7577612" cy="256802"/>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lvl1pPr algn="r">
              <a:defRPr sz="1800">
                <a:solidFill>
                  <a:srgbClr val="253957"/>
                </a:solidFill>
                <a:latin typeface="+mn-lt"/>
                <a:ea typeface="+mn-ea"/>
                <a:cs typeface="+mn-cs"/>
                <a:sym typeface="Arial Narrow"/>
              </a:defRPr>
            </a:lvl1pPr>
          </a:lstStyle>
          <a:p>
            <a:pPr>
              <a:defRPr sz="4200">
                <a:solidFill>
                  <a:srgbClr val="253957"/>
                </a:solidFill>
                <a:latin typeface="+mn-lt"/>
                <a:ea typeface="+mn-ea"/>
                <a:cs typeface="+mn-cs"/>
                <a:sym typeface="Arial Narrow"/>
              </a:defRPr>
            </a:pPr>
            <a:endParaRPr lang="ru-RU" sz="1200" dirty="0"/>
          </a:p>
        </p:txBody>
      </p:sp>
    </p:spTree>
    <p:extLst>
      <p:ext uri="{BB962C8B-B14F-4D97-AF65-F5344CB8AC3E}">
        <p14:creationId xmlns:p14="http://schemas.microsoft.com/office/powerpoint/2010/main" val="390419517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39616" y="2348881"/>
            <a:ext cx="6912768" cy="646331"/>
          </a:xfrm>
          <a:prstGeom prst="rect">
            <a:avLst/>
          </a:prstGeom>
          <a:noFill/>
        </p:spPr>
        <p:txBody>
          <a:bodyPr wrap="square" rtlCol="0">
            <a:spAutoFit/>
          </a:bodyPr>
          <a:lstStyle/>
          <a:p>
            <a:pPr algn="ctr"/>
            <a:r>
              <a:rPr lang="ru-RU" sz="3600" dirty="0" smtClean="0"/>
              <a:t>Спасибо за внимание!</a:t>
            </a:r>
            <a:endParaRPr lang="ru-RU" sz="3600" dirty="0"/>
          </a:p>
        </p:txBody>
      </p:sp>
    </p:spTree>
    <p:extLst>
      <p:ext uri="{BB962C8B-B14F-4D97-AF65-F5344CB8AC3E}">
        <p14:creationId xmlns:p14="http://schemas.microsoft.com/office/powerpoint/2010/main" val="2029867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Стрелка вниз 16"/>
          <p:cNvSpPr/>
          <p:nvPr/>
        </p:nvSpPr>
        <p:spPr>
          <a:xfrm rot="8954445">
            <a:off x="2622751" y="4313459"/>
            <a:ext cx="932445" cy="1819518"/>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lIns="91435" tIns="45718" rIns="91435" bIns="45718" rtlCol="0" anchor="ctr"/>
          <a:lstStyle/>
          <a:p>
            <a:pPr algn="ctr"/>
            <a:endParaRPr lang="ru-RU"/>
          </a:p>
        </p:txBody>
      </p:sp>
      <p:sp>
        <p:nvSpPr>
          <p:cNvPr id="18" name="Стрелка вниз 17"/>
          <p:cNvSpPr/>
          <p:nvPr/>
        </p:nvSpPr>
        <p:spPr>
          <a:xfrm rot="13183902">
            <a:off x="9372353" y="4175439"/>
            <a:ext cx="760737" cy="203326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lIns="91435" tIns="45718" rIns="91435" bIns="45718" rtlCol="0" anchor="ctr"/>
          <a:lstStyle/>
          <a:p>
            <a:pPr algn="ctr"/>
            <a:endParaRPr lang="ru-RU"/>
          </a:p>
        </p:txBody>
      </p:sp>
      <p:sp>
        <p:nvSpPr>
          <p:cNvPr id="8" name="Стрелка вниз 7"/>
          <p:cNvSpPr/>
          <p:nvPr/>
        </p:nvSpPr>
        <p:spPr>
          <a:xfrm rot="7294187">
            <a:off x="9651842" y="1000402"/>
            <a:ext cx="1017598" cy="2200573"/>
          </a:xfrm>
          <a:prstGeom prst="downArrow">
            <a:avLst>
              <a:gd name="adj1" fmla="val 38785"/>
              <a:gd name="adj2" fmla="val 50000"/>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lIns="91435" tIns="45718" rIns="91435" bIns="45718" rtlCol="0" anchor="ctr"/>
          <a:lstStyle/>
          <a:p>
            <a:pPr algn="ctr"/>
            <a:endParaRPr lang="ru-RU"/>
          </a:p>
        </p:txBody>
      </p:sp>
      <p:sp>
        <p:nvSpPr>
          <p:cNvPr id="4" name="Скругленный прямоугольник 3"/>
          <p:cNvSpPr/>
          <p:nvPr/>
        </p:nvSpPr>
        <p:spPr>
          <a:xfrm>
            <a:off x="6768076" y="404664"/>
            <a:ext cx="5079888" cy="1080120"/>
          </a:xfrm>
          <a:prstGeom prst="roundRect">
            <a:avLst/>
          </a:prstGeom>
          <a:solidFill>
            <a:srgbClr val="92D050"/>
          </a:solidFill>
        </p:spPr>
        <p:style>
          <a:lnRef idx="2">
            <a:schemeClr val="accent4">
              <a:shade val="50000"/>
            </a:schemeClr>
          </a:lnRef>
          <a:fillRef idx="1">
            <a:schemeClr val="accent4"/>
          </a:fillRef>
          <a:effectRef idx="0">
            <a:schemeClr val="accent4"/>
          </a:effectRef>
          <a:fontRef idx="minor">
            <a:schemeClr val="lt1"/>
          </a:fontRef>
        </p:style>
        <p:txBody>
          <a:bodyPr lIns="91435" tIns="45718" rIns="91435" bIns="45718" rtlCol="0" anchor="ctr"/>
          <a:lstStyle/>
          <a:p>
            <a:pPr algn="ctr"/>
            <a:endParaRPr lang="ru-RU" sz="2400" b="1" dirty="0">
              <a:solidFill>
                <a:schemeClr val="tx1"/>
              </a:solidFill>
              <a:latin typeface="Times New Roman" pitchFamily="18" charset="0"/>
              <a:cs typeface="Times New Roman" pitchFamily="18" charset="0"/>
            </a:endParaRPr>
          </a:p>
        </p:txBody>
      </p:sp>
      <p:sp>
        <p:nvSpPr>
          <p:cNvPr id="5" name="Стрелка вниз 4"/>
          <p:cNvSpPr/>
          <p:nvPr/>
        </p:nvSpPr>
        <p:spPr>
          <a:xfrm rot="14181690">
            <a:off x="4947666" y="428730"/>
            <a:ext cx="1021810" cy="3097644"/>
          </a:xfrm>
          <a:prstGeom prst="downArrow">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lIns="91435" tIns="45718" rIns="91435" bIns="45718" rtlCol="0" anchor="ctr"/>
          <a:lstStyle/>
          <a:p>
            <a:pPr algn="ctr"/>
            <a:endParaRPr lang="ru-RU"/>
          </a:p>
        </p:txBody>
      </p:sp>
      <p:sp>
        <p:nvSpPr>
          <p:cNvPr id="6" name="TextBox 5"/>
          <p:cNvSpPr txBox="1"/>
          <p:nvPr/>
        </p:nvSpPr>
        <p:spPr>
          <a:xfrm rot="1706542">
            <a:off x="9260279" y="2069625"/>
            <a:ext cx="2172556" cy="246217"/>
          </a:xfrm>
          <a:prstGeom prst="rect">
            <a:avLst/>
          </a:prstGeom>
          <a:noFill/>
        </p:spPr>
        <p:txBody>
          <a:bodyPr wrap="square" lIns="91435" tIns="45718" rIns="91435" bIns="45718" rtlCol="0">
            <a:spAutoFit/>
          </a:bodyPr>
          <a:lstStyle/>
          <a:p>
            <a:pPr algn="ctr"/>
            <a:r>
              <a:rPr lang="ru-RU" sz="1000" b="1" dirty="0">
                <a:latin typeface="Times New Roman" pitchFamily="18" charset="0"/>
                <a:cs typeface="Times New Roman" pitchFamily="18" charset="0"/>
              </a:rPr>
              <a:t>ИНВЕСТОР</a:t>
            </a:r>
          </a:p>
        </p:txBody>
      </p:sp>
      <p:sp>
        <p:nvSpPr>
          <p:cNvPr id="9" name="TextBox 8"/>
          <p:cNvSpPr txBox="1"/>
          <p:nvPr/>
        </p:nvSpPr>
        <p:spPr>
          <a:xfrm rot="19593541">
            <a:off x="4138410" y="1950654"/>
            <a:ext cx="2172556" cy="246217"/>
          </a:xfrm>
          <a:prstGeom prst="rect">
            <a:avLst/>
          </a:prstGeom>
          <a:noFill/>
        </p:spPr>
        <p:txBody>
          <a:bodyPr wrap="square" lIns="91435" tIns="45718" rIns="91435" bIns="45718" rtlCol="0">
            <a:spAutoFit/>
          </a:bodyPr>
          <a:lstStyle/>
          <a:p>
            <a:pPr algn="ctr"/>
            <a:r>
              <a:rPr lang="ru-RU" sz="1000" b="1" dirty="0">
                <a:latin typeface="Times New Roman" pitchFamily="18" charset="0"/>
                <a:cs typeface="Times New Roman" pitchFamily="18" charset="0"/>
              </a:rPr>
              <a:t>ЗАКАЗЧИК</a:t>
            </a:r>
          </a:p>
        </p:txBody>
      </p:sp>
      <p:pic>
        <p:nvPicPr>
          <p:cNvPr id="10" name="Рисунок 9" descr="семья2.jpg"/>
          <p:cNvPicPr>
            <a:picLocks noChangeAspect="1"/>
          </p:cNvPicPr>
          <p:nvPr/>
        </p:nvPicPr>
        <p:blipFill>
          <a:blip r:embed="rId2" cstate="print"/>
          <a:stretch>
            <a:fillRect/>
          </a:stretch>
        </p:blipFill>
        <p:spPr>
          <a:xfrm>
            <a:off x="5075644" y="3356992"/>
            <a:ext cx="2981131" cy="1656184"/>
          </a:xfrm>
          <a:prstGeom prst="rect">
            <a:avLst/>
          </a:prstGeom>
        </p:spPr>
      </p:pic>
      <p:sp>
        <p:nvSpPr>
          <p:cNvPr id="11" name="Стрелка вниз 10"/>
          <p:cNvSpPr/>
          <p:nvPr/>
        </p:nvSpPr>
        <p:spPr>
          <a:xfrm rot="12391328">
            <a:off x="6600985" y="1473328"/>
            <a:ext cx="1402544" cy="1944216"/>
          </a:xfrm>
          <a:prstGeom prst="downArrow">
            <a:avLst/>
          </a:prstGeom>
          <a:solidFill>
            <a:schemeClr val="accent2">
              <a:lumMod val="20000"/>
              <a:lumOff val="80000"/>
            </a:schemeClr>
          </a:solidFill>
        </p:spPr>
        <p:style>
          <a:lnRef idx="2">
            <a:schemeClr val="accent4">
              <a:shade val="50000"/>
            </a:schemeClr>
          </a:lnRef>
          <a:fillRef idx="1">
            <a:schemeClr val="accent4"/>
          </a:fillRef>
          <a:effectRef idx="0">
            <a:schemeClr val="accent4"/>
          </a:effectRef>
          <a:fontRef idx="minor">
            <a:schemeClr val="lt1"/>
          </a:fontRef>
        </p:style>
        <p:txBody>
          <a:bodyPr lIns="91435" tIns="45718" rIns="91435" bIns="45718" rtlCol="0" anchor="ctr"/>
          <a:lstStyle/>
          <a:p>
            <a:pPr algn="ctr"/>
            <a:endParaRPr lang="ru-RU"/>
          </a:p>
        </p:txBody>
      </p:sp>
      <p:sp>
        <p:nvSpPr>
          <p:cNvPr id="13" name="TextBox 12"/>
          <p:cNvSpPr txBox="1"/>
          <p:nvPr/>
        </p:nvSpPr>
        <p:spPr>
          <a:xfrm rot="17723932">
            <a:off x="6129411" y="2389511"/>
            <a:ext cx="2170128" cy="246217"/>
          </a:xfrm>
          <a:prstGeom prst="rect">
            <a:avLst/>
          </a:prstGeom>
          <a:noFill/>
        </p:spPr>
        <p:txBody>
          <a:bodyPr wrap="square" lIns="91435" tIns="45718" rIns="91435" bIns="45718" rtlCol="0">
            <a:spAutoFit/>
          </a:bodyPr>
          <a:lstStyle/>
          <a:p>
            <a:pPr algn="ctr"/>
            <a:r>
              <a:rPr lang="ru-RU" sz="1000" b="1" dirty="0">
                <a:latin typeface="Times New Roman" pitchFamily="18" charset="0"/>
                <a:cs typeface="Times New Roman" pitchFamily="18" charset="0"/>
              </a:rPr>
              <a:t>СУБЪЕКТ УПРАВЛЕНИЯ</a:t>
            </a:r>
          </a:p>
        </p:txBody>
      </p:sp>
      <p:pic>
        <p:nvPicPr>
          <p:cNvPr id="14" name="Рисунок 13" descr="семья3.jpg"/>
          <p:cNvPicPr>
            <a:picLocks noChangeAspect="1"/>
          </p:cNvPicPr>
          <p:nvPr/>
        </p:nvPicPr>
        <p:blipFill>
          <a:blip r:embed="rId3" cstate="print"/>
          <a:stretch>
            <a:fillRect/>
          </a:stretch>
        </p:blipFill>
        <p:spPr>
          <a:xfrm>
            <a:off x="544490" y="2731459"/>
            <a:ext cx="3648407" cy="1609919"/>
          </a:xfrm>
          <a:prstGeom prst="rect">
            <a:avLst/>
          </a:prstGeom>
        </p:spPr>
      </p:pic>
      <p:sp>
        <p:nvSpPr>
          <p:cNvPr id="15" name="Прямоугольник 14"/>
          <p:cNvSpPr/>
          <p:nvPr/>
        </p:nvSpPr>
        <p:spPr>
          <a:xfrm>
            <a:off x="3407701" y="5589240"/>
            <a:ext cx="5760640" cy="100811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lIns="91435" tIns="45718" rIns="91435" bIns="45718" rtlCol="0" anchor="ctr"/>
          <a:lstStyle/>
          <a:p>
            <a:pPr algn="ctr"/>
            <a:endParaRPr lang="ru-RU"/>
          </a:p>
        </p:txBody>
      </p:sp>
      <p:sp>
        <p:nvSpPr>
          <p:cNvPr id="16" name="TextBox 15"/>
          <p:cNvSpPr txBox="1"/>
          <p:nvPr/>
        </p:nvSpPr>
        <p:spPr>
          <a:xfrm>
            <a:off x="3983765" y="5589241"/>
            <a:ext cx="4704523" cy="707882"/>
          </a:xfrm>
          <a:prstGeom prst="rect">
            <a:avLst/>
          </a:prstGeom>
          <a:noFill/>
        </p:spPr>
        <p:txBody>
          <a:bodyPr wrap="square" lIns="91435" tIns="45718" rIns="91435" bIns="45718" rtlCol="0">
            <a:spAutoFit/>
          </a:bodyPr>
          <a:lstStyle/>
          <a:p>
            <a:pPr algn="ctr"/>
            <a:r>
              <a:rPr lang="ru-RU" sz="2000" b="1" dirty="0">
                <a:solidFill>
                  <a:schemeClr val="bg1"/>
                </a:solidFill>
                <a:latin typeface="Times New Roman" pitchFamily="18" charset="0"/>
                <a:cs typeface="Times New Roman" pitchFamily="18" charset="0"/>
              </a:rPr>
              <a:t>Сопровождение в выборе образовательных траекторий</a:t>
            </a:r>
          </a:p>
        </p:txBody>
      </p:sp>
      <p:sp>
        <p:nvSpPr>
          <p:cNvPr id="19" name="Стрелка вниз 18"/>
          <p:cNvSpPr/>
          <p:nvPr/>
        </p:nvSpPr>
        <p:spPr>
          <a:xfrm rot="10800000" flipH="1">
            <a:off x="5999990" y="5013176"/>
            <a:ext cx="672073" cy="576064"/>
          </a:xfrm>
          <a:prstGeom prst="downArrow">
            <a:avLst/>
          </a:prstGeom>
        </p:spPr>
        <p:style>
          <a:lnRef idx="2">
            <a:schemeClr val="accent4">
              <a:shade val="50000"/>
            </a:schemeClr>
          </a:lnRef>
          <a:fillRef idx="1">
            <a:schemeClr val="accent4"/>
          </a:fillRef>
          <a:effectRef idx="0">
            <a:schemeClr val="accent4"/>
          </a:effectRef>
          <a:fontRef idx="minor">
            <a:schemeClr val="lt1"/>
          </a:fontRef>
        </p:style>
        <p:txBody>
          <a:bodyPr lIns="91435" tIns="45718" rIns="91435" bIns="45718" rtlCol="0" anchor="ctr"/>
          <a:lstStyle/>
          <a:p>
            <a:pPr algn="ctr"/>
            <a:endParaRPr lang="ru-RU"/>
          </a:p>
        </p:txBody>
      </p:sp>
      <p:sp>
        <p:nvSpPr>
          <p:cNvPr id="20" name="TextBox 19"/>
          <p:cNvSpPr txBox="1"/>
          <p:nvPr/>
        </p:nvSpPr>
        <p:spPr>
          <a:xfrm>
            <a:off x="719403" y="4437112"/>
            <a:ext cx="2140957" cy="400110"/>
          </a:xfrm>
          <a:prstGeom prst="rect">
            <a:avLst/>
          </a:prstGeom>
          <a:noFill/>
        </p:spPr>
        <p:txBody>
          <a:bodyPr wrap="square" lIns="91435" tIns="45718" rIns="91435" bIns="45718" rtlCol="0">
            <a:spAutoFit/>
          </a:bodyPr>
          <a:lstStyle/>
          <a:p>
            <a:pPr algn="ctr"/>
            <a:r>
              <a:rPr lang="ru-RU" sz="2000" b="1" dirty="0">
                <a:solidFill>
                  <a:schemeClr val="bg1"/>
                </a:solidFill>
                <a:latin typeface="Times New Roman" pitchFamily="18" charset="0"/>
                <a:cs typeface="Times New Roman" pitchFamily="18" charset="0"/>
              </a:rPr>
              <a:t>семья</a:t>
            </a:r>
          </a:p>
        </p:txBody>
      </p:sp>
      <p:sp>
        <p:nvSpPr>
          <p:cNvPr id="21" name="TextBox 20"/>
          <p:cNvSpPr txBox="1"/>
          <p:nvPr/>
        </p:nvSpPr>
        <p:spPr>
          <a:xfrm>
            <a:off x="4175787" y="5013176"/>
            <a:ext cx="2140957" cy="400110"/>
          </a:xfrm>
          <a:prstGeom prst="rect">
            <a:avLst/>
          </a:prstGeom>
          <a:noFill/>
        </p:spPr>
        <p:txBody>
          <a:bodyPr wrap="square" lIns="91435" tIns="45718" rIns="91435" bIns="45718" rtlCol="0">
            <a:spAutoFit/>
          </a:bodyPr>
          <a:lstStyle/>
          <a:p>
            <a:pPr algn="ctr"/>
            <a:r>
              <a:rPr lang="ru-RU" sz="2000" b="1" dirty="0">
                <a:solidFill>
                  <a:schemeClr val="bg1"/>
                </a:solidFill>
                <a:latin typeface="Times New Roman" pitchFamily="18" charset="0"/>
                <a:cs typeface="Times New Roman" pitchFamily="18" charset="0"/>
              </a:rPr>
              <a:t>семья</a:t>
            </a:r>
          </a:p>
        </p:txBody>
      </p:sp>
      <p:sp>
        <p:nvSpPr>
          <p:cNvPr id="22" name="TextBox 21"/>
          <p:cNvSpPr txBox="1"/>
          <p:nvPr/>
        </p:nvSpPr>
        <p:spPr>
          <a:xfrm>
            <a:off x="8400256" y="4365104"/>
            <a:ext cx="2140957" cy="400110"/>
          </a:xfrm>
          <a:prstGeom prst="rect">
            <a:avLst/>
          </a:prstGeom>
          <a:noFill/>
        </p:spPr>
        <p:txBody>
          <a:bodyPr wrap="square" lIns="91435" tIns="45718" rIns="91435" bIns="45718" rtlCol="0">
            <a:spAutoFit/>
          </a:bodyPr>
          <a:lstStyle/>
          <a:p>
            <a:pPr algn="ctr"/>
            <a:r>
              <a:rPr lang="ru-RU" sz="2000" b="1" dirty="0">
                <a:solidFill>
                  <a:schemeClr val="bg1"/>
                </a:solidFill>
                <a:latin typeface="Times New Roman" pitchFamily="18" charset="0"/>
                <a:cs typeface="Times New Roman" pitchFamily="18" charset="0"/>
              </a:rPr>
              <a:t>семья</a:t>
            </a:r>
          </a:p>
        </p:txBody>
      </p:sp>
      <p:sp>
        <p:nvSpPr>
          <p:cNvPr id="24" name="Скругленный прямоугольник 23"/>
          <p:cNvSpPr/>
          <p:nvPr/>
        </p:nvSpPr>
        <p:spPr>
          <a:xfrm>
            <a:off x="257231" y="1425823"/>
            <a:ext cx="3552395" cy="1080120"/>
          </a:xfrm>
          <a:prstGeom prst="round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lIns="91435" tIns="45718" rIns="91435" bIns="45718" rtlCol="0" anchor="ctr"/>
          <a:lstStyle/>
          <a:p>
            <a:pPr algn="ctr"/>
            <a:r>
              <a:rPr lang="ru-RU" sz="2400" b="1" dirty="0">
                <a:solidFill>
                  <a:schemeClr val="tx1"/>
                </a:solidFill>
                <a:latin typeface="Times New Roman" pitchFamily="18" charset="0"/>
                <a:cs typeface="Times New Roman" pitchFamily="18" charset="0"/>
              </a:rPr>
              <a:t>Современные вызовы</a:t>
            </a:r>
          </a:p>
        </p:txBody>
      </p:sp>
      <p:sp>
        <p:nvSpPr>
          <p:cNvPr id="26" name="TextBox 25"/>
          <p:cNvSpPr txBox="1"/>
          <p:nvPr/>
        </p:nvSpPr>
        <p:spPr>
          <a:xfrm>
            <a:off x="6960096" y="476673"/>
            <a:ext cx="4728187" cy="707882"/>
          </a:xfrm>
          <a:prstGeom prst="rect">
            <a:avLst/>
          </a:prstGeom>
          <a:noFill/>
        </p:spPr>
        <p:txBody>
          <a:bodyPr wrap="square" lIns="91435" tIns="45718" rIns="91435" bIns="45718" rtlCol="0">
            <a:spAutoFit/>
          </a:bodyPr>
          <a:lstStyle/>
          <a:p>
            <a:pPr algn="ctr"/>
            <a:r>
              <a:rPr lang="ru-RU" sz="2000" b="1" dirty="0"/>
              <a:t>Персонифицированное</a:t>
            </a:r>
          </a:p>
          <a:p>
            <a:pPr algn="ctr"/>
            <a:r>
              <a:rPr lang="ru-RU" sz="2000" b="1" dirty="0"/>
              <a:t>образование </a:t>
            </a:r>
          </a:p>
        </p:txBody>
      </p:sp>
      <p:pic>
        <p:nvPicPr>
          <p:cNvPr id="27" name="Picture 2" descr="http://s51.radikal.ru/i133/0908/55/4c03c6c71e9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08514" y="2756667"/>
            <a:ext cx="3552396" cy="1608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7729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txBox="1">
            <a:spLocks/>
          </p:cNvSpPr>
          <p:nvPr/>
        </p:nvSpPr>
        <p:spPr>
          <a:xfrm>
            <a:off x="1198514" y="44625"/>
            <a:ext cx="8497887" cy="693737"/>
          </a:xfrm>
          <a:prstGeom prst="rect">
            <a:avLst/>
          </a:prstGeom>
        </p:spPr>
        <p:txBody>
          <a:bodyPr anchor="ctr"/>
          <a:lstStyle>
            <a:lvl1pPr algn="r" defTabSz="914400" rtl="0" eaLnBrk="1" latinLnBrk="0" hangingPunct="1">
              <a:spcBef>
                <a:spcPct val="0"/>
              </a:spcBef>
              <a:buNone/>
              <a:defRPr sz="4400" b="1" kern="1200">
                <a:solidFill>
                  <a:srgbClr val="0062AC"/>
                </a:solidFill>
                <a:latin typeface="Cambria" pitchFamily="18" charset="0"/>
                <a:ea typeface="+mj-ea"/>
                <a:cs typeface="+mj-cs"/>
              </a:defRPr>
            </a:lvl1pPr>
          </a:lstStyle>
          <a:p>
            <a:pPr algn="ctr">
              <a:defRPr/>
            </a:pPr>
            <a:r>
              <a:rPr lang="ru-RU" sz="1800" dirty="0">
                <a:solidFill>
                  <a:schemeClr val="bg1"/>
                </a:solidFill>
                <a:effectLst>
                  <a:outerShdw blurRad="38100" dist="38100" dir="2700000" algn="tl">
                    <a:srgbClr val="000000">
                      <a:alpha val="43137"/>
                    </a:srgbClr>
                  </a:outerShdw>
                </a:effectLst>
              </a:rPr>
              <a:t>ИНСТИТУЦИОНАЛЬНЫЕ ИЗМЕНЕНИЯ</a:t>
            </a:r>
          </a:p>
        </p:txBody>
      </p:sp>
      <p:graphicFrame>
        <p:nvGraphicFramePr>
          <p:cNvPr id="10" name="Объект 3"/>
          <p:cNvGraphicFramePr>
            <a:graphicFrameLocks noGrp="1"/>
          </p:cNvGraphicFramePr>
          <p:nvPr>
            <p:ph idx="1"/>
          </p:nvPr>
        </p:nvGraphicFramePr>
        <p:xfrm>
          <a:off x="1559496" y="1628800"/>
          <a:ext cx="10297144" cy="48965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9984432" y="6535217"/>
            <a:ext cx="683568" cy="307777"/>
          </a:xfrm>
          <a:prstGeom prst="rect">
            <a:avLst/>
          </a:prstGeom>
          <a:noFill/>
        </p:spPr>
        <p:txBody>
          <a:bodyPr wrap="square" rtlCol="0">
            <a:spAutoFit/>
          </a:bodyPr>
          <a:lstStyle/>
          <a:p>
            <a:pPr algn="r"/>
            <a:r>
              <a:rPr lang="ru-RU" sz="1400" dirty="0">
                <a:solidFill>
                  <a:srgbClr val="0070C0"/>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5020268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424113" y="1287455"/>
            <a:ext cx="8148638" cy="576263"/>
          </a:xfrm>
          <a:ln>
            <a:headEnd/>
            <a:tailEnd/>
          </a:ln>
        </p:spPr>
        <p:style>
          <a:lnRef idx="3">
            <a:schemeClr val="lt1"/>
          </a:lnRef>
          <a:fillRef idx="1">
            <a:schemeClr val="accent2"/>
          </a:fillRef>
          <a:effectRef idx="1">
            <a:schemeClr val="accent2"/>
          </a:effectRef>
          <a:fontRef idx="minor">
            <a:schemeClr val="lt1"/>
          </a:fontRef>
        </p:style>
        <p:txBody>
          <a:bodyPr/>
          <a:lstStyle/>
          <a:p>
            <a:pPr eaLnBrk="1" hangingPunct="1">
              <a:spcAft>
                <a:spcPts val="300"/>
              </a:spcAft>
              <a:tabLst>
                <a:tab pos="723900" algn="l"/>
                <a:tab pos="1447800" algn="l"/>
                <a:tab pos="2171700" algn="l"/>
                <a:tab pos="2895600" algn="l"/>
                <a:tab pos="3619500" algn="l"/>
                <a:tab pos="4343400" algn="l"/>
                <a:tab pos="5067300" algn="l"/>
              </a:tabLst>
              <a:defRPr/>
            </a:pPr>
            <a:r>
              <a:rPr sz="1800" dirty="0">
                <a:solidFill>
                  <a:schemeClr val="bg1"/>
                </a:solidFill>
                <a:cs typeface="Arial" pitchFamily="34" charset="0"/>
              </a:rPr>
              <a:t>Регулирующие нормативные правовые акты</a:t>
            </a:r>
          </a:p>
        </p:txBody>
      </p:sp>
      <p:sp>
        <p:nvSpPr>
          <p:cNvPr id="4099" name="Прямоугольник 1"/>
          <p:cNvSpPr>
            <a:spLocks noChangeArrowheads="1"/>
          </p:cNvSpPr>
          <p:nvPr/>
        </p:nvSpPr>
        <p:spPr bwMode="auto">
          <a:xfrm>
            <a:off x="2501147" y="3592616"/>
            <a:ext cx="95661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r>
              <a:rPr lang="ru-RU" altLang="ru-RU" sz="1400" dirty="0">
                <a:latin typeface="Arial Narrow" panose="020B0606020202030204" pitchFamily="34" charset="0"/>
                <a:cs typeface="Arial" panose="020B0604020202020204" pitchFamily="34" charset="0"/>
              </a:rPr>
              <a:t>Приказ </a:t>
            </a:r>
            <a:r>
              <a:rPr lang="ru-RU" altLang="ru-RU" sz="1400" dirty="0" err="1">
                <a:latin typeface="Arial Narrow" panose="020B0606020202030204" pitchFamily="34" charset="0"/>
                <a:cs typeface="Arial" panose="020B0604020202020204" pitchFamily="34" charset="0"/>
              </a:rPr>
              <a:t>Минпросвещения</a:t>
            </a:r>
            <a:r>
              <a:rPr lang="ru-RU" altLang="ru-RU" sz="1400" dirty="0">
                <a:latin typeface="Arial Narrow" panose="020B0606020202030204" pitchFamily="34" charset="0"/>
                <a:cs typeface="Arial" panose="020B0604020202020204" pitchFamily="34" charset="0"/>
              </a:rPr>
              <a:t> России от 20 ноября 2018 года № 235 «Об утверждении общих требований к определению нормативных затрат на оказание государственных (муниципальных) услуг в сфере дошкольного, начального общего, основного общего, среднего общего, среднего профессионального образования, дополнительного образования детей и взрослых, дополнительного профессионального образования для лиц, имеющих или получающих среднее профессиональное образование, профессионального обучения, применяемых при расчете объема субсидии на финансовое обеспечение выполнения государственного (муниципального) задания на оказание государственных (муниципальных) услуг (выполнение работ) государственным (муниципальным) учреждением»;</a:t>
            </a:r>
          </a:p>
        </p:txBody>
      </p:sp>
      <p:sp>
        <p:nvSpPr>
          <p:cNvPr id="4100" name="Прямоугольник 10"/>
          <p:cNvSpPr>
            <a:spLocks noChangeArrowheads="1"/>
          </p:cNvSpPr>
          <p:nvPr/>
        </p:nvSpPr>
        <p:spPr bwMode="auto">
          <a:xfrm>
            <a:off x="2501147" y="2941883"/>
            <a:ext cx="640873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ts val="600"/>
              </a:spcBef>
              <a:spcAft>
                <a:spcPts val="600"/>
              </a:spcAft>
            </a:pPr>
            <a:r>
              <a:rPr lang="ru-RU" altLang="ru-RU" sz="1400" dirty="0">
                <a:latin typeface="Arial Narrow" panose="020B0606020202030204" pitchFamily="34" charset="0"/>
                <a:cs typeface="Arial" panose="020B0604020202020204" pitchFamily="34" charset="0"/>
              </a:rPr>
              <a:t>Указ Президента РФ от 07.05.2012 № 599 «О мерах по реализации государственной политики в области образования и науки»</a:t>
            </a:r>
          </a:p>
        </p:txBody>
      </p:sp>
      <p:sp>
        <p:nvSpPr>
          <p:cNvPr id="4101" name="Номер слайда 21"/>
          <p:cNvSpPr>
            <a:spLocks noGrp="1"/>
          </p:cNvSpPr>
          <p:nvPr>
            <p:ph type="sldNum" sz="quarter" idx="12"/>
          </p:nvPr>
        </p:nvSpPr>
        <p:spPr>
          <a:xfrm>
            <a:off x="4648200" y="6245225"/>
            <a:ext cx="2895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ctr"/>
            <a:fld id="{2254BAB5-1D2C-47E4-BA3D-85FA8EA08E49}" type="slidenum">
              <a:rPr lang="ru-RU" altLang="ru-RU"/>
              <a:pPr algn="ctr"/>
              <a:t>6</a:t>
            </a:fld>
            <a:endParaRPr lang="ru-RU" altLang="ru-RU"/>
          </a:p>
        </p:txBody>
      </p:sp>
      <p:pic>
        <p:nvPicPr>
          <p:cNvPr id="4102" name="Picture 5" descr="D:\Users\KEgoshin\Desktop\Презентация\Картинки\1. Фильтр\Кругляши\pic-33.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8953" y="2814370"/>
            <a:ext cx="778245" cy="778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3" descr="D:\Users\KEgoshin\Desktop\Презентация\Картинки\1. Фильтр\Кругляши\level_1-8351b088e0e091d4891d971dfb922b59.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99566" y="3855244"/>
            <a:ext cx="821828" cy="76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2" descr="D:\Users\KEgoshin\Desktop\Презентация\Картинки\1. Фильтр\Кругляши\pic-1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9281" y="1945087"/>
            <a:ext cx="747917" cy="741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5" name="Прямоугольник 10"/>
          <p:cNvSpPr>
            <a:spLocks noChangeArrowheads="1"/>
          </p:cNvSpPr>
          <p:nvPr/>
        </p:nvSpPr>
        <p:spPr bwMode="auto">
          <a:xfrm>
            <a:off x="2388333" y="2161982"/>
            <a:ext cx="640873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spcBef>
                <a:spcPts val="600"/>
              </a:spcBef>
              <a:spcAft>
                <a:spcPts val="600"/>
              </a:spcAft>
            </a:pPr>
            <a:r>
              <a:rPr lang="ru-RU" altLang="ru-RU" sz="1400" dirty="0">
                <a:latin typeface="Arial Narrow" panose="020B0606020202030204" pitchFamily="34" charset="0"/>
                <a:cs typeface="Arial" panose="020B0604020202020204" pitchFamily="34" charset="0"/>
              </a:rPr>
              <a:t>Бюджетный кодекс Российской Федерации</a:t>
            </a:r>
          </a:p>
        </p:txBody>
      </p:sp>
      <p:sp>
        <p:nvSpPr>
          <p:cNvPr id="10" name="Скругленный прямоугольник 9"/>
          <p:cNvSpPr/>
          <p:nvPr/>
        </p:nvSpPr>
        <p:spPr>
          <a:xfrm>
            <a:off x="103774" y="5236735"/>
            <a:ext cx="9787805" cy="1318679"/>
          </a:xfrm>
          <a:prstGeom prst="roundRect">
            <a:avLst/>
          </a:prstGeom>
          <a:ln>
            <a:headEnd/>
            <a:tailEnd/>
          </a:ln>
        </p:spPr>
        <p:style>
          <a:lnRef idx="1">
            <a:schemeClr val="accent1"/>
          </a:lnRef>
          <a:fillRef idx="2">
            <a:schemeClr val="accent1"/>
          </a:fillRef>
          <a:effectRef idx="1">
            <a:schemeClr val="accent1"/>
          </a:effectRef>
          <a:fontRef idx="minor">
            <a:schemeClr val="dk1"/>
          </a:fontRef>
        </p:style>
        <p:txBody>
          <a:bodyPr wrap="square" lIns="83077" tIns="41538" rIns="83077" bIns="41538" anchor="ct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just" eaLnBrk="1" hangingPunct="1">
              <a:spcBef>
                <a:spcPct val="0"/>
              </a:spcBef>
              <a:buFontTx/>
              <a:buNone/>
              <a:defRPr/>
            </a:pPr>
            <a:r>
              <a:rPr lang="ru-RU" altLang="ru-RU" sz="1200" b="1" dirty="0">
                <a:latin typeface="Arial Narrow" panose="020B0606020202030204" pitchFamily="34" charset="0"/>
              </a:rPr>
              <a:t>Статья 69.2 </a:t>
            </a:r>
          </a:p>
          <a:p>
            <a:pPr algn="ctr" eaLnBrk="1" hangingPunct="1">
              <a:spcBef>
                <a:spcPct val="0"/>
              </a:spcBef>
              <a:buFontTx/>
              <a:buNone/>
              <a:defRPr/>
            </a:pPr>
            <a:r>
              <a:rPr lang="ru-RU" altLang="ru-RU" sz="1200" dirty="0">
                <a:latin typeface="Arial Narrow" panose="020B0606020202030204" pitchFamily="34" charset="0"/>
              </a:rPr>
              <a:t>4*</a:t>
            </a:r>
            <a:r>
              <a:rPr lang="ru-RU" altLang="ru-RU" sz="1200" b="1" dirty="0">
                <a:latin typeface="Arial Narrow" panose="020B0606020202030204" pitchFamily="34" charset="0"/>
              </a:rPr>
              <a:t>. </a:t>
            </a:r>
            <a:r>
              <a:rPr lang="ru-RU" altLang="ru-RU" sz="1200" dirty="0">
                <a:latin typeface="Arial Narrow" panose="020B0606020202030204" pitchFamily="34" charset="0"/>
              </a:rPr>
              <a:t>Объем финансового обеспечения выполнения государственного (муниципального) задания рассчитывается на основании </a:t>
            </a:r>
            <a:r>
              <a:rPr lang="ru-RU" altLang="ru-RU" sz="1200" b="1" dirty="0">
                <a:latin typeface="Arial Narrow" panose="020B0606020202030204" pitchFamily="34" charset="0"/>
              </a:rPr>
              <a:t>нормативных затрат </a:t>
            </a:r>
            <a:r>
              <a:rPr lang="ru-RU" altLang="ru-RU" sz="1200" dirty="0">
                <a:latin typeface="Arial Narrow" panose="020B0606020202030204" pitchFamily="34" charset="0"/>
              </a:rPr>
              <a:t>на оказание государственных (муниципальных) услуг… </a:t>
            </a:r>
            <a:r>
              <a:rPr lang="ru-RU" altLang="ru-RU" sz="1200" b="1" dirty="0">
                <a:latin typeface="Arial Narrow" panose="020B0606020202030204" pitchFamily="34" charset="0"/>
              </a:rPr>
              <a:t>с соблюдением </a:t>
            </a:r>
            <a:r>
              <a:rPr lang="ru-RU" altLang="ru-RU" sz="1200" b="1" dirty="0">
                <a:solidFill>
                  <a:srgbClr val="FF0000"/>
                </a:solidFill>
                <a:latin typeface="Arial Narrow" panose="020B0606020202030204" pitchFamily="34" charset="0"/>
              </a:rPr>
              <a:t>ОБЩИХ ТРЕБОВАНИЙ</a:t>
            </a:r>
            <a:r>
              <a:rPr lang="ru-RU" altLang="ru-RU" sz="1200" dirty="0">
                <a:latin typeface="Arial Narrow" panose="020B0606020202030204" pitchFamily="34" charset="0"/>
              </a:rPr>
              <a:t>, определенных ФОИВ, осуществляющими функции по выработке государственной политики и нормативно-правовому регулированию в установленных сферах деятельности</a:t>
            </a:r>
          </a:p>
          <a:p>
            <a:pPr algn="ctr" eaLnBrk="1" hangingPunct="1">
              <a:spcBef>
                <a:spcPct val="0"/>
              </a:spcBef>
              <a:buFontTx/>
              <a:buNone/>
              <a:defRPr/>
            </a:pPr>
            <a:endParaRPr lang="ru-RU" altLang="ru-RU" sz="1200" dirty="0">
              <a:latin typeface="Arial Narrow" panose="020B0606020202030204" pitchFamily="34" charset="0"/>
            </a:endParaRPr>
          </a:p>
          <a:p>
            <a:pPr algn="just" eaLnBrk="1" hangingPunct="1">
              <a:spcBef>
                <a:spcPct val="0"/>
              </a:spcBef>
              <a:buFontTx/>
              <a:buNone/>
              <a:defRPr/>
            </a:pPr>
            <a:r>
              <a:rPr lang="ru-RU" altLang="ru-RU" sz="1200" b="1" dirty="0">
                <a:latin typeface="Arial Narrow" panose="020B0606020202030204" pitchFamily="34" charset="0"/>
              </a:rPr>
              <a:t>* Начиная с 2016 года</a:t>
            </a:r>
          </a:p>
        </p:txBody>
      </p:sp>
      <p:sp>
        <p:nvSpPr>
          <p:cNvPr id="2" name="Прямоугольник 1"/>
          <p:cNvSpPr/>
          <p:nvPr/>
        </p:nvSpPr>
        <p:spPr>
          <a:xfrm>
            <a:off x="2137198" y="301399"/>
            <a:ext cx="8722468" cy="646331"/>
          </a:xfrm>
          <a:prstGeom prst="rect">
            <a:avLst/>
          </a:prstGeom>
        </p:spPr>
        <p:txBody>
          <a:bodyPr wrap="square">
            <a:spAutoFit/>
          </a:bodyPr>
          <a:lstStyle/>
          <a:p>
            <a:pPr algn="just"/>
            <a:r>
              <a:rPr lang="ru-RU" dirty="0">
                <a:solidFill>
                  <a:schemeClr val="bg1"/>
                </a:solidFill>
                <a:latin typeface="Arial Black" panose="020B0A04020102020204" pitchFamily="34" charset="0"/>
              </a:rPr>
              <a:t>В</a:t>
            </a:r>
            <a:r>
              <a:rPr lang="ru-RU" dirty="0" smtClean="0">
                <a:solidFill>
                  <a:schemeClr val="bg1"/>
                </a:solidFill>
                <a:latin typeface="Arial Black" panose="020B0A04020102020204" pitchFamily="34" charset="0"/>
              </a:rPr>
              <a:t>недрение нормативного </a:t>
            </a:r>
            <a:r>
              <a:rPr lang="ru-RU" dirty="0" err="1" smtClean="0">
                <a:solidFill>
                  <a:schemeClr val="bg1"/>
                </a:solidFill>
                <a:latin typeface="Arial Black" panose="020B0A04020102020204" pitchFamily="34" charset="0"/>
              </a:rPr>
              <a:t>подушевого</a:t>
            </a:r>
            <a:r>
              <a:rPr lang="ru-RU" dirty="0" smtClean="0">
                <a:solidFill>
                  <a:schemeClr val="bg1"/>
                </a:solidFill>
                <a:latin typeface="Arial Black" panose="020B0A04020102020204" pitchFamily="34" charset="0"/>
              </a:rPr>
              <a:t> финансирования дополнительного образования детей</a:t>
            </a:r>
            <a:endParaRPr lang="ru-RU" dirty="0">
              <a:solidFill>
                <a:schemeClr val="bg1"/>
              </a:solidFill>
              <a:latin typeface="Arial Black" panose="020B0A04020102020204" pitchFamily="34" charset="0"/>
            </a:endParaRPr>
          </a:p>
        </p:txBody>
      </p:sp>
    </p:spTree>
    <p:extLst>
      <p:ext uri="{BB962C8B-B14F-4D97-AF65-F5344CB8AC3E}">
        <p14:creationId xmlns:p14="http://schemas.microsoft.com/office/powerpoint/2010/main" val="3332190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Номер слайда 3"/>
          <p:cNvSpPr>
            <a:spLocks noGrp="1"/>
          </p:cNvSpPr>
          <p:nvPr>
            <p:ph type="sldNum" sz="quarter" idx="12"/>
          </p:nvPr>
        </p:nvSpPr>
        <p:spPr>
          <a:xfrm>
            <a:off x="4165600" y="6245225"/>
            <a:ext cx="38608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fld id="{B462E2B8-F2B6-4D1C-81DD-D0721CA046EC}" type="slidenum">
              <a:rPr lang="ru-RU" altLang="ru-RU" smtClean="0">
                <a:ea typeface="+mn-ea"/>
              </a:rPr>
              <a:pPr algn="ctr">
                <a:defRPr/>
              </a:pPr>
              <a:t>7</a:t>
            </a:fld>
            <a:endParaRPr lang="ru-RU" altLang="ru-RU" smtClean="0">
              <a:ea typeface="+mn-ea"/>
            </a:endParaRPr>
          </a:p>
        </p:txBody>
      </p:sp>
      <p:sp>
        <p:nvSpPr>
          <p:cNvPr id="6" name="Стрелка вниз 5"/>
          <p:cNvSpPr/>
          <p:nvPr/>
        </p:nvSpPr>
        <p:spPr>
          <a:xfrm>
            <a:off x="2783418" y="1593850"/>
            <a:ext cx="527049" cy="863600"/>
          </a:xfrm>
          <a:prstGeom prst="down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ru-RU" b="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Narrow" pitchFamily="34" charset="0"/>
            </a:endParaRPr>
          </a:p>
        </p:txBody>
      </p:sp>
      <p:sp>
        <p:nvSpPr>
          <p:cNvPr id="7" name="Стрелка вниз 6"/>
          <p:cNvSpPr/>
          <p:nvPr/>
        </p:nvSpPr>
        <p:spPr>
          <a:xfrm>
            <a:off x="8515351" y="1557338"/>
            <a:ext cx="529167" cy="863600"/>
          </a:xfrm>
          <a:prstGeom prst="down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ru-RU">
              <a:latin typeface="Arial Narrow" pitchFamily="34" charset="0"/>
            </a:endParaRPr>
          </a:p>
        </p:txBody>
      </p:sp>
      <p:sp>
        <p:nvSpPr>
          <p:cNvPr id="10" name="Скругленный прямоугольник 4"/>
          <p:cNvSpPr/>
          <p:nvPr/>
        </p:nvSpPr>
        <p:spPr bwMode="auto">
          <a:xfrm>
            <a:off x="730251" y="2606676"/>
            <a:ext cx="4330700" cy="779463"/>
          </a:xfrm>
          <a:prstGeom prst="rect">
            <a:avLst/>
          </a:prstGeom>
          <a:ln/>
        </p:spPr>
        <p:style>
          <a:lnRef idx="2">
            <a:schemeClr val="accent1"/>
          </a:lnRef>
          <a:fillRef idx="1">
            <a:schemeClr val="lt1"/>
          </a:fillRef>
          <a:effectRef idx="0">
            <a:schemeClr val="accent1"/>
          </a:effectRef>
          <a:fontRef idx="minor">
            <a:schemeClr val="dk1"/>
          </a:fontRef>
        </p:style>
        <p:txBody>
          <a:bodyPr lIns="106680" tIns="106680" rIns="106680" bIns="106680" anchor="ctr"/>
          <a:lstStyle>
            <a:lvl1pPr defTabSz="1244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446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44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44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44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44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44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44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44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spcAft>
                <a:spcPct val="35000"/>
              </a:spcAft>
              <a:buFontTx/>
              <a:buNone/>
            </a:pPr>
            <a:r>
              <a:rPr lang="ru-RU" altLang="ru-RU" sz="1800" b="1">
                <a:solidFill>
                  <a:schemeClr val="tx2"/>
                </a:solidFill>
                <a:latin typeface="Arial Narrow" panose="020B0606020202030204" pitchFamily="34" charset="0"/>
              </a:rPr>
              <a:t>Человек</a:t>
            </a:r>
          </a:p>
        </p:txBody>
      </p:sp>
      <p:sp>
        <p:nvSpPr>
          <p:cNvPr id="15" name="TextBox 14"/>
          <p:cNvSpPr txBox="1"/>
          <p:nvPr/>
        </p:nvSpPr>
        <p:spPr>
          <a:xfrm>
            <a:off x="814918" y="1462088"/>
            <a:ext cx="10850033" cy="369887"/>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endParaRPr lang="ru-RU" altLang="ru-RU" b="1" dirty="0">
              <a:latin typeface="+mj-lt"/>
              <a:cs typeface="Times New Roman" pitchFamily="18" charset="0"/>
            </a:endParaRPr>
          </a:p>
        </p:txBody>
      </p:sp>
      <p:sp>
        <p:nvSpPr>
          <p:cNvPr id="16" name="Стрелка вниз 15"/>
          <p:cNvSpPr/>
          <p:nvPr/>
        </p:nvSpPr>
        <p:spPr>
          <a:xfrm>
            <a:off x="2565401" y="3525839"/>
            <a:ext cx="960967" cy="288925"/>
          </a:xfrm>
          <a:prstGeom prst="down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ru-RU">
              <a:latin typeface="Arial Narrow" pitchFamily="34" charset="0"/>
            </a:endParaRPr>
          </a:p>
        </p:txBody>
      </p:sp>
      <p:sp>
        <p:nvSpPr>
          <p:cNvPr id="17" name="Стрелка вниз 16"/>
          <p:cNvSpPr/>
          <p:nvPr/>
        </p:nvSpPr>
        <p:spPr>
          <a:xfrm>
            <a:off x="6314018" y="3552826"/>
            <a:ext cx="960967" cy="288925"/>
          </a:xfrm>
          <a:prstGeom prst="down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ru-RU">
              <a:latin typeface="Arial Narrow" pitchFamily="34" charset="0"/>
            </a:endParaRPr>
          </a:p>
        </p:txBody>
      </p:sp>
      <p:sp>
        <p:nvSpPr>
          <p:cNvPr id="18" name="Стрелка вниз 17"/>
          <p:cNvSpPr/>
          <p:nvPr/>
        </p:nvSpPr>
        <p:spPr>
          <a:xfrm>
            <a:off x="8515352" y="3554413"/>
            <a:ext cx="958849" cy="287337"/>
          </a:xfrm>
          <a:prstGeom prst="down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ru-RU">
              <a:latin typeface="Arial Narrow" pitchFamily="34" charset="0"/>
            </a:endParaRPr>
          </a:p>
        </p:txBody>
      </p:sp>
      <p:sp>
        <p:nvSpPr>
          <p:cNvPr id="19" name="Стрелка вниз 18"/>
          <p:cNvSpPr/>
          <p:nvPr/>
        </p:nvSpPr>
        <p:spPr>
          <a:xfrm>
            <a:off x="10598151" y="3554414"/>
            <a:ext cx="960967" cy="288925"/>
          </a:xfrm>
          <a:prstGeom prst="downArrow">
            <a:avLst/>
          </a:prstGeom>
        </p:spPr>
        <p:style>
          <a:lnRef idx="3">
            <a:schemeClr val="lt1"/>
          </a:lnRef>
          <a:fillRef idx="1">
            <a:schemeClr val="accent1"/>
          </a:fillRef>
          <a:effectRef idx="1">
            <a:schemeClr val="accent1"/>
          </a:effectRef>
          <a:fontRef idx="minor">
            <a:schemeClr val="lt1"/>
          </a:fontRef>
        </p:style>
        <p:txBody>
          <a:bodyPr anchor="ctr"/>
          <a:lstStyle/>
          <a:p>
            <a:pPr algn="ctr">
              <a:defRPr/>
            </a:pPr>
            <a:endParaRPr lang="ru-RU">
              <a:latin typeface="Arial Narrow" pitchFamily="34" charset="0"/>
            </a:endParaRPr>
          </a:p>
        </p:txBody>
      </p:sp>
      <p:sp>
        <p:nvSpPr>
          <p:cNvPr id="20" name="Скругленный прямоугольник 19"/>
          <p:cNvSpPr/>
          <p:nvPr/>
        </p:nvSpPr>
        <p:spPr>
          <a:xfrm>
            <a:off x="762000" y="3952875"/>
            <a:ext cx="4320117" cy="2355850"/>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spcBef>
                <a:spcPct val="0"/>
              </a:spcBef>
              <a:buFontTx/>
              <a:buNone/>
            </a:pPr>
            <a:r>
              <a:rPr lang="ru-RU" altLang="ru-RU" sz="1400" b="1">
                <a:solidFill>
                  <a:schemeClr val="bg1"/>
                </a:solidFill>
                <a:latin typeface="Arial Narrow" panose="020B0606020202030204" pitchFamily="34" charset="0"/>
              </a:rPr>
              <a:t>образовательные услуги, за исключением услуг по реализации дополнительных общеразвивающих программ, программ профессионального обучения и дополнительного профессионального образования</a:t>
            </a:r>
          </a:p>
        </p:txBody>
      </p:sp>
      <p:sp>
        <p:nvSpPr>
          <p:cNvPr id="21" name="Скругленный прямоугольник 20"/>
          <p:cNvSpPr/>
          <p:nvPr/>
        </p:nvSpPr>
        <p:spPr>
          <a:xfrm>
            <a:off x="5816601" y="3973513"/>
            <a:ext cx="1900767" cy="2303462"/>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r>
              <a:rPr lang="ru-RU" altLang="ru-RU" sz="1400" b="1" dirty="0">
                <a:solidFill>
                  <a:schemeClr val="bg1"/>
                </a:solidFill>
                <a:latin typeface="Arial Narrow" pitchFamily="34" charset="0"/>
                <a:ea typeface="Calibri" pitchFamily="34" charset="0"/>
                <a:cs typeface="Arial" pitchFamily="34" charset="0"/>
              </a:rPr>
              <a:t>услуги по реализации </a:t>
            </a:r>
            <a:r>
              <a:rPr lang="ru-RU" altLang="ru-RU" sz="1400" b="1" dirty="0" smtClean="0">
                <a:solidFill>
                  <a:schemeClr val="bg1"/>
                </a:solidFill>
                <a:latin typeface="Arial Narrow" pitchFamily="34" charset="0"/>
                <a:ea typeface="Calibri" pitchFamily="34" charset="0"/>
                <a:cs typeface="Arial" pitchFamily="34" charset="0"/>
              </a:rPr>
              <a:t>доп. </a:t>
            </a:r>
            <a:r>
              <a:rPr lang="ru-RU" altLang="ru-RU" sz="1400" b="1" dirty="0">
                <a:solidFill>
                  <a:schemeClr val="bg1"/>
                </a:solidFill>
                <a:latin typeface="Arial Narrow" pitchFamily="34" charset="0"/>
                <a:ea typeface="Calibri" pitchFamily="34" charset="0"/>
                <a:cs typeface="Arial" pitchFamily="34" charset="0"/>
              </a:rPr>
              <a:t>общеразвивающих программ</a:t>
            </a:r>
          </a:p>
        </p:txBody>
      </p:sp>
      <p:sp>
        <p:nvSpPr>
          <p:cNvPr id="22" name="Скругленный прямоугольник 21"/>
          <p:cNvSpPr/>
          <p:nvPr/>
        </p:nvSpPr>
        <p:spPr>
          <a:xfrm>
            <a:off x="8024284" y="3973513"/>
            <a:ext cx="1938867" cy="2303462"/>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r>
              <a:rPr lang="ru-RU" altLang="ru-RU" sz="1400" b="1" dirty="0">
                <a:solidFill>
                  <a:schemeClr val="bg1"/>
                </a:solidFill>
                <a:latin typeface="Arial Narrow" pitchFamily="34" charset="0"/>
                <a:ea typeface="Calibri" pitchFamily="34" charset="0"/>
                <a:cs typeface="Arial" pitchFamily="34" charset="0"/>
              </a:rPr>
              <a:t>услуги по реализации программ </a:t>
            </a:r>
            <a:r>
              <a:rPr lang="ru-RU" altLang="ru-RU" sz="1400" b="1" dirty="0" smtClean="0">
                <a:solidFill>
                  <a:schemeClr val="bg1"/>
                </a:solidFill>
                <a:latin typeface="Arial Narrow" pitchFamily="34" charset="0"/>
                <a:ea typeface="Calibri" pitchFamily="34" charset="0"/>
                <a:cs typeface="Arial" pitchFamily="34" charset="0"/>
              </a:rPr>
              <a:t>проф. </a:t>
            </a:r>
            <a:r>
              <a:rPr lang="ru-RU" altLang="ru-RU" sz="1400" b="1" dirty="0">
                <a:solidFill>
                  <a:schemeClr val="bg1"/>
                </a:solidFill>
                <a:latin typeface="Arial Narrow" pitchFamily="34" charset="0"/>
                <a:ea typeface="Calibri" pitchFamily="34" charset="0"/>
                <a:cs typeface="Arial" pitchFamily="34" charset="0"/>
              </a:rPr>
              <a:t>обучения</a:t>
            </a:r>
          </a:p>
        </p:txBody>
      </p:sp>
      <p:sp>
        <p:nvSpPr>
          <p:cNvPr id="23" name="Скругленный прямоугольник 22"/>
          <p:cNvSpPr/>
          <p:nvPr/>
        </p:nvSpPr>
        <p:spPr>
          <a:xfrm>
            <a:off x="10170585" y="3952876"/>
            <a:ext cx="1900767" cy="2303463"/>
          </a:xfrm>
          <a:prstGeom prst="roundRect">
            <a:avLst/>
          </a:prstGeom>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r>
              <a:rPr lang="ru-RU" altLang="ru-RU" sz="1400" b="1" dirty="0">
                <a:solidFill>
                  <a:schemeClr val="bg1"/>
                </a:solidFill>
                <a:latin typeface="Arial Narrow" pitchFamily="34" charset="0"/>
                <a:ea typeface="Calibri" pitchFamily="34" charset="0"/>
                <a:cs typeface="Arial" pitchFamily="34" charset="0"/>
              </a:rPr>
              <a:t>услуги по реализации программ  </a:t>
            </a:r>
            <a:r>
              <a:rPr lang="ru-RU" altLang="ru-RU" sz="1400" b="1" dirty="0" smtClean="0">
                <a:solidFill>
                  <a:schemeClr val="bg1"/>
                </a:solidFill>
                <a:latin typeface="Arial Narrow" pitchFamily="34" charset="0"/>
                <a:ea typeface="Calibri" pitchFamily="34" charset="0"/>
                <a:cs typeface="Arial" pitchFamily="34" charset="0"/>
              </a:rPr>
              <a:t>доп. проф. </a:t>
            </a:r>
            <a:r>
              <a:rPr lang="ru-RU" altLang="ru-RU" sz="1400" b="1" dirty="0">
                <a:solidFill>
                  <a:schemeClr val="bg1"/>
                </a:solidFill>
                <a:latin typeface="Arial Narrow" pitchFamily="34" charset="0"/>
                <a:ea typeface="Calibri" pitchFamily="34" charset="0"/>
                <a:cs typeface="Arial" pitchFamily="34" charset="0"/>
              </a:rPr>
              <a:t>образования</a:t>
            </a:r>
          </a:p>
        </p:txBody>
      </p:sp>
      <p:sp>
        <p:nvSpPr>
          <p:cNvPr id="28" name="Скругленный прямоугольник 4"/>
          <p:cNvSpPr/>
          <p:nvPr/>
        </p:nvSpPr>
        <p:spPr bwMode="auto">
          <a:xfrm>
            <a:off x="5640918" y="2605089"/>
            <a:ext cx="6430433" cy="803275"/>
          </a:xfrm>
          <a:prstGeom prst="rect">
            <a:avLst/>
          </a:prstGeom>
          <a:ln/>
        </p:spPr>
        <p:style>
          <a:lnRef idx="2">
            <a:schemeClr val="accent1"/>
          </a:lnRef>
          <a:fillRef idx="1">
            <a:schemeClr val="lt1"/>
          </a:fillRef>
          <a:effectRef idx="0">
            <a:schemeClr val="accent1"/>
          </a:effectRef>
          <a:fontRef idx="minor">
            <a:schemeClr val="dk1"/>
          </a:fontRef>
        </p:style>
        <p:txBody>
          <a:bodyPr lIns="106680" tIns="106680" rIns="106680" bIns="106680" anchor="ctr"/>
          <a:lstStyle>
            <a:lvl1pPr defTabSz="1244600">
              <a:spcBef>
                <a:spcPct val="20000"/>
              </a:spcBef>
              <a:buChar char="•"/>
              <a:defRPr sz="3200">
                <a:solidFill>
                  <a:schemeClr val="tx1"/>
                </a:solidFill>
                <a:latin typeface="Arial" panose="020B0604020202020204" pitchFamily="34" charset="0"/>
                <a:ea typeface="ＭＳ Ｐゴシック" panose="020B0600070205080204" pitchFamily="34" charset="-128"/>
              </a:defRPr>
            </a:lvl1pPr>
            <a:lvl2pPr marL="742950" indent="-285750" defTabSz="1244600">
              <a:spcBef>
                <a:spcPct val="20000"/>
              </a:spcBef>
              <a:buChar char="–"/>
              <a:defRPr sz="2800">
                <a:solidFill>
                  <a:schemeClr val="tx1"/>
                </a:solidFill>
                <a:latin typeface="Arial" panose="020B0604020202020204" pitchFamily="34" charset="0"/>
                <a:ea typeface="ＭＳ Ｐゴシック" panose="020B0600070205080204" pitchFamily="34" charset="-128"/>
              </a:defRPr>
            </a:lvl2pPr>
            <a:lvl3pPr marL="1143000" indent="-228600" defTabSz="1244600">
              <a:spcBef>
                <a:spcPct val="20000"/>
              </a:spcBef>
              <a:buChar char="•"/>
              <a:defRPr sz="2400">
                <a:solidFill>
                  <a:schemeClr val="tx1"/>
                </a:solidFill>
                <a:latin typeface="Arial" panose="020B0604020202020204" pitchFamily="34" charset="0"/>
                <a:ea typeface="ＭＳ Ｐゴシック" panose="020B0600070205080204" pitchFamily="34" charset="-128"/>
              </a:defRPr>
            </a:lvl3pPr>
            <a:lvl4pPr marL="1600200" indent="-228600" defTabSz="1244600">
              <a:spcBef>
                <a:spcPct val="20000"/>
              </a:spcBef>
              <a:buChar char="–"/>
              <a:defRPr sz="2000">
                <a:solidFill>
                  <a:schemeClr val="tx1"/>
                </a:solidFill>
                <a:latin typeface="Arial" panose="020B0604020202020204" pitchFamily="34" charset="0"/>
                <a:ea typeface="ＭＳ Ｐゴシック" panose="020B0600070205080204" pitchFamily="34" charset="-128"/>
              </a:defRPr>
            </a:lvl4pPr>
            <a:lvl5pPr marL="2057400" indent="-228600" defTabSz="1244600">
              <a:spcBef>
                <a:spcPct val="20000"/>
              </a:spcBef>
              <a:buChar char="»"/>
              <a:defRPr sz="2000">
                <a:solidFill>
                  <a:schemeClr val="tx1"/>
                </a:solidFill>
                <a:latin typeface="Arial" panose="020B0604020202020204" pitchFamily="34" charset="0"/>
                <a:ea typeface="ＭＳ Ｐゴシック" panose="020B0600070205080204" pitchFamily="34" charset="-128"/>
              </a:defRPr>
            </a:lvl5pPr>
            <a:lvl6pPr marL="2514600" indent="-228600" defTabSz="1244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6pPr>
            <a:lvl7pPr marL="2971800" indent="-228600" defTabSz="1244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7pPr>
            <a:lvl8pPr marL="3429000" indent="-228600" defTabSz="1244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8pPr>
            <a:lvl9pPr marL="3886200" indent="-228600" defTabSz="1244600" eaLnBrk="0" fontAlgn="base" hangingPunct="0">
              <a:spcBef>
                <a:spcPct val="20000"/>
              </a:spcBef>
              <a:spcAft>
                <a:spcPct val="0"/>
              </a:spcAft>
              <a:buChar char="»"/>
              <a:defRPr sz="2000">
                <a:solidFill>
                  <a:schemeClr val="tx1"/>
                </a:solidFill>
                <a:latin typeface="Arial" panose="020B0604020202020204" pitchFamily="34" charset="0"/>
                <a:ea typeface="ＭＳ Ｐゴシック" panose="020B0600070205080204" pitchFamily="34" charset="-128"/>
              </a:defRPr>
            </a:lvl9pPr>
          </a:lstStyle>
          <a:p>
            <a:pPr algn="ctr">
              <a:lnSpc>
                <a:spcPct val="90000"/>
              </a:lnSpc>
              <a:spcBef>
                <a:spcPct val="0"/>
              </a:spcBef>
              <a:spcAft>
                <a:spcPct val="35000"/>
              </a:spcAft>
              <a:buFontTx/>
              <a:buNone/>
            </a:pPr>
            <a:r>
              <a:rPr lang="ru-RU" altLang="ru-RU" sz="1800" b="1">
                <a:solidFill>
                  <a:schemeClr val="tx2"/>
                </a:solidFill>
                <a:latin typeface="Arial Narrow" panose="020B0606020202030204" pitchFamily="34" charset="0"/>
              </a:rPr>
              <a:t>Человеко-час</a:t>
            </a:r>
          </a:p>
        </p:txBody>
      </p:sp>
      <p:sp>
        <p:nvSpPr>
          <p:cNvPr id="26" name="TextBox 25"/>
          <p:cNvSpPr txBox="1"/>
          <p:nvPr/>
        </p:nvSpPr>
        <p:spPr>
          <a:xfrm>
            <a:off x="890059" y="1414524"/>
            <a:ext cx="10847916" cy="369888"/>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lvl1pPr>
              <a:defRPr>
                <a:solidFill>
                  <a:schemeClr val="tx1"/>
                </a:solidFill>
                <a:latin typeface="Georgia" pitchFamily="18" charset="0"/>
              </a:defRPr>
            </a:lvl1pPr>
            <a:lvl2pPr marL="742950" indent="-285750">
              <a:defRPr>
                <a:solidFill>
                  <a:schemeClr val="tx1"/>
                </a:solidFill>
                <a:latin typeface="Georgia" pitchFamily="18" charset="0"/>
              </a:defRPr>
            </a:lvl2pPr>
            <a:lvl3pPr marL="1143000" indent="-228600">
              <a:defRPr>
                <a:solidFill>
                  <a:schemeClr val="tx1"/>
                </a:solidFill>
                <a:latin typeface="Georgia" pitchFamily="18" charset="0"/>
              </a:defRPr>
            </a:lvl3pPr>
            <a:lvl4pPr marL="1600200" indent="-228600">
              <a:defRPr>
                <a:solidFill>
                  <a:schemeClr val="tx1"/>
                </a:solidFill>
                <a:latin typeface="Georgia" pitchFamily="18" charset="0"/>
              </a:defRPr>
            </a:lvl4pPr>
            <a:lvl5pPr marL="2057400" indent="-228600">
              <a:defRPr>
                <a:solidFill>
                  <a:schemeClr val="tx1"/>
                </a:solidFill>
                <a:latin typeface="Georgia" pitchFamily="18" charset="0"/>
              </a:defRPr>
            </a:lvl5pPr>
            <a:lvl6pPr marL="2514600" indent="-228600" eaLnBrk="0" fontAlgn="base" hangingPunct="0">
              <a:spcBef>
                <a:spcPct val="0"/>
              </a:spcBef>
              <a:spcAft>
                <a:spcPct val="0"/>
              </a:spcAft>
              <a:defRPr>
                <a:solidFill>
                  <a:schemeClr val="tx1"/>
                </a:solidFill>
                <a:latin typeface="Georgia" pitchFamily="18" charset="0"/>
              </a:defRPr>
            </a:lvl6pPr>
            <a:lvl7pPr marL="2971800" indent="-228600" eaLnBrk="0" fontAlgn="base" hangingPunct="0">
              <a:spcBef>
                <a:spcPct val="0"/>
              </a:spcBef>
              <a:spcAft>
                <a:spcPct val="0"/>
              </a:spcAft>
              <a:defRPr>
                <a:solidFill>
                  <a:schemeClr val="tx1"/>
                </a:solidFill>
                <a:latin typeface="Georgia" pitchFamily="18" charset="0"/>
              </a:defRPr>
            </a:lvl7pPr>
            <a:lvl8pPr marL="3429000" indent="-228600" eaLnBrk="0" fontAlgn="base" hangingPunct="0">
              <a:spcBef>
                <a:spcPct val="0"/>
              </a:spcBef>
              <a:spcAft>
                <a:spcPct val="0"/>
              </a:spcAft>
              <a:defRPr>
                <a:solidFill>
                  <a:schemeClr val="tx1"/>
                </a:solidFill>
                <a:latin typeface="Georgia" pitchFamily="18" charset="0"/>
              </a:defRPr>
            </a:lvl8pPr>
            <a:lvl9pPr marL="3886200" indent="-228600" eaLnBrk="0" fontAlgn="base" hangingPunct="0">
              <a:spcBef>
                <a:spcPct val="0"/>
              </a:spcBef>
              <a:spcAft>
                <a:spcPct val="0"/>
              </a:spcAft>
              <a:defRPr>
                <a:solidFill>
                  <a:schemeClr val="tx1"/>
                </a:solidFill>
                <a:latin typeface="Georgia" pitchFamily="18" charset="0"/>
              </a:defRPr>
            </a:lvl9pPr>
          </a:lstStyle>
          <a:p>
            <a:pPr algn="ctr">
              <a:defRPr/>
            </a:pPr>
            <a:r>
              <a:rPr lang="ru-RU" altLang="ru-RU" b="1" dirty="0">
                <a:solidFill>
                  <a:schemeClr val="bg1"/>
                </a:solidFill>
                <a:latin typeface="Arial" pitchFamily="34" charset="0"/>
                <a:cs typeface="Arial" pitchFamily="34" charset="0"/>
              </a:rPr>
              <a:t>Единицы измерения показателей объема</a:t>
            </a:r>
          </a:p>
        </p:txBody>
      </p:sp>
    </p:spTree>
    <p:extLst>
      <p:ext uri="{BB962C8B-B14F-4D97-AF65-F5344CB8AC3E}">
        <p14:creationId xmlns:p14="http://schemas.microsoft.com/office/powerpoint/2010/main" val="34214215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Заголовок 1"/>
          <p:cNvSpPr txBox="1">
            <a:spLocks/>
          </p:cNvSpPr>
          <p:nvPr/>
        </p:nvSpPr>
        <p:spPr bwMode="auto">
          <a:xfrm>
            <a:off x="852836" y="551184"/>
            <a:ext cx="12192000" cy="523875"/>
          </a:xfrm>
          <a:prstGeom prst="rect">
            <a:avLst/>
          </a:prstGeom>
          <a:noFill/>
          <a:ln w="9525">
            <a:noFill/>
            <a:miter lim="800000"/>
            <a:headEnd/>
            <a:tailEnd/>
          </a:ln>
        </p:spPr>
        <p:txBody>
          <a:bodyPr anchor="ctr"/>
          <a:lstStyle/>
          <a:p>
            <a:pPr algn="ctr"/>
            <a:r>
              <a:rPr lang="ru-RU" sz="2000" b="1" dirty="0">
                <a:solidFill>
                  <a:schemeClr val="bg1"/>
                </a:solidFill>
              </a:rPr>
              <a:t>Формирование </a:t>
            </a:r>
            <a:r>
              <a:rPr lang="ru-RU" sz="2000" b="1" dirty="0" smtClean="0">
                <a:solidFill>
                  <a:schemeClr val="bg1"/>
                </a:solidFill>
              </a:rPr>
              <a:t>государственного </a:t>
            </a:r>
            <a:r>
              <a:rPr lang="ru-RU" sz="2000" b="1" dirty="0">
                <a:solidFill>
                  <a:schemeClr val="bg1"/>
                </a:solidFill>
              </a:rPr>
              <a:t>(муниципального) задания </a:t>
            </a:r>
            <a:endParaRPr lang="ru-RU" altLang="ru-RU" sz="2000" b="1" dirty="0">
              <a:solidFill>
                <a:schemeClr val="bg1"/>
              </a:solidFill>
            </a:endParaRPr>
          </a:p>
        </p:txBody>
      </p:sp>
      <p:sp>
        <p:nvSpPr>
          <p:cNvPr id="4" name="TextBox 3"/>
          <p:cNvSpPr txBox="1"/>
          <p:nvPr/>
        </p:nvSpPr>
        <p:spPr>
          <a:xfrm>
            <a:off x="7330018" y="106907"/>
            <a:ext cx="4861983" cy="369332"/>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ru-RU" b="1" dirty="0" smtClean="0">
                <a:solidFill>
                  <a:srgbClr val="C00000"/>
                </a:solidFill>
                <a:latin typeface="Times New Roman" panose="02020603050405020304" pitchFamily="18" charset="0"/>
                <a:cs typeface="Times New Roman" panose="02020603050405020304" pitchFamily="18" charset="0"/>
              </a:rPr>
              <a:t>С 2018 года</a:t>
            </a:r>
            <a:endParaRPr lang="ru-RU" b="1" dirty="0">
              <a:solidFill>
                <a:srgbClr val="C00000"/>
              </a:solidFill>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634510" y="2203156"/>
            <a:ext cx="11233247" cy="615553"/>
          </a:xfrm>
          <a:prstGeom prst="rect">
            <a:avLst/>
          </a:prstGeom>
        </p:spPr>
        <p:txBody>
          <a:bodyPr wrap="square">
            <a:spAutoFit/>
          </a:bodyPr>
          <a:lstStyle/>
          <a:p>
            <a:pPr algn="just">
              <a:defRPr/>
            </a:pPr>
            <a:r>
              <a:rPr lang="ru-RU" b="1" dirty="0" smtClean="0">
                <a:solidFill>
                  <a:schemeClr val="tx1">
                    <a:lumMod val="95000"/>
                    <a:lumOff val="5000"/>
                  </a:schemeClr>
                </a:solidFill>
              </a:rPr>
              <a:t>2. </a:t>
            </a:r>
            <a:r>
              <a:rPr lang="ru-RU" sz="1600" dirty="0" smtClean="0">
                <a:solidFill>
                  <a:schemeClr val="tx1">
                    <a:lumMod val="95000"/>
                    <a:lumOff val="5000"/>
                  </a:schemeClr>
                </a:solidFill>
              </a:rPr>
              <a:t>Субъекты </a:t>
            </a:r>
            <a:r>
              <a:rPr lang="ru-RU" sz="1600" dirty="0">
                <a:solidFill>
                  <a:schemeClr val="tx1">
                    <a:lumMod val="95000"/>
                    <a:lumOff val="5000"/>
                  </a:schemeClr>
                </a:solidFill>
              </a:rPr>
              <a:t>РФ – </a:t>
            </a:r>
            <a:r>
              <a:rPr lang="ru-RU" sz="1600" dirty="0" smtClean="0">
                <a:solidFill>
                  <a:schemeClr val="tx1">
                    <a:lumMod val="95000"/>
                    <a:lumOff val="5000"/>
                  </a:schemeClr>
                </a:solidFill>
              </a:rPr>
              <a:t>города федерального значения вправе формировать </a:t>
            </a:r>
            <a:r>
              <a:rPr lang="ru-RU" sz="1600" dirty="0">
                <a:solidFill>
                  <a:schemeClr val="tx1">
                    <a:lumMod val="95000"/>
                    <a:lumOff val="5000"/>
                  </a:schemeClr>
                </a:solidFill>
              </a:rPr>
              <a:t>государственное (муниципальное) </a:t>
            </a:r>
            <a:r>
              <a:rPr lang="ru-RU" sz="1600" dirty="0" smtClean="0">
                <a:solidFill>
                  <a:schemeClr val="tx1">
                    <a:lumMod val="95000"/>
                    <a:lumOff val="5000"/>
                  </a:schemeClr>
                </a:solidFill>
              </a:rPr>
              <a:t>задание также </a:t>
            </a:r>
            <a:r>
              <a:rPr lang="ru-RU" sz="1600" dirty="0">
                <a:solidFill>
                  <a:schemeClr val="tx1">
                    <a:lumMod val="95000"/>
                    <a:lumOff val="5000"/>
                  </a:schemeClr>
                </a:solidFill>
              </a:rPr>
              <a:t>в соответствии </a:t>
            </a:r>
            <a:r>
              <a:rPr lang="ru-RU" sz="1600" dirty="0">
                <a:solidFill>
                  <a:srgbClr val="FF0000"/>
                </a:solidFill>
              </a:rPr>
              <a:t>с региональными перечнями </a:t>
            </a:r>
            <a:r>
              <a:rPr lang="ru-RU" sz="1600" dirty="0" smtClean="0">
                <a:solidFill>
                  <a:srgbClr val="FF0000"/>
                </a:solidFill>
              </a:rPr>
              <a:t>государственных </a:t>
            </a:r>
            <a:r>
              <a:rPr lang="ru-RU" sz="1600" dirty="0">
                <a:solidFill>
                  <a:srgbClr val="FF0000"/>
                </a:solidFill>
              </a:rPr>
              <a:t>(</a:t>
            </a:r>
            <a:r>
              <a:rPr lang="ru-RU" sz="1600" dirty="0" smtClean="0">
                <a:solidFill>
                  <a:srgbClr val="FF0000"/>
                </a:solidFill>
              </a:rPr>
              <a:t>муниципальных ) услуг </a:t>
            </a:r>
            <a:r>
              <a:rPr lang="ru-RU" sz="1600" dirty="0">
                <a:solidFill>
                  <a:srgbClr val="FF0000"/>
                </a:solidFill>
              </a:rPr>
              <a:t>и </a:t>
            </a:r>
            <a:r>
              <a:rPr lang="ru-RU" sz="1600" dirty="0" smtClean="0">
                <a:solidFill>
                  <a:srgbClr val="FF0000"/>
                </a:solidFill>
              </a:rPr>
              <a:t>работ</a:t>
            </a:r>
            <a:r>
              <a:rPr lang="ru-RU" sz="1600" u="sng" dirty="0" smtClean="0">
                <a:solidFill>
                  <a:srgbClr val="FF0000"/>
                </a:solidFill>
              </a:rPr>
              <a:t> </a:t>
            </a:r>
            <a:endParaRPr lang="ru-RU" sz="1600" u="sng" dirty="0">
              <a:solidFill>
                <a:srgbClr val="FF0000"/>
              </a:solidFill>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1614" y="3064931"/>
            <a:ext cx="7104789" cy="33537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Загнутый угол 6"/>
          <p:cNvSpPr/>
          <p:nvPr/>
        </p:nvSpPr>
        <p:spPr>
          <a:xfrm>
            <a:off x="634510" y="3239757"/>
            <a:ext cx="4061367" cy="648072"/>
          </a:xfrm>
          <a:prstGeom prst="foldedCorner">
            <a:avLst/>
          </a:prstGeom>
          <a:solidFill>
            <a:schemeClr val="accent1">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600" b="1" dirty="0" smtClean="0">
                <a:solidFill>
                  <a:srgbClr val="FF0000"/>
                </a:solidFill>
              </a:rPr>
              <a:t>Региональный перечень</a:t>
            </a:r>
            <a:endParaRPr lang="ru-RU" sz="1600" b="1" dirty="0">
              <a:solidFill>
                <a:srgbClr val="FF0000"/>
              </a:solidFill>
            </a:endParaRPr>
          </a:p>
        </p:txBody>
      </p:sp>
      <p:sp>
        <p:nvSpPr>
          <p:cNvPr id="8" name="Прямоугольник 7"/>
          <p:cNvSpPr/>
          <p:nvPr/>
        </p:nvSpPr>
        <p:spPr>
          <a:xfrm>
            <a:off x="351877" y="3956511"/>
            <a:ext cx="4545160" cy="1815882"/>
          </a:xfrm>
          <a:prstGeom prst="rect">
            <a:avLst/>
          </a:prstGeom>
        </p:spPr>
        <p:txBody>
          <a:bodyPr wrap="square">
            <a:spAutoFit/>
          </a:bodyPr>
          <a:lstStyle/>
          <a:p>
            <a:pPr marL="285750" indent="-285750" algn="just">
              <a:buFont typeface="Arial" panose="020B0604020202020204" pitchFamily="34" charset="0"/>
              <a:buChar char="•"/>
            </a:pPr>
            <a:r>
              <a:rPr lang="ru-RU" sz="1400" i="1" dirty="0" smtClean="0"/>
              <a:t>Порядок формирования, ведения и утверждения регионального перечня устанавливается ВИОГВ субъекта – донора.</a:t>
            </a:r>
          </a:p>
          <a:p>
            <a:pPr marL="285750" indent="-285750" algn="just">
              <a:buFont typeface="Arial" panose="020B0604020202020204" pitchFamily="34" charset="0"/>
              <a:buChar char="•"/>
            </a:pPr>
            <a:r>
              <a:rPr lang="ru-RU" sz="1400" i="1" dirty="0" smtClean="0"/>
              <a:t>В рег. перечни вкл. информация о гос. (</a:t>
            </a:r>
            <a:r>
              <a:rPr lang="ru-RU" sz="1400" i="1" dirty="0" err="1" smtClean="0"/>
              <a:t>мун</a:t>
            </a:r>
            <a:r>
              <a:rPr lang="ru-RU" sz="1400" i="1" dirty="0" smtClean="0"/>
              <a:t>.) услугах и работах, не дублирующих гос. (</a:t>
            </a:r>
            <a:r>
              <a:rPr lang="ru-RU" sz="1400" i="1" dirty="0" err="1" smtClean="0"/>
              <a:t>мун</a:t>
            </a:r>
            <a:r>
              <a:rPr lang="ru-RU" sz="1400" i="1" dirty="0" smtClean="0"/>
              <a:t>.) услуги и работы из Б(О)П, оказание и выполнение которых предусмотрено НПА субъекта РФ (</a:t>
            </a:r>
            <a:r>
              <a:rPr lang="ru-RU" sz="1400" i="1" dirty="0" err="1" smtClean="0"/>
              <a:t>мун</a:t>
            </a:r>
            <a:r>
              <a:rPr lang="ru-RU" sz="1400" i="1" dirty="0" smtClean="0"/>
              <a:t>. правовыми актами)</a:t>
            </a:r>
            <a:endParaRPr lang="ru-RU" sz="1400" i="1" dirty="0"/>
          </a:p>
        </p:txBody>
      </p:sp>
      <p:sp>
        <p:nvSpPr>
          <p:cNvPr id="9" name="TextBox 8"/>
          <p:cNvSpPr txBox="1"/>
          <p:nvPr/>
        </p:nvSpPr>
        <p:spPr>
          <a:xfrm>
            <a:off x="47328" y="4603202"/>
            <a:ext cx="576064" cy="923330"/>
          </a:xfrm>
          <a:prstGeom prst="rect">
            <a:avLst/>
          </a:prstGeom>
          <a:noFill/>
        </p:spPr>
        <p:txBody>
          <a:bodyPr wrap="square" rtlCol="0">
            <a:spAutoFit/>
          </a:bodyPr>
          <a:lstStyle/>
          <a:p>
            <a:r>
              <a:rPr lang="ru-RU" sz="5400" b="1" dirty="0" smtClean="0">
                <a:solidFill>
                  <a:srgbClr val="C00000"/>
                </a:solidFill>
              </a:rPr>
              <a:t>!</a:t>
            </a:r>
            <a:endParaRPr lang="ru-RU" sz="5400" b="1" dirty="0">
              <a:solidFill>
                <a:srgbClr val="C00000"/>
              </a:solidFill>
            </a:endParaRPr>
          </a:p>
        </p:txBody>
      </p:sp>
      <p:sp>
        <p:nvSpPr>
          <p:cNvPr id="10" name="Плюс 9"/>
          <p:cNvSpPr/>
          <p:nvPr/>
        </p:nvSpPr>
        <p:spPr>
          <a:xfrm>
            <a:off x="4751851" y="3798067"/>
            <a:ext cx="768085" cy="522058"/>
          </a:xfrm>
          <a:prstGeom prst="mathPlus">
            <a:avLst/>
          </a:prstGeom>
          <a:solidFill>
            <a:schemeClr val="tx1">
              <a:lumMod val="95000"/>
              <a:lumOff val="5000"/>
              <a:alpha val="24000"/>
            </a:schemeClr>
          </a:solidFill>
          <a:ln>
            <a:solidFill>
              <a:schemeClr val="tx2">
                <a:lumMod val="50000"/>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p:nvCxnSpPr>
        <p:spPr>
          <a:xfrm flipV="1">
            <a:off x="7824192" y="4997051"/>
            <a:ext cx="1920213" cy="360040"/>
          </a:xfrm>
          <a:prstGeom prst="line">
            <a:avLst/>
          </a:prstGeom>
          <a:ln w="44450">
            <a:solidFill>
              <a:srgbClr val="FF0000">
                <a:alpha val="97000"/>
              </a:srgbClr>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flipH="1" flipV="1">
            <a:off x="7824192" y="4997051"/>
            <a:ext cx="1920213" cy="360040"/>
          </a:xfrm>
          <a:prstGeom prst="line">
            <a:avLst/>
          </a:prstGeom>
          <a:ln w="44450">
            <a:solidFill>
              <a:srgbClr val="FF0000">
                <a:alpha val="97000"/>
              </a:srgbClr>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flipV="1">
            <a:off x="10032438" y="4997051"/>
            <a:ext cx="1920213" cy="360040"/>
          </a:xfrm>
          <a:prstGeom prst="line">
            <a:avLst/>
          </a:prstGeom>
          <a:ln w="44450">
            <a:solidFill>
              <a:srgbClr val="FF0000">
                <a:alpha val="97000"/>
              </a:srgbClr>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flipH="1" flipV="1">
            <a:off x="10032438" y="4997051"/>
            <a:ext cx="1920213" cy="360040"/>
          </a:xfrm>
          <a:prstGeom prst="line">
            <a:avLst/>
          </a:prstGeom>
          <a:ln w="44450">
            <a:solidFill>
              <a:srgbClr val="FF0000">
                <a:alpha val="97000"/>
              </a:srgbClr>
            </a:solidFill>
          </a:ln>
        </p:spPr>
        <p:style>
          <a:lnRef idx="1">
            <a:schemeClr val="accent1"/>
          </a:lnRef>
          <a:fillRef idx="0">
            <a:schemeClr val="accent1"/>
          </a:fillRef>
          <a:effectRef idx="0">
            <a:schemeClr val="accent1"/>
          </a:effectRef>
          <a:fontRef idx="minor">
            <a:schemeClr val="tx1"/>
          </a:fontRef>
        </p:style>
      </p:cxnSp>
      <p:sp>
        <p:nvSpPr>
          <p:cNvPr id="16" name="Прямоугольник 15"/>
          <p:cNvSpPr/>
          <p:nvPr/>
        </p:nvSpPr>
        <p:spPr>
          <a:xfrm>
            <a:off x="628843" y="1320810"/>
            <a:ext cx="11233247" cy="615553"/>
          </a:xfrm>
          <a:prstGeom prst="rect">
            <a:avLst/>
          </a:prstGeom>
        </p:spPr>
        <p:txBody>
          <a:bodyPr wrap="square">
            <a:spAutoFit/>
          </a:bodyPr>
          <a:lstStyle/>
          <a:p>
            <a:pPr algn="just">
              <a:defRPr/>
            </a:pPr>
            <a:r>
              <a:rPr lang="ru-RU" b="1" dirty="0" smtClean="0">
                <a:solidFill>
                  <a:schemeClr val="tx1">
                    <a:lumMod val="95000"/>
                    <a:lumOff val="5000"/>
                  </a:schemeClr>
                </a:solidFill>
              </a:rPr>
              <a:t>1.</a:t>
            </a:r>
            <a:r>
              <a:rPr lang="ru-RU" dirty="0" smtClean="0">
                <a:solidFill>
                  <a:schemeClr val="bg1"/>
                </a:solidFill>
              </a:rPr>
              <a:t>,,</a:t>
            </a:r>
            <a:r>
              <a:rPr lang="ru-RU" sz="1600" dirty="0" smtClean="0">
                <a:solidFill>
                  <a:schemeClr val="tx1">
                    <a:lumMod val="95000"/>
                    <a:lumOff val="5000"/>
                  </a:schemeClr>
                </a:solidFill>
              </a:rPr>
              <a:t>Государственное (муниципальное) задание формируется в соответствии с базовыми (отраслевыми) перечнями государственных и муниципальных услуг и работ </a:t>
            </a:r>
            <a:r>
              <a:rPr lang="ru-RU" sz="1600" b="1" i="1" u="sng" dirty="0" smtClean="0">
                <a:solidFill>
                  <a:srgbClr val="FF0000"/>
                </a:solidFill>
              </a:rPr>
              <a:t>(«напрямую» – без формирования ведомственных перечней)</a:t>
            </a:r>
            <a:endParaRPr lang="ru-RU" sz="1600" b="1" i="1" u="sng" dirty="0">
              <a:solidFill>
                <a:srgbClr val="FF0000"/>
              </a:solidFill>
            </a:endParaRPr>
          </a:p>
        </p:txBody>
      </p:sp>
      <p:sp>
        <p:nvSpPr>
          <p:cNvPr id="17" name="TextBox 42"/>
          <p:cNvSpPr txBox="1">
            <a:spLocks noChangeArrowheads="1"/>
          </p:cNvSpPr>
          <p:nvPr/>
        </p:nvSpPr>
        <p:spPr bwMode="auto">
          <a:xfrm rot="-2820419">
            <a:off x="5024837" y="5410424"/>
            <a:ext cx="1118871" cy="400110"/>
          </a:xfrm>
          <a:prstGeom prst="rect">
            <a:avLst/>
          </a:prstGeom>
          <a:noFill/>
          <a:ln w="9525">
            <a:noFill/>
            <a:miter lim="800000"/>
            <a:headEnd/>
            <a:tailEnd/>
          </a:ln>
        </p:spPr>
        <p:txBody>
          <a:bodyPr wrap="square">
            <a:spAutoFit/>
          </a:bodyPr>
          <a:lstStyle/>
          <a:p>
            <a:pPr algn="ctr"/>
            <a:r>
              <a:rPr lang="ru-RU" sz="1000" b="1" dirty="0">
                <a:solidFill>
                  <a:srgbClr val="004821"/>
                </a:solidFill>
              </a:rPr>
              <a:t>Утверждает ГРБС</a:t>
            </a:r>
          </a:p>
        </p:txBody>
      </p:sp>
      <p:cxnSp>
        <p:nvCxnSpPr>
          <p:cNvPr id="18" name="Прямая соединительная линия 17"/>
          <p:cNvCxnSpPr/>
          <p:nvPr/>
        </p:nvCxnSpPr>
        <p:spPr>
          <a:xfrm flipV="1">
            <a:off x="5615947" y="4997051"/>
            <a:ext cx="1920213" cy="360040"/>
          </a:xfrm>
          <a:prstGeom prst="line">
            <a:avLst/>
          </a:prstGeom>
          <a:ln w="44450">
            <a:solidFill>
              <a:srgbClr val="FF0000">
                <a:alpha val="97000"/>
              </a:srgbClr>
            </a:solidFill>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flipH="1" flipV="1">
            <a:off x="5615947" y="4997051"/>
            <a:ext cx="1920213" cy="360040"/>
          </a:xfrm>
          <a:prstGeom prst="line">
            <a:avLst/>
          </a:prstGeom>
          <a:ln w="44450">
            <a:solidFill>
              <a:srgbClr val="FF0000">
                <a:alpha val="97000"/>
              </a:srgbClr>
            </a:solidFill>
          </a:ln>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flipV="1">
            <a:off x="5087888" y="5149849"/>
            <a:ext cx="528059" cy="283443"/>
          </a:xfrm>
          <a:prstGeom prst="line">
            <a:avLst/>
          </a:prstGeom>
          <a:ln w="44450">
            <a:solidFill>
              <a:srgbClr val="FF0000">
                <a:alpha val="97000"/>
              </a:srgbClr>
            </a:solidFill>
          </a:ln>
        </p:spPr>
        <p:style>
          <a:lnRef idx="1">
            <a:schemeClr val="accent1"/>
          </a:lnRef>
          <a:fillRef idx="0">
            <a:schemeClr val="accent1"/>
          </a:fillRef>
          <a:effectRef idx="0">
            <a:schemeClr val="accent1"/>
          </a:effectRef>
          <a:fontRef idx="minor">
            <a:schemeClr val="tx1"/>
          </a:fontRef>
        </p:style>
      </p:cxnSp>
      <p:cxnSp>
        <p:nvCxnSpPr>
          <p:cNvPr id="21" name="Прямая соединительная линия 20"/>
          <p:cNvCxnSpPr/>
          <p:nvPr/>
        </p:nvCxnSpPr>
        <p:spPr>
          <a:xfrm flipH="1" flipV="1">
            <a:off x="5087889" y="5160117"/>
            <a:ext cx="482353" cy="216024"/>
          </a:xfrm>
          <a:prstGeom prst="line">
            <a:avLst/>
          </a:prstGeom>
          <a:ln w="44450">
            <a:solidFill>
              <a:srgbClr val="FF0000">
                <a:alpha val="97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909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ChangeArrowheads="1"/>
          </p:cNvSpPr>
          <p:nvPr/>
        </p:nvSpPr>
        <p:spPr bwMode="auto">
          <a:xfrm>
            <a:off x="6003635" y="-184666"/>
            <a:ext cx="184731" cy="369332"/>
          </a:xfrm>
          <a:prstGeom prst="rect">
            <a:avLst/>
          </a:prstGeom>
          <a:noFill/>
          <a:ln w="9525">
            <a:noFill/>
            <a:miter lim="800000"/>
            <a:headEnd/>
            <a:tailEnd/>
          </a:ln>
        </p:spPr>
        <p:txBody>
          <a:bodyPr wrap="none" anchor="ctr">
            <a:spAutoFit/>
          </a:bodyPr>
          <a:lstStyle/>
          <a:p>
            <a:pPr algn="ctr"/>
            <a:endParaRPr lang="ru-RU"/>
          </a:p>
        </p:txBody>
      </p:sp>
      <p:graphicFrame>
        <p:nvGraphicFramePr>
          <p:cNvPr id="5122" name="Object 2"/>
          <p:cNvGraphicFramePr>
            <a:graphicFrameLocks noChangeAspect="1"/>
          </p:cNvGraphicFramePr>
          <p:nvPr>
            <p:extLst>
              <p:ext uri="{D42A27DB-BD31-4B8C-83A1-F6EECF244321}">
                <p14:modId xmlns:p14="http://schemas.microsoft.com/office/powerpoint/2010/main" val="3863659247"/>
              </p:ext>
            </p:extLst>
          </p:nvPr>
        </p:nvGraphicFramePr>
        <p:xfrm>
          <a:off x="-58366" y="0"/>
          <a:ext cx="12295761" cy="6643688"/>
        </p:xfrm>
        <a:graphic>
          <a:graphicData uri="http://schemas.openxmlformats.org/presentationml/2006/ole">
            <mc:AlternateContent xmlns:mc="http://schemas.openxmlformats.org/markup-compatibility/2006">
              <mc:Choice xmlns:v="urn:schemas-microsoft-com:vml" Requires="v">
                <p:oleObj spid="_x0000_s1052" name="Слайд" r:id="rId3" imgW="789348" imgH="591342" progId="PowerPoint.Slide.8">
                  <p:embed/>
                </p:oleObj>
              </mc:Choice>
              <mc:Fallback>
                <p:oleObj name="Слайд" r:id="rId3" imgW="789348" imgH="591342" progId="PowerPoint.Slid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66" y="0"/>
                        <a:ext cx="12295761" cy="6643688"/>
                      </a:xfrm>
                      <a:prstGeom prst="rect">
                        <a:avLst/>
                      </a:prstGeom>
                      <a:noFill/>
                    </p:spPr>
                  </p:pic>
                </p:oleObj>
              </mc:Fallback>
            </mc:AlternateContent>
          </a:graphicData>
        </a:graphic>
      </p:graphicFrame>
      <p:pic>
        <p:nvPicPr>
          <p:cNvPr id="5124" name="Рисунок 5" descr="finance_625x415_15.jpg"/>
          <p:cNvPicPr>
            <a:picLocks noChangeAspect="1"/>
          </p:cNvPicPr>
          <p:nvPr/>
        </p:nvPicPr>
        <p:blipFill>
          <a:blip r:embed="rId5"/>
          <a:srcRect l="28584" r="29213"/>
          <a:stretch>
            <a:fillRect/>
          </a:stretch>
        </p:blipFill>
        <p:spPr bwMode="auto">
          <a:xfrm>
            <a:off x="11262164" y="5295867"/>
            <a:ext cx="823912" cy="1295400"/>
          </a:xfrm>
          <a:prstGeom prst="rect">
            <a:avLst/>
          </a:prstGeom>
          <a:noFill/>
          <a:ln w="9525">
            <a:noFill/>
            <a:miter lim="800000"/>
            <a:headEnd/>
            <a:tailEnd/>
          </a:ln>
        </p:spPr>
      </p:pic>
    </p:spTree>
    <p:extLst>
      <p:ext uri="{BB962C8B-B14F-4D97-AF65-F5344CB8AC3E}">
        <p14:creationId xmlns:p14="http://schemas.microsoft.com/office/powerpoint/2010/main" val="36499766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lnSpc>
            <a:spcPts val="1300"/>
          </a:lnSpc>
          <a:defRPr sz="1600" b="1" dirty="0" smtClean="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3429</Words>
  <Application>Microsoft Office PowerPoint</Application>
  <PresentationFormat>Произвольный</PresentationFormat>
  <Paragraphs>328</Paragraphs>
  <Slides>34</Slides>
  <Notes>7</Notes>
  <HiddenSlides>0</HiddenSlides>
  <MMClips>0</MMClips>
  <ScaleCrop>false</ScaleCrop>
  <HeadingPairs>
    <vt:vector size="6" baseType="variant">
      <vt:variant>
        <vt:lpstr>Тема</vt:lpstr>
      </vt:variant>
      <vt:variant>
        <vt:i4>2</vt:i4>
      </vt:variant>
      <vt:variant>
        <vt:lpstr>Внедренные серверы OLE</vt:lpstr>
      </vt:variant>
      <vt:variant>
        <vt:i4>1</vt:i4>
      </vt:variant>
      <vt:variant>
        <vt:lpstr>Заголовки слайдов</vt:lpstr>
      </vt:variant>
      <vt:variant>
        <vt:i4>34</vt:i4>
      </vt:variant>
    </vt:vector>
  </HeadingPairs>
  <TitlesOfParts>
    <vt:vector size="37" baseType="lpstr">
      <vt:lpstr>Тема Office</vt:lpstr>
      <vt:lpstr>Office Theme</vt:lpstr>
      <vt:lpstr>Слайд</vt:lpstr>
      <vt:lpstr>Финансирование дополнительного образования: тренд на персонализацию</vt:lpstr>
      <vt:lpstr>Модели экономики образования</vt:lpstr>
      <vt:lpstr>Презентация PowerPoint</vt:lpstr>
      <vt:lpstr>Презентация PowerPoint</vt:lpstr>
      <vt:lpstr>Презентация PowerPoint</vt:lpstr>
      <vt:lpstr>Регулирующие нормативные правовые акты</vt:lpstr>
      <vt:lpstr>Презентация PowerPoint</vt:lpstr>
      <vt:lpstr>Презентация PowerPoint</vt:lpstr>
      <vt:lpstr>Презентация PowerPoint</vt:lpstr>
      <vt:lpstr>Стоимостные группы в дополнительном образовании</vt:lpstr>
      <vt:lpstr>Презентация PowerPoint</vt:lpstr>
      <vt:lpstr>Базовые нормативы затрат на оказание i-ой государственной (муниципальной) услуги</vt:lpstr>
      <vt:lpstr>ссылка, где размещен расчетный модуль для определения стоимости человека-часа в дополнительном образовании детей в соответствии с Общими требованиями, утвержденными Приказом Минпросвещения России от 20 ноября 2018 года № 235 http://doo-norm.appspot.com/ </vt:lpstr>
      <vt:lpstr>Презентация PowerPoint</vt:lpstr>
      <vt:lpstr>Презентация PowerPoint</vt:lpstr>
      <vt:lpstr>О системе персонифицированного финансирования дополнительного образования детей</vt:lpstr>
      <vt:lpstr>Презентация PowerPoint</vt:lpstr>
      <vt:lpstr>Презентация PowerPoint</vt:lpstr>
      <vt:lpstr>Презентация PowerPoint</vt:lpstr>
      <vt:lpstr>Оценка экспертов</vt:lpstr>
      <vt:lpstr>Мнение потребителей из открытых источников</vt:lpstr>
      <vt:lpstr>Исследование мнения потребителей </vt:lpstr>
      <vt:lpstr>Презентация PowerPoint</vt:lpstr>
      <vt:lpstr>Распределение направленностей образовательных программ, включенных в ПФ ДОД в регионах, где проходило исследование </vt:lpstr>
      <vt:lpstr>Количество образовательных программ, реализуемых в каждом муниципальном образовании в регионах </vt:lpstr>
      <vt:lpstr>Количество образовательных программ, реализуемых в каждом муниципальном образовании в регионах </vt:lpstr>
      <vt:lpstr>Доля муниципальных образований в каждом из 4 регионов, в которых представлены образовательные программы, включенные в проект ПФ ДОД</vt:lpstr>
      <vt:lpstr>Число образовательных программ, реализуемых в рамках ПФ ДОД, адаптированных для детей с ОВЗ</vt:lpstr>
      <vt:lpstr>Результаты качественного исследования нарративным методом</vt:lpstr>
      <vt:lpstr>Результаты качественного исследования нарративным методом</vt:lpstr>
      <vt:lpstr>Реализация образовательных программ в сетевой форме</vt:lpstr>
      <vt:lpstr>Реализация образовательных программ в форме сетевого взаимодействия (текущая редакция Закона об образовании)</vt:lpstr>
      <vt:lpstr>Реализация образовательных программ в форме сетевого взаимодействия (новая редакция Закона об образовании)</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Дорожная карта по введению персонифицированного финансирования</dc:title>
  <dc:creator>Pavel Derkachev</dc:creator>
  <cp:lastModifiedBy>Apple</cp:lastModifiedBy>
  <cp:revision>52</cp:revision>
  <dcterms:created xsi:type="dcterms:W3CDTF">2018-05-24T15:48:29Z</dcterms:created>
  <dcterms:modified xsi:type="dcterms:W3CDTF">2021-04-05T10:47:59Z</dcterms:modified>
</cp:coreProperties>
</file>