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16" r:id="rId3"/>
    <p:sldId id="421" r:id="rId4"/>
    <p:sldId id="423" r:id="rId5"/>
    <p:sldId id="422" r:id="rId6"/>
    <p:sldId id="424" r:id="rId7"/>
    <p:sldId id="432" r:id="rId8"/>
    <p:sldId id="425" r:id="rId9"/>
    <p:sldId id="419" r:id="rId10"/>
    <p:sldId id="420" r:id="rId11"/>
    <p:sldId id="429" r:id="rId12"/>
    <p:sldId id="430" r:id="rId13"/>
    <p:sldId id="426" r:id="rId14"/>
    <p:sldId id="427" r:id="rId15"/>
    <p:sldId id="428" r:id="rId16"/>
    <p:sldId id="431" r:id="rId17"/>
    <p:sldId id="411" r:id="rId18"/>
  </p:sldIdLst>
  <p:sldSz cx="20104100" cy="11309350"/>
  <p:notesSz cx="9926638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9" autoAdjust="0"/>
    <p:restoredTop sz="94660"/>
  </p:normalViewPr>
  <p:slideViewPr>
    <p:cSldViewPr>
      <p:cViewPr varScale="1">
        <p:scale>
          <a:sx n="67" d="100"/>
          <a:sy n="67" d="100"/>
        </p:scale>
        <p:origin x="1056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/>
          <a:lstStyle>
            <a:lvl1pPr algn="r">
              <a:defRPr sz="600"/>
            </a:lvl1pPr>
          </a:lstStyle>
          <a:p>
            <a:fld id="{90041E5C-7B9A-48D0-9AAF-CE2A9E00074C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584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35" y="6467584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 anchor="b"/>
          <a:lstStyle>
            <a:lvl1pPr algn="r">
              <a:defRPr sz="600"/>
            </a:lvl1pPr>
          </a:lstStyle>
          <a:p>
            <a:fld id="{70514DF5-644E-46B9-9133-0B5BB58D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8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/>
          <a:lstStyle>
            <a:lvl1pPr algn="r">
              <a:defRPr sz="600"/>
            </a:lvl1pPr>
          </a:lstStyle>
          <a:p>
            <a:fld id="{602016A0-348B-48E2-A583-3ADB4C1CAF0E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10" tIns="24355" rIns="48710" bIns="243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6324"/>
            <a:ext cx="7941937" cy="2681844"/>
          </a:xfrm>
          <a:prstGeom prst="rect">
            <a:avLst/>
          </a:prstGeom>
        </p:spPr>
        <p:txBody>
          <a:bodyPr vert="horz" lIns="48710" tIns="24355" rIns="48710" bIns="243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584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67584"/>
            <a:ext cx="4301752" cy="341204"/>
          </a:xfrm>
          <a:prstGeom prst="rect">
            <a:avLst/>
          </a:prstGeom>
        </p:spPr>
        <p:txBody>
          <a:bodyPr vert="horz" lIns="48710" tIns="24355" rIns="48710" bIns="24355" rtlCol="0" anchor="b"/>
          <a:lstStyle>
            <a:lvl1pPr algn="r">
              <a:defRPr sz="600"/>
            </a:lvl1pPr>
          </a:lstStyle>
          <a:p>
            <a:fld id="{158B94BC-E3F5-4FD9-85BD-5CAEDF462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01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c77e4452d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c77e4452d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3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8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8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3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4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325" y="1637146"/>
            <a:ext cx="18733486" cy="45131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307" y="6231576"/>
            <a:ext cx="18733486" cy="1742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15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97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3752" y="2167581"/>
            <a:ext cx="13344525" cy="509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3752" y="2167581"/>
            <a:ext cx="13344525" cy="509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22355" r="11718" b="23040"/>
          <a:stretch/>
        </p:blipFill>
        <p:spPr>
          <a:xfrm>
            <a:off x="8517406" y="429388"/>
            <a:ext cx="32004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28" y="515874"/>
            <a:ext cx="2009775" cy="2266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755" y="353502"/>
            <a:ext cx="1819275" cy="25050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10736642" cy="2355215"/>
          </a:xfrm>
          <a:custGeom>
            <a:avLst/>
            <a:gdLst/>
            <a:ahLst/>
            <a:cxnLst/>
            <a:rect l="l" t="t" r="r" b="b"/>
            <a:pathLst>
              <a:path w="8744585" h="2355215">
                <a:moveTo>
                  <a:pt x="0" y="2354933"/>
                </a:moveTo>
                <a:lnTo>
                  <a:pt x="8743856" y="285"/>
                </a:lnTo>
                <a:lnTo>
                  <a:pt x="0" y="235493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28540" y="0"/>
            <a:ext cx="9175560" cy="2959003"/>
          </a:xfrm>
          <a:custGeom>
            <a:avLst/>
            <a:gdLst/>
            <a:ahLst/>
            <a:cxnLst/>
            <a:rect l="l" t="t" r="r" b="b"/>
            <a:pathLst>
              <a:path w="6924040" h="4392930">
                <a:moveTo>
                  <a:pt x="-333" y="285"/>
                </a:moveTo>
                <a:lnTo>
                  <a:pt x="6923531" y="4392850"/>
                </a:lnTo>
                <a:lnTo>
                  <a:pt x="-333" y="285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7850" y="12800"/>
            <a:ext cx="13176631" cy="935255"/>
          </a:xfrm>
          <a:custGeom>
            <a:avLst/>
            <a:gdLst/>
            <a:ahLst/>
            <a:cxnLst/>
            <a:rect l="l" t="t" r="r" b="b"/>
            <a:pathLst>
              <a:path w="5430519" h="948055">
                <a:moveTo>
                  <a:pt x="-370" y="285"/>
                </a:moveTo>
                <a:lnTo>
                  <a:pt x="1988779" y="344447"/>
                </a:lnTo>
                <a:lnTo>
                  <a:pt x="5429630" y="948189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7610" y="0"/>
            <a:ext cx="11786490" cy="948055"/>
          </a:xfrm>
          <a:custGeom>
            <a:avLst/>
            <a:gdLst/>
            <a:ahLst/>
            <a:cxnLst/>
            <a:rect l="l" t="t" r="r" b="b"/>
            <a:pathLst>
              <a:path w="11786869" h="3249930">
                <a:moveTo>
                  <a:pt x="-210" y="285"/>
                </a:moveTo>
                <a:lnTo>
                  <a:pt x="11785980" y="3250006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874" y="7800055"/>
            <a:ext cx="12984734" cy="3497834"/>
          </a:xfrm>
          <a:custGeom>
            <a:avLst/>
            <a:gdLst/>
            <a:ahLst/>
            <a:cxnLst/>
            <a:rect l="l" t="t" r="r" b="b"/>
            <a:pathLst>
              <a:path w="8408035" h="3498215">
                <a:moveTo>
                  <a:pt x="-295" y="3497743"/>
                </a:moveTo>
                <a:lnTo>
                  <a:pt x="8407018" y="88"/>
                </a:lnTo>
                <a:lnTo>
                  <a:pt x="-295" y="349774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785071"/>
            <a:ext cx="8985251" cy="1512818"/>
          </a:xfrm>
          <a:custGeom>
            <a:avLst/>
            <a:gdLst/>
            <a:ahLst/>
            <a:cxnLst/>
            <a:rect l="l" t="t" r="r" b="b"/>
            <a:pathLst>
              <a:path w="11516995" h="2949575">
                <a:moveTo>
                  <a:pt x="0" y="74"/>
                </a:moveTo>
                <a:lnTo>
                  <a:pt x="11516703" y="2949102"/>
                </a:lnTo>
                <a:lnTo>
                  <a:pt x="0" y="74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5008" y="9471247"/>
            <a:ext cx="17619345" cy="1826895"/>
          </a:xfrm>
          <a:custGeom>
            <a:avLst/>
            <a:gdLst/>
            <a:ahLst/>
            <a:cxnLst/>
            <a:rect l="l" t="t" r="r" b="b"/>
            <a:pathLst>
              <a:path w="17619345" h="1826895">
                <a:moveTo>
                  <a:pt x="-62" y="1826550"/>
                </a:moveTo>
                <a:lnTo>
                  <a:pt x="17618582" y="46"/>
                </a:lnTo>
                <a:lnTo>
                  <a:pt x="-62" y="1826550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4" y="9617170"/>
            <a:ext cx="4634865" cy="1680845"/>
          </a:xfrm>
          <a:custGeom>
            <a:avLst/>
            <a:gdLst/>
            <a:ahLst/>
            <a:cxnLst/>
            <a:rect l="l" t="t" r="r" b="b"/>
            <a:pathLst>
              <a:path w="4634865" h="1680845">
                <a:moveTo>
                  <a:pt x="0" y="42"/>
                </a:moveTo>
                <a:lnTo>
                  <a:pt x="4634465" y="1680628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09" y="8391493"/>
            <a:ext cx="15422244" cy="2906395"/>
          </a:xfrm>
          <a:custGeom>
            <a:avLst/>
            <a:gdLst/>
            <a:ahLst/>
            <a:cxnLst/>
            <a:rect l="l" t="t" r="r" b="b"/>
            <a:pathLst>
              <a:path w="15422244" h="2906395">
                <a:moveTo>
                  <a:pt x="-118" y="2906303"/>
                </a:moveTo>
                <a:lnTo>
                  <a:pt x="15421482" y="73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AF6E2CC-CE86-47C9-B6EB-DE3F50678452}"/>
              </a:ext>
            </a:extLst>
          </p:cNvPr>
          <p:cNvSpPr txBox="1">
            <a:spLocks/>
          </p:cNvSpPr>
          <p:nvPr/>
        </p:nvSpPr>
        <p:spPr>
          <a:xfrm>
            <a:off x="1926145" y="2854150"/>
            <a:ext cx="17117505" cy="6488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6000" kern="0" dirty="0" smtClean="0">
                <a:solidFill>
                  <a:sysClr val="windowText" lastClr="000000"/>
                </a:solidFill>
              </a:rPr>
              <a:t>Всероссийский конкурс </a:t>
            </a:r>
            <a:endParaRPr lang="ru-RU" sz="6000" kern="0" dirty="0">
              <a:solidFill>
                <a:sysClr val="windowText" lastClr="000000"/>
              </a:solidFill>
            </a:endParaRPr>
          </a:p>
          <a:p>
            <a:pPr marL="12700" algn="ctr">
              <a:spcBef>
                <a:spcPts val="100"/>
              </a:spcBef>
            </a:pPr>
            <a:r>
              <a:rPr lang="ru-RU" sz="6000" kern="0" dirty="0">
                <a:solidFill>
                  <a:sysClr val="windowText" lastClr="000000"/>
                </a:solidFill>
              </a:rPr>
              <a:t>образовательных практик обновления содержания и технологий дополнительного образования </a:t>
            </a:r>
            <a:r>
              <a:rPr lang="ru-RU" sz="60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6000" kern="0" dirty="0" smtClean="0">
                <a:solidFill>
                  <a:sysClr val="windowText" lastClr="000000"/>
                </a:solidFill>
              </a:rPr>
            </a:br>
            <a:r>
              <a:rPr lang="ru-RU" sz="6000" kern="0" dirty="0" smtClean="0">
                <a:solidFill>
                  <a:sysClr val="windowText" lastClr="000000"/>
                </a:solidFill>
              </a:rPr>
              <a:t>в </a:t>
            </a:r>
            <a:r>
              <a:rPr lang="ru-RU" sz="6000" kern="0" dirty="0">
                <a:solidFill>
                  <a:sysClr val="windowText" lastClr="000000"/>
                </a:solidFill>
              </a:rPr>
              <a:t>соответствии с приоритетными </a:t>
            </a:r>
            <a:r>
              <a:rPr lang="ru-RU" sz="6000" kern="0" dirty="0" smtClean="0">
                <a:solidFill>
                  <a:sysClr val="windowText" lastClr="000000"/>
                </a:solidFill>
              </a:rPr>
              <a:t>направлениями, </a:t>
            </a:r>
            <a:br>
              <a:rPr lang="ru-RU" sz="6000" kern="0" dirty="0" smtClean="0">
                <a:solidFill>
                  <a:sysClr val="windowText" lastClr="000000"/>
                </a:solidFill>
              </a:rPr>
            </a:br>
            <a:r>
              <a:rPr lang="ru-RU" sz="6000" kern="0" dirty="0" smtClean="0">
                <a:solidFill>
                  <a:sysClr val="windowText" lastClr="000000"/>
                </a:solidFill>
              </a:rPr>
              <a:t>в </a:t>
            </a:r>
            <a:r>
              <a:rPr lang="ru-RU" sz="6000" kern="0" dirty="0">
                <a:solidFill>
                  <a:sysClr val="windowText" lastClr="000000"/>
                </a:solidFill>
              </a:rPr>
              <a:t>том числе каникулярных профориентационных школ, организованных образовательными организациями</a:t>
            </a:r>
          </a:p>
        </p:txBody>
      </p:sp>
      <p:sp>
        <p:nvSpPr>
          <p:cNvPr id="16" name="object 13"/>
          <p:cNvSpPr/>
          <p:nvPr/>
        </p:nvSpPr>
        <p:spPr>
          <a:xfrm rot="5962727">
            <a:off x="3858450" y="-4605833"/>
            <a:ext cx="2959836" cy="10453953"/>
          </a:xfrm>
          <a:custGeom>
            <a:avLst/>
            <a:gdLst/>
            <a:ahLst/>
            <a:cxnLst/>
            <a:rect l="l" t="t" r="r" b="b"/>
            <a:pathLst>
              <a:path w="4634865" h="1680845">
                <a:moveTo>
                  <a:pt x="0" y="42"/>
                </a:moveTo>
                <a:lnTo>
                  <a:pt x="4634465" y="1680628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6DC5712-215D-47A1-B7AB-D6664CBE1D43}"/>
              </a:ext>
            </a:extLst>
          </p:cNvPr>
          <p:cNvSpPr txBox="1">
            <a:spLocks/>
          </p:cNvSpPr>
          <p:nvPr/>
        </p:nvSpPr>
        <p:spPr>
          <a:xfrm>
            <a:off x="8317610" y="10617980"/>
            <a:ext cx="4953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4800" kern="0" dirty="0" smtClean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2021 год </a:t>
            </a:r>
            <a:endParaRPr lang="ru-RU" sz="4800" kern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1905000" cy="21487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6328000" y="184853"/>
            <a:ext cx="3760226" cy="2498021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КОНКУРСА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2940" y="1692275"/>
            <a:ext cx="8067909" cy="134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Трансляция передового опыта работы  </a:t>
            </a: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в </a:t>
            </a: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системе дополнительного образования </a:t>
            </a: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детей</a:t>
            </a: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</a:b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и наставничества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latin typeface="Montserrat" panose="020B0604020202020204"/>
                <a:cs typeface="Times New Roman" panose="02020603050405020304" pitchFamily="18" charset="0"/>
              </a:rPr>
              <a:t> П</a:t>
            </a: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убликация  цифрового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реестра лучших </a:t>
            </a:r>
            <a:b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</a:b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образовательных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>
                <a:latin typeface="Montserrat" panose="020B0604020202020204"/>
                <a:cs typeface="Times New Roman" panose="02020603050405020304" pitchFamily="18" charset="0"/>
              </a:rPr>
              <a:t>практик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4800" dirty="0" smtClean="0">
              <a:latin typeface="Montserrat" panose="020B0604020202020204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02" y="3291374"/>
            <a:ext cx="5924372" cy="5924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14249" y="3370613"/>
            <a:ext cx="8277281" cy="528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marR="5080" indent="-5715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latin typeface="Montserrat" panose="020B0604020202020204"/>
                <a:cs typeface="Times New Roman" panose="02020603050405020304" pitchFamily="18" charset="0"/>
              </a:rPr>
              <a:t>Комплекс сопровождающих </a:t>
            </a:r>
            <a:r>
              <a:rPr lang="ru-RU" sz="4800" dirty="0" err="1">
                <a:latin typeface="Montserrat" panose="020B0604020202020204"/>
                <a:cs typeface="Times New Roman" panose="02020603050405020304" pitchFamily="18" charset="0"/>
              </a:rPr>
              <a:t>вебинаров</a:t>
            </a:r>
            <a:r>
              <a:rPr lang="ru-RU" sz="4800" dirty="0">
                <a:latin typeface="Montserrat" panose="020B0604020202020204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800" dirty="0">
              <a:latin typeface="Montserrat" panose="020B0604020202020204"/>
              <a:cs typeface="Times New Roman" panose="02020603050405020304" pitchFamily="18" charset="0"/>
            </a:endParaRPr>
          </a:p>
          <a:p>
            <a:pPr marL="584200" marR="5080" indent="-571500" algn="ct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latin typeface="Montserrat" panose="020B0604020202020204"/>
                <a:cs typeface="Times New Roman" panose="02020603050405020304" pitchFamily="18" charset="0"/>
              </a:rPr>
              <a:t>Организация Всероссийской конференции </a:t>
            </a:r>
          </a:p>
        </p:txBody>
      </p:sp>
    </p:spTree>
    <p:extLst>
      <p:ext uri="{BB962C8B-B14F-4D97-AF65-F5344CB8AC3E}">
        <p14:creationId xmlns:p14="http://schemas.microsoft.com/office/powerpoint/2010/main" val="3489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8098637" y="9429030"/>
            <a:ext cx="2005133" cy="1879813"/>
          </a:xfrm>
          <a:prstGeom prst="triangle">
            <a:avLst>
              <a:gd name="adj" fmla="val 99372"/>
            </a:avLst>
          </a:prstGeom>
          <a:solidFill>
            <a:srgbClr val="EA9999"/>
          </a:solidFill>
          <a:ln>
            <a:noFill/>
          </a:ln>
          <a:effectLst>
            <a:outerShdw blurRad="57150" dist="66675" dir="9960000" algn="bl" rotWithShape="0">
              <a:srgbClr val="999999">
                <a:alpha val="40000"/>
              </a:srgbClr>
            </a:outerShdw>
          </a:effectLst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en" sz="3957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sz="3957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1218892" y="4106736"/>
            <a:ext cx="8138168" cy="1199971"/>
            <a:chOff x="849900" y="2119443"/>
            <a:chExt cx="1953300" cy="1218000"/>
          </a:xfrm>
        </p:grpSpPr>
        <p:sp>
          <p:nvSpPr>
            <p:cNvPr id="66" name="Google Shape;66;p14"/>
            <p:cNvSpPr/>
            <p:nvPr/>
          </p:nvSpPr>
          <p:spPr>
            <a:xfrm>
              <a:off x="956400" y="2119443"/>
              <a:ext cx="18468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algn="ctr"/>
              <a:endParaRPr lang="ru-RU" sz="2638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/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Реклама</a:t>
              </a:r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979" dirty="0">
                  <a:latin typeface="Montserrat" panose="020B0604020202020204" charset="-52"/>
                </a:rPr>
                <a:t>(художник, специалист по связям с общественностью, рекламный  агент)</a:t>
              </a:r>
            </a:p>
            <a:p>
              <a:r>
                <a:rPr lang="ru-RU" sz="2638" dirty="0"/>
                <a:t> </a:t>
              </a:r>
              <a:endParaRPr sz="2638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7" name="Google Shape;67;p14"/>
            <p:cNvCxnSpPr>
              <a:stCxn id="66" idx="1"/>
            </p:cNvCxnSpPr>
            <p:nvPr/>
          </p:nvCxnSpPr>
          <p:spPr>
            <a:xfrm rot="10800000">
              <a:off x="849900" y="2728443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68" name="Google Shape;68;p14"/>
          <p:cNvSpPr/>
          <p:nvPr/>
        </p:nvSpPr>
        <p:spPr>
          <a:xfrm>
            <a:off x="1713204" y="5426129"/>
            <a:ext cx="7694699" cy="1199782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3957" b="1" dirty="0">
                <a:latin typeface="Montserrat"/>
                <a:ea typeface="Montserrat"/>
                <a:cs typeface="Montserrat"/>
                <a:sym typeface="Montserrat"/>
              </a:rPr>
              <a:t>Дизайн</a:t>
            </a:r>
            <a:r>
              <a:rPr lang="ru-RU" sz="2638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2638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979" dirty="0">
                <a:latin typeface="Montserrat" panose="020B0604020202020204" charset="-52"/>
              </a:rPr>
              <a:t>(дизайнер по всем отраслям)</a:t>
            </a:r>
            <a:endParaRPr sz="1979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1713204" y="9752282"/>
            <a:ext cx="7694699" cy="1395401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638" b="1" dirty="0">
                <a:latin typeface="Montserrat"/>
                <a:ea typeface="Montserrat"/>
                <a:cs typeface="Montserrat"/>
                <a:sym typeface="Montserrat"/>
              </a:rPr>
              <a:t>Школа вокалистов</a:t>
            </a:r>
            <a: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ctr"/>
            <a:r>
              <a:rPr lang="ru-RU" sz="1979" dirty="0">
                <a:latin typeface="Montserrat" panose="020B0604020202020204" charset="-52"/>
              </a:rPr>
              <a:t>(музыкальное вокальное и хоровое исполнительство, академическое пение, народное пение)</a:t>
            </a:r>
            <a:endParaRPr sz="1979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662361" y="6915524"/>
            <a:ext cx="7694699" cy="1199782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638" b="1" dirty="0">
                <a:latin typeface="Montserrat"/>
                <a:ea typeface="Montserrat"/>
                <a:cs typeface="Montserrat"/>
                <a:sym typeface="Montserrat"/>
              </a:rPr>
              <a:t>Урбанистика и архитектура</a:t>
            </a:r>
            <a:endParaRPr lang="ru-RU" sz="2638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ru-RU" sz="1979" dirty="0">
                <a:latin typeface="Montserrat" panose="020B0604020202020204" charset="-52"/>
              </a:rPr>
              <a:t>(архитектор, ландшафтный дизайнер, </a:t>
            </a:r>
            <a:br>
              <a:rPr lang="ru-RU" sz="1979" dirty="0">
                <a:latin typeface="Montserrat" panose="020B0604020202020204" charset="-52"/>
              </a:rPr>
            </a:br>
            <a:r>
              <a:rPr lang="ru-RU" sz="1979" dirty="0">
                <a:latin typeface="Montserrat" panose="020B0604020202020204" charset="-52"/>
              </a:rPr>
              <a:t>дизайнер городской среды, ЗД-дизайнер)</a:t>
            </a:r>
            <a:endParaRPr sz="1979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662361" y="8333903"/>
            <a:ext cx="7694699" cy="1199782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3957" b="1" dirty="0">
                <a:latin typeface="Montserrat"/>
                <a:ea typeface="Montserrat"/>
                <a:cs typeface="Montserrat"/>
                <a:sym typeface="Montserrat"/>
              </a:rPr>
              <a:t>Продюсирование</a:t>
            </a:r>
            <a:r>
              <a:rPr lang="ru-RU" sz="2638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ctr"/>
            <a:r>
              <a:rPr lang="ru-RU" sz="1979" dirty="0">
                <a:latin typeface="Montserrat" panose="020B0604020202020204" charset="-52"/>
              </a:rPr>
              <a:t>(продюсер арт-проектов)</a:t>
            </a:r>
            <a:endParaRPr sz="1979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 rot="10800000">
            <a:off x="1269854" y="6026005"/>
            <a:ext cx="443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3" name="Google Shape;73;p14"/>
          <p:cNvCxnSpPr/>
          <p:nvPr/>
        </p:nvCxnSpPr>
        <p:spPr>
          <a:xfrm rot="10800000">
            <a:off x="1269854" y="7515399"/>
            <a:ext cx="443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4" name="Google Shape;74;p14"/>
          <p:cNvCxnSpPr/>
          <p:nvPr/>
        </p:nvCxnSpPr>
        <p:spPr>
          <a:xfrm rot="10800000">
            <a:off x="1269854" y="9129400"/>
            <a:ext cx="443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5" name="Google Shape;75;p14"/>
          <p:cNvCxnSpPr/>
          <p:nvPr/>
        </p:nvCxnSpPr>
        <p:spPr>
          <a:xfrm rot="10800000">
            <a:off x="1269854" y="10368922"/>
            <a:ext cx="443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6" name="Google Shape;76;p14"/>
          <p:cNvGrpSpPr/>
          <p:nvPr/>
        </p:nvGrpSpPr>
        <p:grpSpPr>
          <a:xfrm>
            <a:off x="11152300" y="2461825"/>
            <a:ext cx="8138166" cy="1285880"/>
            <a:chOff x="3141422" y="123185"/>
            <a:chExt cx="1953295" cy="584860"/>
          </a:xfrm>
        </p:grpSpPr>
        <p:sp>
          <p:nvSpPr>
            <p:cNvPr id="77" name="Google Shape;77;p14"/>
            <p:cNvSpPr/>
            <p:nvPr/>
          </p:nvSpPr>
          <p:spPr>
            <a:xfrm>
              <a:off x="3247922" y="123185"/>
              <a:ext cx="1846795" cy="58486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lvl="0" algn="ctr"/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Хореографический</a:t>
              </a:r>
              <a:r>
                <a:rPr lang="ru-RU" sz="2638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дивертисмент</a:t>
              </a:r>
              <a:endParaRPr lang="ru-RU" sz="2638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ru-RU" sz="1979" dirty="0">
                  <a:latin typeface="Montserrat" panose="020B0604020202020204" charset="-52"/>
                </a:rPr>
                <a:t>(профессии хореографического искусства: артист балета, артист народного танца, хореограф-постановщик, педагог –репетитор по танцам)</a:t>
              </a:r>
              <a:endParaRPr sz="1979" dirty="0">
                <a:latin typeface="Montserrat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8" name="Google Shape;78;p14"/>
            <p:cNvCxnSpPr/>
            <p:nvPr/>
          </p:nvCxnSpPr>
          <p:spPr>
            <a:xfrm rot="10800000">
              <a:off x="3141422" y="403680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9" name="Google Shape;79;p14"/>
          <p:cNvGrpSpPr/>
          <p:nvPr/>
        </p:nvGrpSpPr>
        <p:grpSpPr>
          <a:xfrm>
            <a:off x="1269623" y="2461852"/>
            <a:ext cx="8138168" cy="1474885"/>
            <a:chOff x="849841" y="2119443"/>
            <a:chExt cx="1953300" cy="1218000"/>
          </a:xfrm>
        </p:grpSpPr>
        <p:sp>
          <p:nvSpPr>
            <p:cNvPr id="80" name="Google Shape;80;p14"/>
            <p:cNvSpPr/>
            <p:nvPr/>
          </p:nvSpPr>
          <p:spPr>
            <a:xfrm>
              <a:off x="956341" y="2119443"/>
              <a:ext cx="18468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lvl="0" algn="ctr"/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Прикладная эстетика</a:t>
              </a:r>
              <a:endParaRPr lang="ru-RU" sz="2638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ru-RU" sz="1979" dirty="0">
                  <a:latin typeface="Montserrat" panose="020B0604020202020204" charset="-52"/>
                </a:rPr>
                <a:t>(специалист по </a:t>
              </a:r>
              <a:r>
                <a:rPr lang="ru-RU" sz="1979" dirty="0" err="1">
                  <a:latin typeface="Montserrat" panose="020B0604020202020204" charset="-52"/>
                </a:rPr>
                <a:t>имиджевому</a:t>
              </a:r>
              <a:r>
                <a:rPr lang="ru-RU" sz="1979" dirty="0">
                  <a:latin typeface="Montserrat" panose="020B0604020202020204" charset="-52"/>
                </a:rPr>
                <a:t> дизайну, стилистике, визажу, сценическому образу, компетенции парикмахерского искусства)</a:t>
              </a:r>
              <a:endParaRPr sz="1979" dirty="0">
                <a:latin typeface="Montserrat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1" name="Google Shape;81;p14"/>
            <p:cNvCxnSpPr>
              <a:stCxn id="80" idx="1"/>
            </p:cNvCxnSpPr>
            <p:nvPr/>
          </p:nvCxnSpPr>
          <p:spPr>
            <a:xfrm rot="10800000">
              <a:off x="849841" y="2728443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11152299" y="3943964"/>
            <a:ext cx="8138168" cy="1199971"/>
            <a:chOff x="3141430" y="274905"/>
            <a:chExt cx="1953300" cy="1218000"/>
          </a:xfrm>
        </p:grpSpPr>
        <p:sp>
          <p:nvSpPr>
            <p:cNvPr id="83" name="Google Shape;83;p14"/>
            <p:cNvSpPr/>
            <p:nvPr/>
          </p:nvSpPr>
          <p:spPr>
            <a:xfrm>
              <a:off x="3247930" y="274905"/>
              <a:ext cx="18468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lvl="0" algn="ctr"/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Электронная музыка</a:t>
              </a:r>
              <a:endParaRPr lang="ru-RU" sz="2638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ctr"/>
              <a:r>
                <a:rPr lang="ru-RU" sz="1979" dirty="0">
                  <a:latin typeface="Montserrat" panose="020B0604020202020204" charset="-52"/>
                </a:rPr>
                <a:t>(музыкальное инструментальное </a:t>
              </a:r>
              <a:br>
                <a:rPr lang="ru-RU" sz="1979" dirty="0">
                  <a:latin typeface="Montserrat" panose="020B0604020202020204" charset="-52"/>
                </a:rPr>
              </a:br>
              <a:r>
                <a:rPr lang="ru-RU" sz="1979" dirty="0">
                  <a:latin typeface="Montserrat" panose="020B0604020202020204" charset="-52"/>
                </a:rPr>
                <a:t>исполнительство, ди-джей)</a:t>
              </a:r>
              <a:endParaRPr sz="1979" dirty="0">
                <a:latin typeface="Montserrat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" name="Google Shape;84;p14"/>
            <p:cNvCxnSpPr>
              <a:stCxn id="83" idx="1"/>
            </p:cNvCxnSpPr>
            <p:nvPr/>
          </p:nvCxnSpPr>
          <p:spPr>
            <a:xfrm rot="10800000">
              <a:off x="3141430" y="883905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85" name="Google Shape;85;p14"/>
          <p:cNvGrpSpPr/>
          <p:nvPr/>
        </p:nvGrpSpPr>
        <p:grpSpPr>
          <a:xfrm>
            <a:off x="11152294" y="5423850"/>
            <a:ext cx="8138172" cy="1458101"/>
            <a:chOff x="3141429" y="274905"/>
            <a:chExt cx="1953301" cy="1480008"/>
          </a:xfrm>
        </p:grpSpPr>
        <p:sp>
          <p:nvSpPr>
            <p:cNvPr id="86" name="Google Shape;86;p14"/>
            <p:cNvSpPr/>
            <p:nvPr/>
          </p:nvSpPr>
          <p:spPr>
            <a:xfrm>
              <a:off x="3247930" y="274905"/>
              <a:ext cx="1846800" cy="1480008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lvl="0" algn="ctr"/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Театриум</a:t>
              </a:r>
              <a:r>
                <a:rPr lang="ru-RU" sz="2638" b="1" dirty="0">
                  <a:latin typeface="Montserrat"/>
                  <a:ea typeface="Montserrat"/>
                  <a:cs typeface="Montserrat"/>
                  <a:sym typeface="Montserrat"/>
                </a:rPr>
                <a:t/>
              </a:r>
              <a:br>
                <a:rPr lang="ru-RU" sz="2638" b="1" dirty="0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979" dirty="0">
                  <a:latin typeface="Montserrat" panose="020B0604020202020204" charset="-52"/>
                </a:rPr>
                <a:t>(профессии театральные: артист, режиссер, гример, </a:t>
              </a:r>
              <a:r>
                <a:rPr lang="ru-RU" sz="1979" dirty="0" err="1">
                  <a:latin typeface="Montserrat" panose="020B0604020202020204" charset="-52"/>
                </a:rPr>
                <a:t>звукотехник</a:t>
              </a:r>
              <a:r>
                <a:rPr lang="ru-RU" sz="1979" dirty="0">
                  <a:latin typeface="Montserrat" panose="020B0604020202020204" charset="-52"/>
                </a:rPr>
                <a:t>, осветитель,  бутафор, техник сцены, костюмер, художник кукольного театра, менеджер, всех видов театра)</a:t>
              </a:r>
              <a:endParaRPr sz="1979" dirty="0">
                <a:latin typeface="Montserrat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7" name="Google Shape;87;p14"/>
            <p:cNvCxnSpPr>
              <a:stCxn id="86" idx="1"/>
            </p:cNvCxnSpPr>
            <p:nvPr/>
          </p:nvCxnSpPr>
          <p:spPr>
            <a:xfrm flipH="1" flipV="1">
              <a:off x="3141429" y="999116"/>
              <a:ext cx="106501" cy="15793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88" name="Google Shape;88;p14"/>
          <p:cNvGrpSpPr/>
          <p:nvPr/>
        </p:nvGrpSpPr>
        <p:grpSpPr>
          <a:xfrm>
            <a:off x="11152299" y="7048359"/>
            <a:ext cx="8138168" cy="1199971"/>
            <a:chOff x="3141430" y="274905"/>
            <a:chExt cx="1953300" cy="1218000"/>
          </a:xfrm>
        </p:grpSpPr>
        <p:sp>
          <p:nvSpPr>
            <p:cNvPr id="89" name="Google Shape;89;p14"/>
            <p:cNvSpPr/>
            <p:nvPr/>
          </p:nvSpPr>
          <p:spPr>
            <a:xfrm>
              <a:off x="3247930" y="274905"/>
              <a:ext cx="18468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lvl="0" algn="ctr"/>
              <a:r>
                <a:rPr lang="en" sz="2638" b="1" dirty="0">
                  <a:latin typeface="Montserrat"/>
                  <a:ea typeface="Montserrat"/>
                  <a:cs typeface="Montserrat"/>
                  <a:sym typeface="Montserrat"/>
                </a:rPr>
                <a:t>Этно-арт</a:t>
              </a:r>
              <a:r>
                <a:rPr lang="ru-RU" sz="2638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2638" b="1" dirty="0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979" dirty="0">
                  <a:latin typeface="Montserrat" panose="020B0604020202020204" charset="-52"/>
                </a:rPr>
                <a:t>(художник по различным жанрам декоративно-прикладного творчества, народного художественного творчества, ремесел)</a:t>
              </a:r>
              <a:endParaRPr sz="1979" dirty="0">
                <a:latin typeface="Montserrat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0" name="Google Shape;90;p14"/>
            <p:cNvCxnSpPr>
              <a:stCxn id="89" idx="1"/>
            </p:cNvCxnSpPr>
            <p:nvPr/>
          </p:nvCxnSpPr>
          <p:spPr>
            <a:xfrm rot="10800000">
              <a:off x="3141430" y="883905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92" name="Google Shape;92;p14"/>
          <p:cNvSpPr/>
          <p:nvPr/>
        </p:nvSpPr>
        <p:spPr>
          <a:xfrm>
            <a:off x="11596016" y="8383618"/>
            <a:ext cx="7694449" cy="165436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638" b="1" dirty="0">
                <a:latin typeface="Montserrat"/>
                <a:ea typeface="Montserrat"/>
                <a:cs typeface="Montserrat"/>
                <a:sym typeface="Montserrat"/>
              </a:rPr>
              <a:t>Цифровая кино-теле-индустрия</a:t>
            </a:r>
            <a: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979" dirty="0">
                <a:latin typeface="Montserrat" panose="020B0604020202020204" charset="-52"/>
              </a:rPr>
              <a:t>(видео-оператор, звукорежиссер, телеведущий, сценарист, мультипликатор) </a:t>
            </a:r>
            <a:endParaRPr sz="1979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Google Shape;90;p14"/>
          <p:cNvCxnSpPr/>
          <p:nvPr/>
        </p:nvCxnSpPr>
        <p:spPr>
          <a:xfrm rot="10800000">
            <a:off x="11152297" y="9241738"/>
            <a:ext cx="443719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3" name="Google Shape;63;p14"/>
          <p:cNvSpPr txBox="1"/>
          <p:nvPr/>
        </p:nvSpPr>
        <p:spPr>
          <a:xfrm>
            <a:off x="833384" y="92075"/>
            <a:ext cx="19270386" cy="271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ПРИОРИТЕТНЫЕ НАПРАВЛЕНИЯ </a:t>
            </a:r>
            <a:r>
              <a:rPr lang="ru-RU" sz="4397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</a:t>
            </a: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НАПРАВЛЕННОСТЯМ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b="1" dirty="0">
                <a:latin typeface="Arial Black" panose="020B0A04020102020204" pitchFamily="34" charset="0"/>
              </a:rPr>
              <a:t> 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 smtClean="0">
                <a:latin typeface="Arial Black" panose="020B0A04020102020204" pitchFamily="34" charset="0"/>
              </a:rPr>
              <a:t>	</a:t>
            </a:r>
            <a:r>
              <a:rPr lang="ru-RU" sz="3518" b="1" dirty="0" smtClean="0">
                <a:latin typeface="Arial Black" panose="020B0A04020102020204" pitchFamily="34" charset="0"/>
              </a:rPr>
              <a:t>ХУДОЖЕСТВЕННАЯ </a:t>
            </a:r>
            <a:r>
              <a:rPr lang="ru-RU" sz="3518" b="1" dirty="0">
                <a:latin typeface="Arial Black" panose="020B0A04020102020204" pitchFamily="34" charset="0"/>
              </a:rPr>
              <a:t>НАПРАВЛЕННОСТЬ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>
                <a:latin typeface="Arial Black" panose="020B0A04020102020204" pitchFamily="34" charset="0"/>
              </a:rPr>
              <a:t> </a:t>
            </a:r>
            <a:endParaRPr sz="4397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107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18098637" y="9429030"/>
            <a:ext cx="2005133" cy="1879813"/>
          </a:xfrm>
          <a:prstGeom prst="triangle">
            <a:avLst>
              <a:gd name="adj" fmla="val 99372"/>
            </a:avLst>
          </a:prstGeom>
          <a:solidFill>
            <a:srgbClr val="EA9999"/>
          </a:solidFill>
          <a:ln>
            <a:noFill/>
          </a:ln>
          <a:effectLst>
            <a:outerShdw blurRad="57150" dist="66675" dir="9960000" algn="bl" rotWithShape="0">
              <a:srgbClr val="999999">
                <a:alpha val="40000"/>
              </a:srgbClr>
            </a:outerShdw>
          </a:effectLst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ru-RU" sz="3957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3957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11596016" y="2028179"/>
            <a:ext cx="7694449" cy="183753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418" b="1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Индустрия гостеприимства</a:t>
            </a:r>
            <a:r>
              <a:rPr lang="ru-RU" sz="2418" b="1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 </a:t>
            </a:r>
            <a:br>
              <a:rPr lang="ru-RU" sz="2418" b="1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</a:br>
            <a:r>
              <a:rPr lang="ru-RU" sz="2418" dirty="0">
                <a:latin typeface="Montserrat" panose="020B0604020202020204" charset="-52"/>
              </a:rPr>
              <a:t>(профессии и компетенции рынка гостеприимства и сферы услуг, </a:t>
            </a:r>
            <a:r>
              <a:rPr lang="ru-RU" sz="2418" dirty="0" err="1">
                <a:latin typeface="Montserrat" panose="020B0604020202020204" charset="-52"/>
              </a:rPr>
              <a:t>отельерства</a:t>
            </a:r>
            <a:r>
              <a:rPr lang="ru-RU" sz="2418" dirty="0">
                <a:latin typeface="Montserrat" panose="020B0604020202020204" charset="-52"/>
              </a:rPr>
              <a:t>, менеджмента туризма, гидов-переводчиков, </a:t>
            </a:r>
            <a:r>
              <a:rPr lang="ru-RU" sz="2418" dirty="0" err="1">
                <a:latin typeface="Montserrat" panose="020B0604020202020204" charset="-52"/>
              </a:rPr>
              <a:t>аниматорского</a:t>
            </a:r>
            <a:r>
              <a:rPr lang="ru-RU" sz="2418" dirty="0">
                <a:latin typeface="Montserrat" panose="020B0604020202020204" charset="-52"/>
              </a:rPr>
              <a:t> профиля) </a:t>
            </a:r>
            <a:endParaRPr sz="2418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438419" y="8935832"/>
            <a:ext cx="8671485" cy="2100122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418" b="1" dirty="0">
                <a:latin typeface="Montserrat"/>
                <a:ea typeface="Montserrat"/>
                <a:cs typeface="Montserrat"/>
                <a:sym typeface="Montserrat"/>
              </a:rPr>
              <a:t>Школа парламентаризма</a:t>
            </a:r>
            <a:r>
              <a:rPr lang="ru-RU" sz="2418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2418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18" dirty="0">
                <a:latin typeface="Montserrat" panose="020B0604020202020204" charset="-52"/>
              </a:rPr>
              <a:t>(профессии и компетенции общественно-политической деятельности и социального проектирования, государственно-общественного управления)</a:t>
            </a:r>
            <a:endParaRPr sz="2418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430961" y="7232702"/>
            <a:ext cx="8678943" cy="1498274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ru-RU" sz="2418" b="1" dirty="0">
                <a:latin typeface="+mj-lt"/>
                <a:ea typeface="Montserrat"/>
                <a:cs typeface="Montserrat"/>
                <a:sym typeface="Montserrat"/>
              </a:rPr>
              <a:t>Проектирование малого бизнеса</a:t>
            </a:r>
            <a:r>
              <a:rPr lang="ru-RU" sz="2418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br>
              <a:rPr lang="ru-RU" sz="2418" dirty="0">
                <a:latin typeface="+mj-lt"/>
                <a:ea typeface="Montserrat"/>
                <a:cs typeface="Montserrat"/>
                <a:sym typeface="Montserrat"/>
              </a:rPr>
            </a:br>
            <a:r>
              <a:rPr lang="ru-RU" sz="2418" dirty="0">
                <a:latin typeface="Montserrat" panose="020B0604020202020204" charset="-52"/>
              </a:rPr>
              <a:t>(профессии и компетенции предпринимательства, бизнес-проектирования, менеджмента организации, маркетинга)</a:t>
            </a:r>
            <a:endParaRPr lang="ru-RU" sz="2418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1452882" y="5220115"/>
            <a:ext cx="8657022" cy="184871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418" b="1" dirty="0" smtClean="0">
                <a:latin typeface="Montserrat"/>
                <a:ea typeface="Montserrat"/>
                <a:cs typeface="Montserrat"/>
                <a:sym typeface="Montserrat"/>
              </a:rPr>
              <a:t>Ме</a:t>
            </a:r>
            <a:r>
              <a:rPr lang="ru-RU" sz="2418" b="1" dirty="0" smtClean="0"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" sz="2418" b="1" dirty="0" smtClean="0">
                <a:latin typeface="Montserrat"/>
                <a:ea typeface="Montserrat"/>
                <a:cs typeface="Montserrat"/>
                <a:sym typeface="Montserrat"/>
              </a:rPr>
              <a:t>джмент </a:t>
            </a:r>
            <a:r>
              <a:rPr lang="en" sz="2418" b="1" dirty="0">
                <a:latin typeface="Montserrat"/>
                <a:ea typeface="Montserrat"/>
                <a:cs typeface="Montserrat"/>
                <a:sym typeface="Montserrat"/>
              </a:rPr>
              <a:t>кросскультурных комменуникаций</a:t>
            </a:r>
            <a:r>
              <a:rPr lang="ru-RU" sz="2418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2418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18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(</a:t>
            </a:r>
            <a:r>
              <a:rPr lang="ru-RU" sz="2418" dirty="0">
                <a:latin typeface="Montserrat" panose="020B0604020202020204" charset="-52"/>
              </a:rPr>
              <a:t>специалисты управления, менеджеры сопровождения </a:t>
            </a:r>
            <a:r>
              <a:rPr lang="ru-RU" sz="2418" dirty="0" err="1">
                <a:latin typeface="Montserrat" panose="020B0604020202020204" charset="-52"/>
              </a:rPr>
              <a:t>кросскультурных</a:t>
            </a:r>
            <a:r>
              <a:rPr lang="ru-RU" sz="2418" dirty="0">
                <a:latin typeface="Montserrat" panose="020B0604020202020204" charset="-52"/>
              </a:rPr>
              <a:t> различий и деловых культур)</a:t>
            </a:r>
            <a:endParaRPr sz="2418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174" name="Google Shape;174;p19"/>
          <p:cNvCxnSpPr/>
          <p:nvPr/>
        </p:nvCxnSpPr>
        <p:spPr>
          <a:xfrm flipH="1" flipV="1">
            <a:off x="967087" y="6155393"/>
            <a:ext cx="498766" cy="10153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5" name="Google Shape;175;p19"/>
          <p:cNvCxnSpPr/>
          <p:nvPr/>
        </p:nvCxnSpPr>
        <p:spPr>
          <a:xfrm rot="10800000">
            <a:off x="994520" y="7981839"/>
            <a:ext cx="443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6" name="Google Shape;176;p19"/>
          <p:cNvCxnSpPr/>
          <p:nvPr/>
        </p:nvCxnSpPr>
        <p:spPr>
          <a:xfrm rot="10800000">
            <a:off x="936118" y="9985893"/>
            <a:ext cx="443900" cy="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8" name="Google Shape;178;p19"/>
          <p:cNvSpPr/>
          <p:nvPr/>
        </p:nvSpPr>
        <p:spPr>
          <a:xfrm>
            <a:off x="1424093" y="3932634"/>
            <a:ext cx="8685811" cy="1175912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638" b="1" dirty="0">
                <a:latin typeface="Montserrat"/>
                <a:ea typeface="Montserrat"/>
                <a:cs typeface="Montserrat"/>
                <a:sym typeface="Montserrat"/>
              </a:rPr>
              <a:t>Финансовая грамотность</a:t>
            </a:r>
            <a: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18" dirty="0">
                <a:latin typeface="Montserrat" panose="020B0604020202020204" charset="-52"/>
              </a:rPr>
              <a:t>(профессии и компетенции финансовой </a:t>
            </a:r>
            <a:br>
              <a:rPr lang="ru-RU" sz="2418" dirty="0">
                <a:latin typeface="Montserrat" panose="020B0604020202020204" charset="-52"/>
              </a:rPr>
            </a:br>
            <a:r>
              <a:rPr lang="ru-RU" sz="2418" dirty="0">
                <a:latin typeface="Montserrat" panose="020B0604020202020204" charset="-52"/>
              </a:rPr>
              <a:t>сферы и рынка банковских услуг)</a:t>
            </a:r>
            <a:endParaRPr sz="2418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180" name="Google Shape;180;p19"/>
          <p:cNvGrpSpPr/>
          <p:nvPr/>
        </p:nvGrpSpPr>
        <p:grpSpPr>
          <a:xfrm>
            <a:off x="937231" y="1837248"/>
            <a:ext cx="9172674" cy="2028467"/>
            <a:chOff x="849900" y="1786783"/>
            <a:chExt cx="1953241" cy="1777280"/>
          </a:xfrm>
        </p:grpSpPr>
        <p:sp>
          <p:nvSpPr>
            <p:cNvPr id="181" name="Google Shape;181;p19"/>
            <p:cNvSpPr/>
            <p:nvPr/>
          </p:nvSpPr>
          <p:spPr>
            <a:xfrm>
              <a:off x="956308" y="1786783"/>
              <a:ext cx="1846833" cy="177728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marL="27922" marR="27922" algn="ctr">
                <a:buClr>
                  <a:schemeClr val="dk1"/>
                </a:buClr>
                <a:buSzPts val="1100"/>
              </a:pPr>
              <a:r>
                <a:rPr lang="en" sz="2418" b="1" dirty="0">
                  <a:solidFill>
                    <a:schemeClr val="dk1"/>
                  </a:solidFill>
                  <a:latin typeface="Montserrat" panose="020B0604020202020204" charset="-52"/>
                  <a:ea typeface="Montserrat"/>
                  <a:cs typeface="Arial" panose="020B0604020202020204" pitchFamily="34" charset="0"/>
                  <a:sym typeface="Montserrat"/>
                </a:rPr>
                <a:t>Медиа коммуникации</a:t>
              </a:r>
              <a:r>
                <a:rPr lang="ru-RU" sz="2418" dirty="0">
                  <a:latin typeface="Montserrat" panose="020B0604020202020204" charset="-52"/>
                  <a:ea typeface="Montserrat"/>
                  <a:cs typeface="Arial" panose="020B0604020202020204" pitchFamily="34" charset="0"/>
                </a:rPr>
                <a:t> </a:t>
              </a:r>
              <a:br>
                <a:rPr lang="ru-RU" sz="2418" dirty="0">
                  <a:latin typeface="Montserrat" panose="020B0604020202020204" charset="-52"/>
                  <a:ea typeface="Montserrat"/>
                  <a:cs typeface="Arial" panose="020B0604020202020204" pitchFamily="34" charset="0"/>
                </a:rPr>
              </a:br>
              <a:r>
                <a:rPr lang="ru-RU" sz="2418" dirty="0">
                  <a:latin typeface="Montserrat" panose="020B0604020202020204" charset="-52"/>
                  <a:ea typeface="Montserrat"/>
                  <a:cs typeface="Arial" panose="020B0604020202020204" pitchFamily="34" charset="0"/>
                </a:rPr>
                <a:t>(п</a:t>
              </a:r>
              <a:r>
                <a:rPr lang="ru-RU" sz="2418" dirty="0">
                  <a:latin typeface="Montserrat" panose="020B0604020202020204" charset="-52"/>
                  <a:cs typeface="Arial" panose="020B0604020202020204" pitchFamily="34" charset="0"/>
                </a:rPr>
                <a:t>рофессии и компетенции </a:t>
              </a:r>
              <a:r>
                <a:rPr lang="ru-RU" sz="2418" dirty="0" err="1">
                  <a:latin typeface="Montserrat" panose="020B0604020202020204" charset="-52"/>
                  <a:cs typeface="Arial" panose="020B0604020202020204" pitchFamily="34" charset="0"/>
                </a:rPr>
                <a:t>медиасферы</a:t>
              </a:r>
              <a:r>
                <a:rPr lang="ru-RU" sz="2418" dirty="0">
                  <a:latin typeface="Montserrat" panose="020B0604020202020204" charset="-52"/>
                  <a:cs typeface="Arial" panose="020B0604020202020204" pitchFamily="34" charset="0"/>
                </a:rPr>
                <a:t>: журналистика, СМИ, </a:t>
              </a:r>
              <a:r>
                <a:rPr lang="ru-RU" sz="2418" dirty="0" err="1">
                  <a:latin typeface="Montserrat" panose="020B0604020202020204" charset="-52"/>
                  <a:cs typeface="Arial" panose="020B0604020202020204" pitchFamily="34" charset="0"/>
                </a:rPr>
                <a:t>блогерство</a:t>
              </a:r>
              <a:r>
                <a:rPr lang="ru-RU" sz="2418" dirty="0">
                  <a:latin typeface="Montserrat" panose="020B0604020202020204" charset="-52"/>
                  <a:cs typeface="Arial" panose="020B0604020202020204" pitchFamily="34" charset="0"/>
                </a:rPr>
                <a:t>, </a:t>
              </a:r>
              <a:r>
                <a:rPr lang="ru-RU" sz="2418" dirty="0" err="1">
                  <a:latin typeface="Montserrat" panose="020B0604020202020204" charset="-52"/>
                  <a:cs typeface="Arial" panose="020B0604020202020204" pitchFamily="34" charset="0"/>
                </a:rPr>
                <a:t>копирайтерство</a:t>
              </a:r>
              <a:r>
                <a:rPr lang="ru-RU" sz="2418" dirty="0">
                  <a:latin typeface="Montserrat" panose="020B0604020202020204" charset="-52"/>
                  <a:cs typeface="Arial" panose="020B0604020202020204" pitchFamily="34" charset="0"/>
                </a:rPr>
                <a:t>, </a:t>
              </a:r>
              <a:r>
                <a:rPr lang="ru-RU" sz="2418" dirty="0" err="1">
                  <a:latin typeface="Montserrat" panose="020B0604020202020204" charset="-52"/>
                  <a:cs typeface="Arial" panose="020B0604020202020204" pitchFamily="34" charset="0"/>
                </a:rPr>
                <a:t>медиамаркетинг</a:t>
              </a:r>
              <a:r>
                <a:rPr lang="ru-RU" sz="2418" dirty="0">
                  <a:latin typeface="Montserrat" panose="020B0604020202020204" charset="-52"/>
                  <a:cs typeface="Arial" panose="020B0604020202020204" pitchFamily="34" charset="0"/>
                </a:rPr>
                <a:t>, </a:t>
              </a:r>
              <a:r>
                <a:rPr lang="ru-RU" sz="2418" dirty="0" err="1">
                  <a:latin typeface="Montserrat" panose="020B0604020202020204" charset="-52"/>
                  <a:cs typeface="Arial" panose="020B0604020202020204" pitchFamily="34" charset="0"/>
                </a:rPr>
                <a:t>медиапродюсерство</a:t>
              </a:r>
              <a:r>
                <a:rPr lang="ru-RU" sz="2418" dirty="0">
                  <a:latin typeface="Montserrat" panose="020B0604020202020204" charset="-52"/>
                  <a:cs typeface="Arial" panose="020B0604020202020204" pitchFamily="34" charset="0"/>
                </a:rPr>
                <a:t>)</a:t>
              </a:r>
              <a:endParaRPr sz="2418" dirty="0">
                <a:solidFill>
                  <a:schemeClr val="dk1"/>
                </a:solidFill>
                <a:latin typeface="Montserrat" panose="020B0604020202020204" charset="-52"/>
                <a:ea typeface="Montserrat"/>
                <a:cs typeface="Arial" panose="020B0604020202020204" pitchFamily="34" charset="0"/>
                <a:sym typeface="Montserrat"/>
              </a:endParaRPr>
            </a:p>
            <a:p>
              <a:endParaRPr sz="2418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  <p:cxnSp>
          <p:nvCxnSpPr>
            <p:cNvPr id="182" name="Google Shape;182;p19"/>
            <p:cNvCxnSpPr>
              <a:stCxn id="181" idx="1"/>
            </p:cNvCxnSpPr>
            <p:nvPr/>
          </p:nvCxnSpPr>
          <p:spPr>
            <a:xfrm flipH="1">
              <a:off x="849900" y="2675424"/>
              <a:ext cx="106408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83" name="Google Shape;183;p19"/>
          <p:cNvGrpSpPr/>
          <p:nvPr/>
        </p:nvGrpSpPr>
        <p:grpSpPr>
          <a:xfrm>
            <a:off x="11152296" y="6692528"/>
            <a:ext cx="8138168" cy="2379959"/>
            <a:chOff x="3141430" y="1038235"/>
            <a:chExt cx="1953300" cy="1218000"/>
          </a:xfrm>
        </p:grpSpPr>
        <p:sp>
          <p:nvSpPr>
            <p:cNvPr id="184" name="Google Shape;184;p19"/>
            <p:cNvSpPr/>
            <p:nvPr/>
          </p:nvSpPr>
          <p:spPr>
            <a:xfrm>
              <a:off x="3247930" y="1038235"/>
              <a:ext cx="18468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pPr lvl="0" algn="ctr"/>
              <a:r>
                <a:rPr lang="ru-RU" sz="2638" b="1" dirty="0">
                  <a:latin typeface="Montserrat"/>
                  <a:ea typeface="Montserrat"/>
                  <a:cs typeface="Montserrat"/>
                  <a:sym typeface="Montserrat"/>
                </a:rPr>
                <a:t>Социальная антропология</a:t>
              </a:r>
            </a:p>
            <a:p>
              <a:pPr lvl="0" algn="ctr"/>
              <a:r>
                <a:rPr lang="ru-RU" sz="2418" dirty="0">
                  <a:latin typeface="Montserrat" panose="020B0604020202020204" charset="-52"/>
                </a:rPr>
                <a:t>(компетенции социальных коммуникаций и управления: социология, психология, культура, этнокультура, обществознание, социокультурное проектирование, персональный менеджмент)</a:t>
              </a:r>
              <a:endParaRPr sz="2418" dirty="0">
                <a:latin typeface="Montserrat" panose="020B0604020202020204" charset="-52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85" name="Google Shape;185;p19"/>
            <p:cNvCxnSpPr>
              <a:stCxn id="184" idx="1"/>
            </p:cNvCxnSpPr>
            <p:nvPr/>
          </p:nvCxnSpPr>
          <p:spPr>
            <a:xfrm flipH="1">
              <a:off x="3141430" y="1647236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187" name="Google Shape;187;p19"/>
          <p:cNvSpPr/>
          <p:nvPr/>
        </p:nvSpPr>
        <p:spPr>
          <a:xfrm>
            <a:off x="11601987" y="4183892"/>
            <a:ext cx="7694449" cy="2059052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lvl="0" algn="ctr"/>
            <a:r>
              <a:rPr lang="en" sz="2638" b="1" dirty="0">
                <a:latin typeface="Montserrat"/>
                <a:ea typeface="Montserrat"/>
                <a:cs typeface="Montserrat"/>
                <a:sym typeface="Montserrat"/>
              </a:rPr>
              <a:t>Цифровая экономика</a:t>
            </a:r>
            <a: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638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18" dirty="0">
                <a:latin typeface="Montserrat" panose="020B0604020202020204" charset="-52"/>
              </a:rPr>
              <a:t>(профессии и компетенции цифровой экономики: экономика, информационная безопасность, цифровая экология, </a:t>
            </a:r>
          </a:p>
          <a:p>
            <a:pPr lvl="0" algn="ctr"/>
            <a:r>
              <a:rPr lang="ru-RU" sz="2418" dirty="0">
                <a:latin typeface="Montserrat" panose="020B0604020202020204" charset="-52"/>
              </a:rPr>
              <a:t>личный цифровой профиль)</a:t>
            </a:r>
            <a:endParaRPr sz="2418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cxnSp>
        <p:nvCxnSpPr>
          <p:cNvPr id="27" name="Google Shape;182;p19"/>
          <p:cNvCxnSpPr/>
          <p:nvPr/>
        </p:nvCxnSpPr>
        <p:spPr>
          <a:xfrm flipH="1" flipV="1">
            <a:off x="11115432" y="2834332"/>
            <a:ext cx="443557" cy="8891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182;p19"/>
          <p:cNvCxnSpPr/>
          <p:nvPr/>
        </p:nvCxnSpPr>
        <p:spPr>
          <a:xfrm flipH="1" flipV="1">
            <a:off x="11152459" y="5219957"/>
            <a:ext cx="443557" cy="8891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182;p19"/>
          <p:cNvCxnSpPr/>
          <p:nvPr/>
        </p:nvCxnSpPr>
        <p:spPr>
          <a:xfrm flipH="1" flipV="1">
            <a:off x="980536" y="4535536"/>
            <a:ext cx="443557" cy="8891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" name="Google Shape;63;p14"/>
          <p:cNvSpPr txBox="1"/>
          <p:nvPr/>
        </p:nvSpPr>
        <p:spPr>
          <a:xfrm>
            <a:off x="798459" y="-50483"/>
            <a:ext cx="19270386" cy="271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ПРИОРИТЕТНЫЕ НАПРАВЛЕНИЯ </a:t>
            </a:r>
            <a:r>
              <a:rPr lang="ru-RU" sz="4397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</a:t>
            </a: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НАПРАВЛЕННОСТЯМ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b="1" dirty="0">
                <a:latin typeface="Arial Black" panose="020B0A04020102020204" pitchFamily="34" charset="0"/>
              </a:rPr>
              <a:t> 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 smtClean="0">
                <a:latin typeface="Arial Black" panose="020B0A04020102020204" pitchFamily="34" charset="0"/>
              </a:rPr>
              <a:t>	</a:t>
            </a:r>
            <a:r>
              <a:rPr lang="ru-RU" sz="3518" b="1" dirty="0" smtClean="0">
                <a:latin typeface="Arial Black" panose="020B0A04020102020204" pitchFamily="34" charset="0"/>
              </a:rPr>
              <a:t>СОЦИАЛЬНО-ГУМАНИТАРНАЯ </a:t>
            </a:r>
            <a:r>
              <a:rPr lang="ru-RU" sz="3518" b="1" dirty="0">
                <a:latin typeface="Arial Black" panose="020B0A04020102020204" pitchFamily="34" charset="0"/>
              </a:rPr>
              <a:t>НАПРАВЛЕННОСТЬ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>
                <a:latin typeface="Arial Black" panose="020B0A04020102020204" pitchFamily="34" charset="0"/>
              </a:rPr>
              <a:t> </a:t>
            </a:r>
            <a:endParaRPr sz="4397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5157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46050" y="858899"/>
            <a:ext cx="19431000" cy="2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/>
          <a:p>
            <a:pPr lvl="0" algn="ctr"/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ПРИОРИТЕТНЫЕ НАПРАВЛЕНИЯ </a:t>
            </a:r>
            <a:r>
              <a:rPr lang="ru-RU" sz="4397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</a:t>
            </a: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НАПРАВЛЕННОСТЯМ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b="1" dirty="0">
                <a:latin typeface="Arial Black" panose="020B0A04020102020204" pitchFamily="34" charset="0"/>
              </a:rPr>
              <a:t> 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 smtClean="0">
                <a:latin typeface="Arial Black" panose="020B0A04020102020204" pitchFamily="34" charset="0"/>
              </a:rPr>
              <a:t>	</a:t>
            </a:r>
            <a:r>
              <a:rPr lang="ru-RU" sz="3518" b="1" dirty="0" smtClean="0">
                <a:latin typeface="Arial Black" panose="020B0A04020102020204" pitchFamily="34" charset="0"/>
              </a:rPr>
              <a:t>ЕСТЕСТВЕННОНАУЧНАЯ </a:t>
            </a:r>
            <a:r>
              <a:rPr lang="ru-RU" sz="3518" b="1" dirty="0">
                <a:latin typeface="Arial Black" panose="020B0A04020102020204" pitchFamily="34" charset="0"/>
              </a:rPr>
              <a:t>НАПРАВЛЕННОСТЬ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>
                <a:latin typeface="Arial Black" panose="020B0A04020102020204" pitchFamily="34" charset="0"/>
              </a:rPr>
              <a:t> </a:t>
            </a:r>
            <a:endParaRPr sz="4397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8098637" y="9429030"/>
            <a:ext cx="2005133" cy="1879813"/>
          </a:xfrm>
          <a:prstGeom prst="triangle">
            <a:avLst>
              <a:gd name="adj" fmla="val 99372"/>
            </a:avLst>
          </a:prstGeom>
          <a:solidFill>
            <a:srgbClr val="EA9999"/>
          </a:solidFill>
          <a:ln>
            <a:noFill/>
          </a:ln>
          <a:effectLst>
            <a:outerShdw blurRad="57150" dist="66675" dir="9960000" algn="bl" rotWithShape="0">
              <a:srgbClr val="999999">
                <a:alpha val="40000"/>
              </a:srgbClr>
            </a:outerShdw>
          </a:effectLst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ru-RU" sz="3957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3957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2279650" y="3292475"/>
            <a:ext cx="14827639" cy="7226417"/>
            <a:chOff x="930325" y="1013925"/>
            <a:chExt cx="3030000" cy="1218000"/>
          </a:xfrm>
        </p:grpSpPr>
        <p:sp>
          <p:nvSpPr>
            <p:cNvPr id="66" name="Google Shape;66;p14"/>
            <p:cNvSpPr/>
            <p:nvPr/>
          </p:nvSpPr>
          <p:spPr>
            <a:xfrm>
              <a:off x="1036825" y="1013925"/>
              <a:ext cx="29235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endParaRPr sz="2638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7" name="Google Shape;67;p14"/>
            <p:cNvCxnSpPr>
              <a:stCxn id="66" idx="1"/>
            </p:cNvCxnSpPr>
            <p:nvPr/>
          </p:nvCxnSpPr>
          <p:spPr>
            <a:xfrm rot="10800000">
              <a:off x="930325" y="1622925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Прямоугольник 2"/>
          <p:cNvSpPr/>
          <p:nvPr/>
        </p:nvSpPr>
        <p:spPr>
          <a:xfrm>
            <a:off x="4835525" y="3673475"/>
            <a:ext cx="10052050" cy="61815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38" b="1" dirty="0">
                <a:latin typeface="Montserrat" panose="020B0604020202020204" charset="-52"/>
              </a:rPr>
              <a:t>Агропромышленные и биотехнологии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Ботаника, охрана растений, ботанические сады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Генетика</a:t>
            </a:r>
          </a:p>
          <a:p>
            <a:r>
              <a:rPr lang="ru-RU" sz="2638" b="1" dirty="0">
                <a:latin typeface="Montserrat" panose="020B0604020202020204" charset="-52"/>
              </a:rPr>
              <a:t>Высокотехнологичное здравоохранение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Молекулярная биология, сельскохозяйственная биотехнология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Нанотехнологии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Нейротехнологии и когнитивные исследования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Освоение Арктики и мирового океана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Рециклинг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Технологии виртуальной, дополненной и смешанной реальности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Умный город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Экологический мониторинг</a:t>
            </a:r>
            <a:endParaRPr lang="ru-RU" sz="2638" dirty="0">
              <a:latin typeface="Montserrat" panose="020B0604020202020204" charset="-52"/>
            </a:endParaRPr>
          </a:p>
          <a:p>
            <a:r>
              <a:rPr lang="ru-RU" sz="2638" b="1" dirty="0">
                <a:latin typeface="Montserrat" panose="020B0604020202020204" charset="-52"/>
              </a:rPr>
              <a:t>Экологичная ресурсосберегающая энергетика</a:t>
            </a:r>
            <a:endParaRPr lang="ru-RU" sz="2638" b="1" dirty="0">
              <a:solidFill>
                <a:srgbClr val="00B050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720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-15875" y="913206"/>
            <a:ext cx="19897725" cy="2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/>
          <a:p>
            <a:pPr lvl="0" algn="ctr"/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ПРИОРИТЕТНЫЕ НАПРАВЛЕНИЯ </a:t>
            </a:r>
            <a:r>
              <a:rPr lang="ru-RU" sz="4397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</a:t>
            </a: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НАПРАВЛЕННОСТЯМ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b="1" dirty="0">
                <a:latin typeface="Arial Black" panose="020B0A04020102020204" pitchFamily="34" charset="0"/>
              </a:rPr>
              <a:t> 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 smtClean="0">
                <a:latin typeface="Arial Black" panose="020B0A04020102020204" pitchFamily="34" charset="0"/>
              </a:rPr>
              <a:t>	</a:t>
            </a:r>
            <a:r>
              <a:rPr lang="ru-RU" sz="3518" b="1" dirty="0" smtClean="0">
                <a:latin typeface="Arial Black" panose="020B0A04020102020204" pitchFamily="34" charset="0"/>
              </a:rPr>
              <a:t>ТЕХНИЧЕСКАЯ </a:t>
            </a:r>
            <a:r>
              <a:rPr lang="ru-RU" sz="3518" b="1" dirty="0">
                <a:latin typeface="Arial Black" panose="020B0A04020102020204" pitchFamily="34" charset="0"/>
              </a:rPr>
              <a:t>НАПРАВЛЕННОСТЬ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>
                <a:latin typeface="Arial Black" panose="020B0A04020102020204" pitchFamily="34" charset="0"/>
              </a:rPr>
              <a:t> </a:t>
            </a:r>
            <a:endParaRPr sz="4397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8098637" y="9429030"/>
            <a:ext cx="2005133" cy="1879813"/>
          </a:xfrm>
          <a:prstGeom prst="triangle">
            <a:avLst>
              <a:gd name="adj" fmla="val 99372"/>
            </a:avLst>
          </a:prstGeom>
          <a:solidFill>
            <a:srgbClr val="EA9999"/>
          </a:solidFill>
          <a:ln>
            <a:noFill/>
          </a:ln>
          <a:effectLst>
            <a:outerShdw blurRad="57150" dist="66675" dir="9960000" algn="bl" rotWithShape="0">
              <a:srgbClr val="999999">
                <a:alpha val="40000"/>
              </a:srgbClr>
            </a:outerShdw>
          </a:effectLst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ru-RU" sz="3957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 sz="3957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2279650" y="3142519"/>
            <a:ext cx="15132439" cy="7226417"/>
            <a:chOff x="930325" y="1013925"/>
            <a:chExt cx="3030000" cy="1218000"/>
          </a:xfrm>
        </p:grpSpPr>
        <p:sp>
          <p:nvSpPr>
            <p:cNvPr id="66" name="Google Shape;66;p14"/>
            <p:cNvSpPr/>
            <p:nvPr/>
          </p:nvSpPr>
          <p:spPr>
            <a:xfrm>
              <a:off x="1036825" y="1013925"/>
              <a:ext cx="2923500" cy="12180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endParaRPr sz="2638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7" name="Google Shape;67;p14"/>
            <p:cNvCxnSpPr>
              <a:stCxn id="66" idx="1"/>
            </p:cNvCxnSpPr>
            <p:nvPr/>
          </p:nvCxnSpPr>
          <p:spPr>
            <a:xfrm rot="10800000">
              <a:off x="930325" y="1622925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2" name="Прямоугольник 1"/>
          <p:cNvSpPr/>
          <p:nvPr/>
        </p:nvSpPr>
        <p:spPr>
          <a:xfrm>
            <a:off x="4032250" y="3450492"/>
            <a:ext cx="1251816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Montserrat" panose="020B0604020202020204" charset="-52"/>
              </a:rPr>
              <a:t>Аэрокосмические технологии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Беспилотный транспорт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Большие данные, искусственный интеллект и машинное обучение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Интеллектуальные производственные технологии и робототехника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Интеллектуальные транспортные и </a:t>
            </a:r>
            <a:r>
              <a:rPr lang="ru-RU" sz="3000" b="1" dirty="0" smtClean="0">
                <a:latin typeface="Montserrat" panose="020B0604020202020204" charset="-52"/>
              </a:rPr>
              <a:t>телекоммуникационные системы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Кибербезопасность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Нанотехнологии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Нейротехнологии и когнитивные исследования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Новые материалы и способы конструирования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Оптоэлектронные системы, фотоника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Технологии виртуальной, дополненной и смешанной реальности</a:t>
            </a:r>
            <a:endParaRPr lang="ru-RU" sz="3000" dirty="0">
              <a:latin typeface="Montserrat" panose="020B0604020202020204" charset="-52"/>
            </a:endParaRPr>
          </a:p>
          <a:p>
            <a:r>
              <a:rPr lang="ru-RU" sz="3000" b="1" dirty="0">
                <a:latin typeface="Montserrat" panose="020B0604020202020204" charset="-52"/>
              </a:rPr>
              <a:t>Финансовые технологии</a:t>
            </a:r>
            <a:endParaRPr lang="ru-RU" sz="30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0866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8098637" y="9429030"/>
            <a:ext cx="2005133" cy="1879813"/>
          </a:xfrm>
          <a:prstGeom prst="triangle">
            <a:avLst>
              <a:gd name="adj" fmla="val 99372"/>
            </a:avLst>
          </a:prstGeom>
          <a:solidFill>
            <a:srgbClr val="EA9999"/>
          </a:solidFill>
          <a:ln>
            <a:noFill/>
          </a:ln>
          <a:effectLst>
            <a:outerShdw blurRad="57150" dist="66675" dir="9960000" algn="bl" rotWithShape="0">
              <a:srgbClr val="999999">
                <a:alpha val="40000"/>
              </a:srgbClr>
            </a:outerShdw>
          </a:effectLst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ru-RU" sz="3957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</a:t>
            </a:r>
            <a:endParaRPr sz="3957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2091696" y="2206337"/>
            <a:ext cx="16187156" cy="8225741"/>
            <a:chOff x="1177687" y="977414"/>
            <a:chExt cx="3030000" cy="1175521"/>
          </a:xfrm>
        </p:grpSpPr>
        <p:sp>
          <p:nvSpPr>
            <p:cNvPr id="66" name="Google Shape;66;p14"/>
            <p:cNvSpPr/>
            <p:nvPr/>
          </p:nvSpPr>
          <p:spPr>
            <a:xfrm>
              <a:off x="1284187" y="977414"/>
              <a:ext cx="2923500" cy="1175521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Антропологические исследования,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Регионоведение,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Бальнеология,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Социальный туризм,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Культурно-познавательный туризм,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Этнография,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Обеспечение безопасности в природной и городской среде, Служебно-прикладные виды профессиональной деятельности (спасатели, пожарные, силовые структуры), Музейная педагогика, воспитание и развитие личности, Музееведение,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Экспедиционная деятельность (геология, археология, экология и т.д.), </a:t>
              </a:r>
            </a:p>
            <a:p>
              <a:r>
                <a:rPr lang="ru-RU" sz="2638" dirty="0" err="1" smtClean="0">
                  <a:latin typeface="Montserrat"/>
                  <a:ea typeface="Montserrat"/>
                  <a:cs typeface="Montserrat"/>
                  <a:sym typeface="Montserrat"/>
                </a:rPr>
                <a:t>Профориентационные</a:t>
              </a:r>
              <a:r>
                <a:rPr lang="ru-RU" sz="2638" dirty="0" smtClean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смены «Юных инструкторов-проводников»,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Активный туризм,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Познавательный и образовательный туризм,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туризм, деятельность гидов-экскурсоводов, </a:t>
              </a:r>
            </a:p>
            <a:p>
              <a:r>
                <a:rPr lang="ru-RU" sz="2638" dirty="0" err="1">
                  <a:latin typeface="Montserrat"/>
                  <a:ea typeface="Montserrat"/>
                  <a:cs typeface="Montserrat"/>
                  <a:sym typeface="Montserrat"/>
                </a:rPr>
                <a:t>Регионалистика</a:t>
              </a:r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</a:p>
            <a:p>
              <a:r>
                <a:rPr lang="ru-RU" sz="2638" dirty="0" err="1">
                  <a:latin typeface="Montserrat"/>
                  <a:ea typeface="Montserrat"/>
                  <a:cs typeface="Montserrat"/>
                  <a:sym typeface="Montserrat"/>
                </a:rPr>
                <a:t>Медийная</a:t>
              </a:r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 грамотность 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Регионоведение,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Социальные технологии, </a:t>
              </a:r>
            </a:p>
            <a:p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Региональный </a:t>
              </a:r>
              <a:r>
                <a:rPr lang="ru-RU" sz="2638" dirty="0" smtClean="0">
                  <a:latin typeface="Montserrat"/>
                  <a:ea typeface="Montserrat"/>
                  <a:cs typeface="Montserrat"/>
                  <a:sym typeface="Montserrat"/>
                </a:rPr>
                <a:t>маркетинг</a:t>
              </a:r>
              <a:r>
                <a:rPr lang="ru-RU" sz="2638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2638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7" name="Google Shape;67;p14"/>
            <p:cNvCxnSpPr/>
            <p:nvPr/>
          </p:nvCxnSpPr>
          <p:spPr>
            <a:xfrm rot="10800000">
              <a:off x="1177687" y="1565174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7" name="Google Shape;63;p14"/>
          <p:cNvSpPr txBox="1"/>
          <p:nvPr/>
        </p:nvSpPr>
        <p:spPr>
          <a:xfrm>
            <a:off x="0" y="92075"/>
            <a:ext cx="20103770" cy="271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ПРИОРИТЕТНЫЕ НАПРАВЛЕНИЯ </a:t>
            </a:r>
            <a:r>
              <a:rPr lang="ru-RU" sz="4397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</a:t>
            </a: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НАПРАВЛЕННОСТЯМ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b="1" dirty="0">
                <a:latin typeface="Arial Black" panose="020B0A04020102020204" pitchFamily="34" charset="0"/>
              </a:rPr>
              <a:t> 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 smtClean="0">
                <a:latin typeface="Arial Black" panose="020B0A04020102020204" pitchFamily="34" charset="0"/>
              </a:rPr>
              <a:t>	</a:t>
            </a:r>
            <a:r>
              <a:rPr lang="ru-RU" sz="3518" b="1" dirty="0" smtClean="0">
                <a:latin typeface="Arial Black" panose="020B0A04020102020204" pitchFamily="34" charset="0"/>
              </a:rPr>
              <a:t>ТЕХНИЧЕСКАЯ </a:t>
            </a:r>
            <a:r>
              <a:rPr lang="ru-RU" sz="3518" b="1" dirty="0">
                <a:latin typeface="Arial Black" panose="020B0A04020102020204" pitchFamily="34" charset="0"/>
              </a:rPr>
              <a:t>НАПРАВЛЕННОСТЬ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>
                <a:latin typeface="Arial Black" panose="020B0A04020102020204" pitchFamily="34" charset="0"/>
              </a:rPr>
              <a:t> </a:t>
            </a:r>
            <a:endParaRPr sz="4397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297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8098637" y="9429030"/>
            <a:ext cx="2005133" cy="1879813"/>
          </a:xfrm>
          <a:prstGeom prst="triangle">
            <a:avLst>
              <a:gd name="adj" fmla="val 99372"/>
            </a:avLst>
          </a:prstGeom>
          <a:solidFill>
            <a:srgbClr val="EA9999"/>
          </a:solidFill>
          <a:ln>
            <a:noFill/>
          </a:ln>
          <a:effectLst>
            <a:outerShdw blurRad="57150" dist="66675" dir="9960000" algn="bl" rotWithShape="0">
              <a:srgbClr val="999999">
                <a:alpha val="40000"/>
              </a:srgbClr>
            </a:outerShdw>
          </a:effectLst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ru-RU" sz="3957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</a:t>
            </a:r>
            <a:endParaRPr sz="3957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2167895" y="2378076"/>
            <a:ext cx="16187156" cy="6015938"/>
            <a:chOff x="1123359" y="892619"/>
            <a:chExt cx="3030000" cy="1175521"/>
          </a:xfrm>
        </p:grpSpPr>
        <p:sp>
          <p:nvSpPr>
            <p:cNvPr id="66" name="Google Shape;66;p14"/>
            <p:cNvSpPr/>
            <p:nvPr/>
          </p:nvSpPr>
          <p:spPr>
            <a:xfrm>
              <a:off x="1229859" y="892619"/>
              <a:ext cx="2923500" cy="1175521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201008" tIns="201008" rIns="201008" bIns="201008" anchor="ctr" anchorCtr="0">
              <a:noAutofit/>
            </a:bodyPr>
            <a:lstStyle/>
            <a:p>
              <a:r>
                <a:rPr lang="ru-RU" sz="2700" dirty="0">
                  <a:latin typeface="Montserrat" panose="020B0604020202020204" charset="-52"/>
                </a:rPr>
                <a:t>Спортивная журналистика и комментатор;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Спортивное питание;</a:t>
              </a:r>
            </a:p>
            <a:p>
              <a:r>
                <a:rPr lang="ru-RU" sz="2700" dirty="0" err="1">
                  <a:latin typeface="Montserrat" panose="020B0604020202020204" charset="-52"/>
                </a:rPr>
                <a:t>Здоровьесберегающие</a:t>
              </a:r>
              <a:r>
                <a:rPr lang="ru-RU" sz="2700" dirty="0">
                  <a:latin typeface="Montserrat" panose="020B0604020202020204" charset="-52"/>
                </a:rPr>
                <a:t> технологии;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Спортивная педагогика; 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Спортивная медицина;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Менеджер и организатор спорта;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Спортивный менеджмент;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Судья по виду спорта;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Спортивный дизайн и архитектура;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Спортивная психология;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Инженер по эксплуатации объектов спортивной инфраструктуры;</a:t>
              </a:r>
            </a:p>
            <a:p>
              <a:r>
                <a:rPr lang="ru-RU" sz="2700" dirty="0">
                  <a:latin typeface="Montserrat" panose="020B0604020202020204" charset="-52"/>
                </a:rPr>
                <a:t>Профессиональный спортсмен.</a:t>
              </a:r>
            </a:p>
          </p:txBody>
        </p:sp>
        <p:cxnSp>
          <p:nvCxnSpPr>
            <p:cNvPr id="67" name="Google Shape;67;p14"/>
            <p:cNvCxnSpPr/>
            <p:nvPr/>
          </p:nvCxnSpPr>
          <p:spPr>
            <a:xfrm rot="10800000">
              <a:off x="1123359" y="1474893"/>
              <a:ext cx="106500" cy="0"/>
            </a:xfrm>
            <a:prstGeom prst="straightConnector1">
              <a:avLst/>
            </a:prstGeom>
            <a:noFill/>
            <a:ln w="28575" cap="flat" cmpd="sng">
              <a:solidFill>
                <a:srgbClr val="EA999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7" name="Google Shape;63;p14"/>
          <p:cNvSpPr txBox="1"/>
          <p:nvPr/>
        </p:nvSpPr>
        <p:spPr>
          <a:xfrm>
            <a:off x="0" y="92075"/>
            <a:ext cx="19958050" cy="271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ПРИОРИТЕТНЫЕ НАПРАВЛЕНИЯ </a:t>
            </a:r>
            <a:r>
              <a:rPr lang="ru-RU" sz="4397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 </a:t>
            </a:r>
            <a:r>
              <a:rPr lang="ru-RU" sz="4397" b="1" dirty="0">
                <a:solidFill>
                  <a:srgbClr val="0070C0"/>
                </a:solidFill>
                <a:latin typeface="Arial Black" panose="020B0A04020102020204" pitchFamily="34" charset="0"/>
              </a:rPr>
              <a:t>НАПРАВЛЕННОСТЯМ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b="1" dirty="0">
                <a:latin typeface="Arial Black" panose="020B0A04020102020204" pitchFamily="34" charset="0"/>
              </a:rPr>
              <a:t> 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 smtClean="0">
                <a:latin typeface="Arial Black" panose="020B0A04020102020204" pitchFamily="34" charset="0"/>
              </a:rPr>
              <a:t>	</a:t>
            </a:r>
            <a:r>
              <a:rPr lang="ru-RU" sz="3518" b="1" dirty="0" smtClean="0">
                <a:latin typeface="Arial Black" panose="020B0A04020102020204" pitchFamily="34" charset="0"/>
              </a:rPr>
              <a:t>ФИЗКУЛЬТУРНО-СПОРТИВНАЯ </a:t>
            </a:r>
            <a:r>
              <a:rPr lang="ru-RU" sz="3518" b="1" dirty="0">
                <a:latin typeface="Arial Black" panose="020B0A04020102020204" pitchFamily="34" charset="0"/>
              </a:rPr>
              <a:t>НАПРАВЛЕННОСТЬ </a:t>
            </a:r>
            <a:r>
              <a:rPr lang="ru-RU" sz="3518" dirty="0">
                <a:latin typeface="Arial Black" panose="020B0A04020102020204" pitchFamily="34" charset="0"/>
              </a:rPr>
              <a:t/>
            </a:r>
            <a:br>
              <a:rPr lang="ru-RU" sz="3518" dirty="0">
                <a:latin typeface="Arial Black" panose="020B0A04020102020204" pitchFamily="34" charset="0"/>
              </a:rPr>
            </a:br>
            <a:r>
              <a:rPr lang="ru-RU" sz="3518" dirty="0">
                <a:latin typeface="Arial Black" panose="020B0A04020102020204" pitchFamily="34" charset="0"/>
              </a:rPr>
              <a:t> </a:t>
            </a:r>
            <a:endParaRPr sz="4397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088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09" y="1052523"/>
            <a:ext cx="2009775" cy="2266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814398"/>
            <a:ext cx="1819275" cy="25050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-12520"/>
            <a:ext cx="10928159" cy="1171395"/>
          </a:xfrm>
          <a:custGeom>
            <a:avLst/>
            <a:gdLst/>
            <a:ahLst/>
            <a:cxnLst/>
            <a:rect l="l" t="t" r="r" b="b"/>
            <a:pathLst>
              <a:path w="8744585" h="2355215">
                <a:moveTo>
                  <a:pt x="0" y="2354933"/>
                </a:moveTo>
                <a:lnTo>
                  <a:pt x="8743856" y="285"/>
                </a:lnTo>
                <a:lnTo>
                  <a:pt x="0" y="235493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28159" y="15029"/>
            <a:ext cx="9175941" cy="958346"/>
          </a:xfrm>
          <a:custGeom>
            <a:avLst/>
            <a:gdLst/>
            <a:ahLst/>
            <a:cxnLst/>
            <a:rect l="l" t="t" r="r" b="b"/>
            <a:pathLst>
              <a:path w="6924040" h="4392930">
                <a:moveTo>
                  <a:pt x="-333" y="285"/>
                </a:moveTo>
                <a:lnTo>
                  <a:pt x="6923531" y="4392850"/>
                </a:lnTo>
                <a:lnTo>
                  <a:pt x="-333" y="285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7850" y="12800"/>
            <a:ext cx="13176631" cy="935255"/>
          </a:xfrm>
          <a:custGeom>
            <a:avLst/>
            <a:gdLst/>
            <a:ahLst/>
            <a:cxnLst/>
            <a:rect l="l" t="t" r="r" b="b"/>
            <a:pathLst>
              <a:path w="5430519" h="948055">
                <a:moveTo>
                  <a:pt x="-370" y="285"/>
                </a:moveTo>
                <a:lnTo>
                  <a:pt x="1988779" y="344447"/>
                </a:lnTo>
                <a:lnTo>
                  <a:pt x="5429630" y="948189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7610" y="0"/>
            <a:ext cx="11786490" cy="948055"/>
          </a:xfrm>
          <a:custGeom>
            <a:avLst/>
            <a:gdLst/>
            <a:ahLst/>
            <a:cxnLst/>
            <a:rect l="l" t="t" r="r" b="b"/>
            <a:pathLst>
              <a:path w="11786869" h="3249930">
                <a:moveTo>
                  <a:pt x="-210" y="285"/>
                </a:moveTo>
                <a:lnTo>
                  <a:pt x="11785980" y="3250006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874" y="9497179"/>
            <a:ext cx="12984226" cy="1800710"/>
          </a:xfrm>
          <a:custGeom>
            <a:avLst/>
            <a:gdLst/>
            <a:ahLst/>
            <a:cxnLst/>
            <a:rect l="l" t="t" r="r" b="b"/>
            <a:pathLst>
              <a:path w="8408035" h="3498215">
                <a:moveTo>
                  <a:pt x="-295" y="3497743"/>
                </a:moveTo>
                <a:lnTo>
                  <a:pt x="8407018" y="88"/>
                </a:lnTo>
                <a:lnTo>
                  <a:pt x="-295" y="349774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785071"/>
            <a:ext cx="7348143" cy="1512817"/>
          </a:xfrm>
          <a:custGeom>
            <a:avLst/>
            <a:gdLst/>
            <a:ahLst/>
            <a:cxnLst/>
            <a:rect l="l" t="t" r="r" b="b"/>
            <a:pathLst>
              <a:path w="11516995" h="2949575">
                <a:moveTo>
                  <a:pt x="0" y="74"/>
                </a:moveTo>
                <a:lnTo>
                  <a:pt x="11516703" y="2949102"/>
                </a:lnTo>
                <a:lnTo>
                  <a:pt x="0" y="74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5008" y="9471247"/>
            <a:ext cx="17619345" cy="1826895"/>
          </a:xfrm>
          <a:custGeom>
            <a:avLst/>
            <a:gdLst/>
            <a:ahLst/>
            <a:cxnLst/>
            <a:rect l="l" t="t" r="r" b="b"/>
            <a:pathLst>
              <a:path w="17619345" h="1826895">
                <a:moveTo>
                  <a:pt x="-62" y="1826550"/>
                </a:moveTo>
                <a:lnTo>
                  <a:pt x="17618582" y="46"/>
                </a:lnTo>
                <a:lnTo>
                  <a:pt x="-62" y="1826550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4" y="9617170"/>
            <a:ext cx="4634865" cy="1680845"/>
          </a:xfrm>
          <a:custGeom>
            <a:avLst/>
            <a:gdLst/>
            <a:ahLst/>
            <a:cxnLst/>
            <a:rect l="l" t="t" r="r" b="b"/>
            <a:pathLst>
              <a:path w="4634865" h="1680845">
                <a:moveTo>
                  <a:pt x="0" y="42"/>
                </a:moveTo>
                <a:lnTo>
                  <a:pt x="4634465" y="1680628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09" y="8391493"/>
            <a:ext cx="15422244" cy="2906395"/>
          </a:xfrm>
          <a:custGeom>
            <a:avLst/>
            <a:gdLst/>
            <a:ahLst/>
            <a:cxnLst/>
            <a:rect l="l" t="t" r="r" b="b"/>
            <a:pathLst>
              <a:path w="15422244" h="2906395">
                <a:moveTo>
                  <a:pt x="-118" y="2906303"/>
                </a:moveTo>
                <a:lnTo>
                  <a:pt x="15421482" y="73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 rot="5962727">
            <a:off x="4199093" y="-4901264"/>
            <a:ext cx="2530164" cy="10658508"/>
          </a:xfrm>
          <a:custGeom>
            <a:avLst/>
            <a:gdLst/>
            <a:ahLst/>
            <a:cxnLst/>
            <a:rect l="l" t="t" r="r" b="b"/>
            <a:pathLst>
              <a:path w="4634865" h="1680845">
                <a:moveTo>
                  <a:pt x="0" y="42"/>
                </a:moveTo>
                <a:lnTo>
                  <a:pt x="4634465" y="1680628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C6DC5712-215D-47A1-B7AB-D6664CBE1D43}"/>
              </a:ext>
            </a:extLst>
          </p:cNvPr>
          <p:cNvSpPr txBox="1">
            <a:spLocks/>
          </p:cNvSpPr>
          <p:nvPr/>
        </p:nvSpPr>
        <p:spPr>
          <a:xfrm>
            <a:off x="4970175" y="6733629"/>
            <a:ext cx="10515600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3600" kern="0" dirty="0" smtClean="0">
                <a:solidFill>
                  <a:sysClr val="windowText" lastClr="000000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Толкачев А.А. – начальник отдела методического сопровождения социально-гуманитарной направленности  ФГБУК «ВЦХТ»</a:t>
            </a:r>
          </a:p>
          <a:p>
            <a:pPr marL="12700" algn="ctr">
              <a:spcBef>
                <a:spcPts val="100"/>
              </a:spcBef>
            </a:pPr>
            <a:endParaRPr lang="ru-RU" sz="3600" kern="0" dirty="0">
              <a:solidFill>
                <a:sysClr val="windowText" lastClr="000000"/>
              </a:solidFill>
              <a:latin typeface="Montserrat" panose="020B0604020202020204" charset="-52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3600" b="1" kern="0" dirty="0" err="1" smtClean="0">
                <a:solidFill>
                  <a:sysClr val="windowText" lastClr="000000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Tolkachev@vcht.center</a:t>
            </a:r>
            <a:endParaRPr lang="ru-RU" sz="3600" b="1" kern="0" dirty="0">
              <a:solidFill>
                <a:sysClr val="windowText" lastClr="000000"/>
              </a:solidFill>
              <a:latin typeface="Montserrat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C6DC5712-215D-47A1-B7AB-D6664CBE1D43}"/>
              </a:ext>
            </a:extLst>
          </p:cNvPr>
          <p:cNvSpPr txBox="1">
            <a:spLocks/>
          </p:cNvSpPr>
          <p:nvPr/>
        </p:nvSpPr>
        <p:spPr>
          <a:xfrm>
            <a:off x="14768513" y="3225842"/>
            <a:ext cx="55673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3600" b="1" u="sng" kern="0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http://vcht.center/</a:t>
            </a:r>
            <a:endParaRPr lang="ru-RU" sz="3600" b="1" u="sng" kern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xmlns="" id="{C6DC5712-215D-47A1-B7AB-D6664CBE1D43}"/>
              </a:ext>
            </a:extLst>
          </p:cNvPr>
          <p:cNvSpPr txBox="1">
            <a:spLocks/>
          </p:cNvSpPr>
          <p:nvPr/>
        </p:nvSpPr>
        <p:spPr>
          <a:xfrm>
            <a:off x="-298674" y="3319473"/>
            <a:ext cx="55673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3600" b="1" u="sng" kern="0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https://edu.gov.ru/</a:t>
            </a:r>
            <a:endParaRPr lang="ru-RU" sz="3600" b="1" u="sng" kern="0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31250" t="26297" r="19583" b="28518"/>
          <a:stretch/>
        </p:blipFill>
        <p:spPr>
          <a:xfrm>
            <a:off x="5892801" y="1734017"/>
            <a:ext cx="8991600" cy="4648200"/>
          </a:xfrm>
          <a:prstGeom prst="rect">
            <a:avLst/>
          </a:prstGeom>
        </p:spPr>
      </p:pic>
      <p:pic>
        <p:nvPicPr>
          <p:cNvPr id="24" name="Рисунок 23" descr="Конверт">
            <a:extLst>
              <a:ext uri="{FF2B5EF4-FFF2-40B4-BE49-F238E27FC236}">
                <a16:creationId xmlns:a16="http://schemas.microsoft.com/office/drawing/2014/main" xmlns="" id="{6FF1F1A9-50E8-4E9D-959E-1FD83730F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23350" y="8762410"/>
            <a:ext cx="1051823" cy="10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1379257" cy="1555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6452851" y="148823"/>
            <a:ext cx="3651250" cy="24256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185324" y="2701687"/>
            <a:ext cx="5095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"/>
          <p:cNvSpPr txBox="1"/>
          <p:nvPr/>
        </p:nvSpPr>
        <p:spPr>
          <a:xfrm>
            <a:off x="346583" y="2295176"/>
            <a:ext cx="9448799" cy="8643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b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результирующих материалов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обеспечивающих эффективную реализацию ДООП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планируемых образовательных результатов обучающихся. Образовательные практики отражают завершенный цикл обучения и воспитания обучающихся, осваивающих ДООП, в том числе в условиях образовательных проектов с участием наставников и новых форм наставничества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"/>
          <p:cNvSpPr txBox="1"/>
          <p:nvPr/>
        </p:nvSpPr>
        <p:spPr>
          <a:xfrm>
            <a:off x="10433050" y="2215827"/>
            <a:ext cx="9448800" cy="7463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дополнительного образования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актуальных сфер науки, техники, культуры, общества, промышленности, технологий и других,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глобальными вызовами,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национальными целями и задачами социально-экономического развития Российской Федерации до 2030 года. 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717875" y="198976"/>
            <a:ext cx="18033365" cy="1570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6000"/>
              </a:lnSpc>
              <a:spcBef>
                <a:spcPts val="100"/>
              </a:spcBef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</a:p>
          <a:p>
            <a:pPr marL="12700" marR="5080" algn="ctr">
              <a:lnSpc>
                <a:spcPts val="6000"/>
              </a:lnSpc>
              <a:spcBef>
                <a:spcPts val="100"/>
              </a:spcBef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58" y="433030"/>
            <a:ext cx="1989442" cy="198944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/>
          <p:cNvSpPr txBox="1"/>
          <p:nvPr/>
        </p:nvSpPr>
        <p:spPr>
          <a:xfrm>
            <a:off x="751656" y="116163"/>
            <a:ext cx="180333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50" y="433030"/>
            <a:ext cx="2387344" cy="1937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9861" y="2739339"/>
            <a:ext cx="68525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Montserrat"/>
              </a:rPr>
              <a:t>создание </a:t>
            </a:r>
            <a:r>
              <a:rPr lang="ru-RU" sz="4000" dirty="0">
                <a:solidFill>
                  <a:srgbClr val="000000"/>
                </a:solidFill>
                <a:latin typeface="Montserrat"/>
              </a:rPr>
              <a:t>творческих условий для выявления и трансляции эффективных образовательных практик в сфере дополнительного образования детей в целях личностного и профессионального самоопределения обучающихся</a:t>
            </a:r>
            <a:endParaRPr lang="ru-RU" sz="4000" dirty="0">
              <a:latin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7450" y="2370570"/>
            <a:ext cx="12192000" cy="745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выявление, обобщение и распространение эффективных образовательных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практик,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включая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новые формы наставничества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; </a:t>
            </a:r>
            <a:endParaRPr lang="ru-RU" sz="3200" dirty="0" smtClean="0">
              <a:latin typeface="Montserrat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обеспечение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развития партнерства по направленностям дополнительного образования детей «школа –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УДО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–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СПО– ОУ ВО –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работодатель» при реализации краткосрочных профориентационных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программ;</a:t>
            </a:r>
            <a:endParaRPr lang="ru-RU" sz="3200" dirty="0" smtClean="0">
              <a:latin typeface="Montserrat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поддержка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развития вариативности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ДОД,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качества и доступности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ДООП и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Times New Roman" panose="02020603050405020304" pitchFamily="18" charset="0"/>
              </a:rPr>
              <a:t>образовательных проектов наставничества для детей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 по приоритетным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направлениям;</a:t>
            </a:r>
            <a:endParaRPr lang="ru-RU" sz="3200" dirty="0" smtClean="0">
              <a:latin typeface="Montserrat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обеспечение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открытого доступа к цифровому реестру эффективных образовательных практик по обновлению содержания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технологий </a:t>
            </a:r>
            <a:r>
              <a:rPr lang="ru-RU" sz="32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</a:rPr>
              <a:t>ДОД.</a:t>
            </a:r>
            <a:endParaRPr lang="ru-RU" sz="3200" dirty="0">
              <a:effectLst/>
              <a:latin typeface="Montserra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1905000" cy="21487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6328000" y="184853"/>
            <a:ext cx="3760226" cy="2498021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666" t="22592" r="32917" b="25556"/>
          <a:stretch/>
        </p:blipFill>
        <p:spPr>
          <a:xfrm>
            <a:off x="6948741" y="2530475"/>
            <a:ext cx="5638800" cy="4643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89650" y="7377566"/>
            <a:ext cx="70104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Участие в конкурсе может быть персональное и командное, заявительное как от физических лиц, так и от юридических лиц, включая участие коллективов образовательных организаций, в том числе в рамках сетевого взаимодействия.</a:t>
            </a:r>
            <a:endParaRPr lang="ru-RU" sz="2800" dirty="0">
              <a:effectLst/>
              <a:latin typeface="Montserrat" panose="020B0604020202020204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561" y="3140075"/>
            <a:ext cx="56990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Педагогические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и управленческие работники различных должностей, осуществляющие организацию образовательной деятельности по ДООП в образовательных организациях всех типов (независимо от форм собственности и ведомственной принадлежности), </a:t>
            </a:r>
            <a:b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и (или) организациях, осуществляющих обучение, а также индивидуальные предприниматели. </a:t>
            </a:r>
            <a:endParaRPr lang="ru-RU" sz="2800" dirty="0">
              <a:latin typeface="Montserrat" panose="020B060402020202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0923" y="1594572"/>
            <a:ext cx="7867796" cy="1041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Требования к трудовому стажу участников </a:t>
            </a:r>
            <a:endParaRPr lang="ru-RU" sz="2800" dirty="0" smtClean="0">
              <a:solidFill>
                <a:srgbClr val="000000"/>
              </a:solidFill>
              <a:latin typeface="Montserrat" panose="020B0604020202020204"/>
              <a:ea typeface="Times New Roman" panose="02020603050405020304" pitchFamily="18" charset="0"/>
            </a:endParaRPr>
          </a:p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Конкурса не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устанавливается.</a:t>
            </a:r>
            <a:endParaRPr lang="ru-RU" sz="2800" dirty="0">
              <a:effectLst/>
              <a:latin typeface="Montserrat" panose="020B0604020202020204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52450" y="3140075"/>
            <a:ext cx="6400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В Конкурсе могут принимать участие специалисты реального сектора экономики, реализующие дополнительные общеобразовательные программы </a:t>
            </a:r>
            <a:b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и (или) образовательные проекты 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организациях, осуществляющих образовательные проекты неформального дополнительного образования; в </a:t>
            </a:r>
            <a:r>
              <a:rPr lang="ru-RU" sz="2800" dirty="0" err="1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кванториумах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, центрах цифровых технологий, технопарках, 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IT-кубах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, домах научной </a:t>
            </a:r>
            <a:r>
              <a:rPr lang="ru-RU" sz="2800" dirty="0" err="1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коллаборации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 и др., включая практики НТИ, наставничества и кружкового движения.</a:t>
            </a:r>
            <a:endParaRPr lang="ru-RU" sz="2800" dirty="0">
              <a:latin typeface="Montserrat" panose="020B0604020202020204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2707276" y="1970226"/>
            <a:ext cx="1143893" cy="13685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5787048" y="1988631"/>
            <a:ext cx="1081903" cy="12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1905000" cy="21487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6253" r="10000" b="70001"/>
          <a:stretch/>
        </p:blipFill>
        <p:spPr>
          <a:xfrm>
            <a:off x="16757650" y="15875"/>
            <a:ext cx="3330576" cy="2060193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КОНКУРСА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8051" y="4924883"/>
            <a:ext cx="10052050" cy="20744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(Практика работы с детьми с ОВЗ и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инвалидностью; 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одаренными детьми; детьми из категории ТЖС И СОП; обучающимися с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низкими образовательными результатами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250" y="2837767"/>
            <a:ext cx="7620000" cy="7294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6 направленностей ДОД</a:t>
            </a:r>
            <a:endParaRPr lang="ru-RU" sz="3600" dirty="0">
              <a:latin typeface="Montserrat" panose="020B060402020202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250" y="7356210"/>
            <a:ext cx="7620000" cy="7294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Montserrat" panose="020B0604020202020204"/>
              </a:rPr>
              <a:t>Интеграция </a:t>
            </a:r>
            <a:endParaRPr lang="ru-RU" sz="3600" dirty="0">
              <a:latin typeface="Montserrat" panose="020B060402020202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250" y="4655284"/>
            <a:ext cx="7620000" cy="20036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«Образовательные практики обучения и воспитания обучающихся особых категорий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7931" y="10294522"/>
            <a:ext cx="7620001" cy="7294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Montserrat" panose="020B0604020202020204"/>
              </a:rPr>
              <a:t>Наставничество</a:t>
            </a:r>
            <a:endParaRPr lang="ru-RU" sz="3600" dirty="0">
              <a:latin typeface="Montserrat" panose="020B060402020202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249" y="8827493"/>
            <a:ext cx="7620001" cy="7294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Montserrat" panose="020B0604020202020204"/>
              </a:rPr>
              <a:t>Дистанционные технологии </a:t>
            </a:r>
            <a:endParaRPr lang="ru-RU" sz="3600" dirty="0">
              <a:latin typeface="Montserrat" panose="020B060402020202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45763" y="10397627"/>
            <a:ext cx="1005205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«Образовательные практики наставничества»</a:t>
            </a:r>
            <a:endParaRPr lang="ru-RU" sz="2800" dirty="0">
              <a:latin typeface="Montserrat" panose="020B060402020202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28050" y="1589662"/>
            <a:ext cx="10052050" cy="306545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«Художественная направленность»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«Социально-гуманитарная направленность».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«Туристско-краеведческая направленность».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«Физкультурно-спортивная направленность».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«Техническая направленность».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«Естественнонаучная направленность».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8050" y="7216947"/>
            <a:ext cx="10052050" cy="15788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«Образовательные практики интеграции содержания и (или) направленностей (профилей) дополнительного образования детей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»</a:t>
            </a:r>
            <a:endParaRPr lang="ru-RU" sz="2800" dirty="0">
              <a:solidFill>
                <a:srgbClr val="000000"/>
              </a:solidFill>
              <a:latin typeface="Montserrat" panose="020B0604020202020204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8051" y="9002174"/>
            <a:ext cx="10069762" cy="10412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«Образовательные практики применения </a:t>
            </a:r>
            <a:endParaRPr lang="ru-RU" sz="2800" dirty="0" smtClean="0">
              <a:solidFill>
                <a:srgbClr val="000000"/>
              </a:solidFill>
              <a:latin typeface="Montserrat" panose="020B0604020202020204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дистанционных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образовательных технологий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Calibri" panose="020F0502020204030204" pitchFamily="34" charset="0"/>
              </a:rPr>
              <a:t>»</a:t>
            </a:r>
            <a:endParaRPr lang="ru-RU" sz="2800" dirty="0">
              <a:solidFill>
                <a:srgbClr val="000000"/>
              </a:solidFill>
              <a:latin typeface="Montserrat" panose="020B0604020202020204"/>
              <a:ea typeface="Calibri" panose="020F050202020403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994650" y="3202482"/>
            <a:ext cx="381000" cy="13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94650" y="5793282"/>
            <a:ext cx="381000" cy="13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994650" y="7698282"/>
            <a:ext cx="381000" cy="13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994650" y="9450882"/>
            <a:ext cx="381000" cy="13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994650" y="10670082"/>
            <a:ext cx="381000" cy="13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4703" y="3519185"/>
            <a:ext cx="8819147" cy="3977274"/>
          </a:xfrm>
          <a:prstGeom prst="round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 – федеральный заочный. Федеральный заочный этап проводится в период со второй половины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марта по  первую половину мая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года.</a:t>
            </a:r>
          </a:p>
        </p:txBody>
      </p:sp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2362200" cy="2664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5995650" y="184853"/>
            <a:ext cx="4108450" cy="2729356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139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53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</a:t>
            </a:r>
          </a:p>
          <a:p>
            <a:pPr marL="12700" marR="5080" algn="ctr">
              <a:lnSpc>
                <a:spcPts val="53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8850" y="3905199"/>
            <a:ext cx="8666079" cy="32052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 – федеральный финальный. 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в дистанционном формате во второй половине мая 2021 года.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308850" y="7909995"/>
            <a:ext cx="7620000" cy="248414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не более 5 работ </a:t>
            </a:r>
            <a:br>
              <a:rPr lang="ru-RU" sz="2800" dirty="0">
                <a:solidFill>
                  <a:schemeClr val="tx1"/>
                </a:solidFill>
                <a:latin typeface="Montserrat" panose="020B0604020202020204"/>
              </a:rPr>
            </a:br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из каждой номинации, поступивших на федеральный заочный этап, согласно сводной рейтинговой таблице оценок профессионального жюри</a:t>
            </a:r>
          </a:p>
        </p:txBody>
      </p:sp>
    </p:spTree>
    <p:extLst>
      <p:ext uri="{BB962C8B-B14F-4D97-AF65-F5344CB8AC3E}">
        <p14:creationId xmlns:p14="http://schemas.microsoft.com/office/powerpoint/2010/main" val="22029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2362200" cy="2664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5995650" y="15875"/>
            <a:ext cx="4108450" cy="2729356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138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53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МАТЕРИАЛОВ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656" y="2530475"/>
            <a:ext cx="914799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Montserrat" panose="020B0604020202020204"/>
                <a:ea typeface="Times New Roman" panose="02020603050405020304" pitchFamily="18" charset="0"/>
              </a:rPr>
              <a:t>Сведения </a:t>
            </a:r>
            <a:r>
              <a:rPr lang="ru-RU" sz="2800" b="1" dirty="0">
                <a:solidFill>
                  <a:schemeClr val="tx2"/>
                </a:solidFill>
                <a:latin typeface="Montserrat" panose="020B0604020202020204"/>
                <a:ea typeface="Times New Roman" panose="02020603050405020304" pitchFamily="18" charset="0"/>
              </a:rPr>
              <a:t>о: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номинации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, в соответствии с п. 7.1. -7.10.;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количестве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участников Конкурса, указанных в 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п.6.3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.;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наименовании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практики;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наименовании организации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494" y="5590602"/>
            <a:ext cx="10052050" cy="50107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Montserrat" panose="020B0604020202020204"/>
                <a:ea typeface="Times New Roman" panose="02020603050405020304" pitchFamily="18" charset="0"/>
              </a:rPr>
              <a:t>Сведения о дополнительной общеобразовательной (общеразвивающей) </a:t>
            </a:r>
            <a:r>
              <a:rPr lang="ru-RU" sz="2800" b="1" dirty="0" smtClean="0">
                <a:solidFill>
                  <a:schemeClr val="tx2"/>
                </a:solidFill>
                <a:latin typeface="Montserrat" panose="020B0604020202020204"/>
                <a:ea typeface="Times New Roman" panose="02020603050405020304" pitchFamily="18" charset="0"/>
              </a:rPr>
              <a:t>программе: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наименование ДООП к которой относится практика;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направленность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дополнительного образования;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общий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объем часов и срок освоения;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целевая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аудитория обучающихся, на которых рассчитана;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краткая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аннотация содержания;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планируемые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результаты; 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- особенности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реализации.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46012" y="6421503"/>
            <a:ext cx="8652119" cy="401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Montserrat" panose="020B0604020202020204"/>
                <a:ea typeface="Times New Roman" panose="02020603050405020304" pitchFamily="18" charset="0"/>
              </a:rPr>
              <a:t>Материалы, подтверждающие образовательные результаты обучающихся. </a:t>
            </a:r>
            <a:endParaRPr lang="ru-RU" sz="2800" b="1" dirty="0" smtClean="0">
              <a:solidFill>
                <a:schemeClr val="tx2"/>
              </a:solidFill>
              <a:latin typeface="Montserrat" panose="020B0604020202020204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Образовательная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практика подтверждается фактами внешней оценки профессионально-общественного признания. Также при необходимости могут быть приложены анализ, содержание входного и итогового анкетирования, отзывы, рецензии, опросы. 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8050" y="2530475"/>
            <a:ext cx="608614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/>
                </a:solidFill>
                <a:latin typeface="Montserrat" panose="020B0604020202020204"/>
                <a:ea typeface="Times New Roman" panose="02020603050405020304" pitchFamily="18" charset="0"/>
              </a:rPr>
              <a:t>Содержание и описание образовательной практики </a:t>
            </a:r>
            <a:endParaRPr lang="ru-RU" sz="2800" b="1" dirty="0" smtClean="0">
              <a:solidFill>
                <a:schemeClr val="tx2"/>
              </a:solidFill>
              <a:latin typeface="Montserrat" panose="020B0604020202020204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квест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, игра, соревнование, марафон, экспедиция, 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просветительский, образовательный </a:t>
            </a:r>
            <a:r>
              <a:rPr lang="ru-RU" sz="28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или исследовательский проект и др</a:t>
            </a:r>
            <a:r>
              <a:rPr lang="ru-RU" sz="2800" dirty="0" smtClean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</a:rPr>
              <a:t>.)</a:t>
            </a:r>
            <a:endParaRPr lang="ru-RU" sz="2800" dirty="0">
              <a:latin typeface="Montserrat" panose="020B06040202020202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18650" y="10562888"/>
            <a:ext cx="10585450" cy="745667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531475"/>
            <a:ext cx="16487521" cy="777411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84854"/>
            <a:ext cx="2362200" cy="2664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6001332" y="-4178"/>
            <a:ext cx="4108450" cy="2729356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53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КОНКУРСНЫМ МАТЕРИАЛАМ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060450" y="3368675"/>
            <a:ext cx="1143893" cy="1368539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2584450" y="2880740"/>
            <a:ext cx="7620000" cy="1717744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Выполнена на государственном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языке Российской Федерации</a:t>
            </a:r>
            <a:endParaRPr lang="ru-RU" sz="2800" dirty="0">
              <a:solidFill>
                <a:schemeClr val="tx1"/>
              </a:solidFill>
              <a:latin typeface="Montserrat" panose="020B0604020202020204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060449" y="5369643"/>
            <a:ext cx="1143893" cy="1368539"/>
          </a:xfrm>
          <a:prstGeom prst="rect">
            <a:avLst/>
          </a:prstGeom>
        </p:spPr>
      </p:pic>
      <p:sp>
        <p:nvSpPr>
          <p:cNvPr id="14" name="Пятиугольник 13"/>
          <p:cNvSpPr/>
          <p:nvPr/>
        </p:nvSpPr>
        <p:spPr>
          <a:xfrm>
            <a:off x="2602163" y="5054971"/>
            <a:ext cx="7620000" cy="167333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Включает в себя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все обязательные элементы</a:t>
            </a:r>
            <a:endParaRPr lang="ru-RU" sz="2800" dirty="0">
              <a:solidFill>
                <a:schemeClr val="tx1"/>
              </a:solidFill>
              <a:latin typeface="Montserrat" panose="020B0604020202020204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060449" y="7178675"/>
            <a:ext cx="1143893" cy="1368539"/>
          </a:xfrm>
          <a:prstGeom prst="rect">
            <a:avLst/>
          </a:prstGeom>
        </p:spPr>
      </p:pic>
      <p:sp>
        <p:nvSpPr>
          <p:cNvPr id="16" name="Пятиугольник 15"/>
          <p:cNvSpPr/>
          <p:nvPr/>
        </p:nvSpPr>
        <p:spPr>
          <a:xfrm>
            <a:off x="2602163" y="7057906"/>
            <a:ext cx="7620000" cy="167333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Образовательная практика  соответствует критериям оценивания</a:t>
            </a:r>
            <a:endParaRPr lang="ru-RU" sz="2800" dirty="0">
              <a:solidFill>
                <a:schemeClr val="tx1"/>
              </a:solidFill>
              <a:latin typeface="Montserrat" panose="020B060402020202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060448" y="9062790"/>
            <a:ext cx="1143893" cy="13685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0402708" y="4575518"/>
            <a:ext cx="1143893" cy="1368539"/>
          </a:xfrm>
          <a:prstGeom prst="rect">
            <a:avLst/>
          </a:prstGeom>
        </p:spPr>
      </p:pic>
      <p:sp>
        <p:nvSpPr>
          <p:cNvPr id="21" name="Пятиугольник 20"/>
          <p:cNvSpPr/>
          <p:nvPr/>
        </p:nvSpPr>
        <p:spPr>
          <a:xfrm>
            <a:off x="2607845" y="9048769"/>
            <a:ext cx="7620000" cy="167333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Ссылка на конкурсные </a:t>
            </a:r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материалы действительна </a:t>
            </a:r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до окончания федерального финального этапа Конкурса и доступна для всех. </a:t>
            </a:r>
            <a:endParaRPr lang="ru-RU" sz="4000" dirty="0">
              <a:solidFill>
                <a:schemeClr val="tx1"/>
              </a:solidFill>
              <a:latin typeface="Montserrat" panose="020B0604020202020204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713F9E7-3C1D-4186-8F1E-5F34C85DF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1"/>
          <a:stretch/>
        </p:blipFill>
        <p:spPr>
          <a:xfrm>
            <a:off x="10420421" y="6869226"/>
            <a:ext cx="1143893" cy="1368539"/>
          </a:xfrm>
          <a:prstGeom prst="rect">
            <a:avLst/>
          </a:prstGeom>
        </p:spPr>
      </p:pic>
      <p:sp>
        <p:nvSpPr>
          <p:cNvPr id="25" name="Пятиугольник 24"/>
          <p:cNvSpPr/>
          <p:nvPr/>
        </p:nvSpPr>
        <p:spPr>
          <a:xfrm>
            <a:off x="11765747" y="6963157"/>
            <a:ext cx="7620000" cy="166673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ссылки </a:t>
            </a:r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на подтверждающие документы, видео/фотоматериалы объемом </a:t>
            </a:r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</a:br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не </a:t>
            </a:r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более 500 </a:t>
            </a:r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б</a:t>
            </a:r>
            <a:endParaRPr lang="ru-RU" sz="4000" dirty="0">
              <a:solidFill>
                <a:schemeClr val="tx1"/>
              </a:solidFill>
              <a:latin typeface="Montserrat" panose="020B0604020202020204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1762572" y="4277321"/>
            <a:ext cx="7620000" cy="166673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Montserrat" panose="020B0604020202020204"/>
              </a:rPr>
              <a:t>Объем материала – не более 30 </a:t>
            </a:r>
            <a:r>
              <a:rPr lang="ru-RU" sz="2800" dirty="0" smtClean="0">
                <a:solidFill>
                  <a:schemeClr val="tx1"/>
                </a:solidFill>
                <a:latin typeface="Montserrat" panose="020B0604020202020204"/>
              </a:rPr>
              <a:t>стр. </a:t>
            </a:r>
            <a:endParaRPr lang="ru-RU" sz="2800" dirty="0">
              <a:solidFill>
                <a:schemeClr val="tx1"/>
              </a:solidFill>
              <a:latin typeface="Montserra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3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518650" y="10988675"/>
            <a:ext cx="10585450" cy="319880"/>
          </a:xfrm>
          <a:custGeom>
            <a:avLst/>
            <a:gdLst/>
            <a:ahLst/>
            <a:cxnLst/>
            <a:rect l="l" t="t" r="r" b="b"/>
            <a:pathLst>
              <a:path w="7862569" h="2315209">
                <a:moveTo>
                  <a:pt x="-309" y="2314923"/>
                </a:moveTo>
                <a:lnTo>
                  <a:pt x="7861934" y="58"/>
                </a:lnTo>
                <a:lnTo>
                  <a:pt x="-309" y="2314923"/>
                </a:lnTo>
              </a:path>
            </a:pathLst>
          </a:custGeom>
          <a:ln w="10469">
            <a:solidFill>
              <a:srgbClr val="00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6579" y="10831963"/>
            <a:ext cx="16487521" cy="476923"/>
          </a:xfrm>
          <a:custGeom>
            <a:avLst/>
            <a:gdLst/>
            <a:ahLst/>
            <a:cxnLst/>
            <a:rect l="l" t="t" r="r" b="b"/>
            <a:pathLst>
              <a:path w="16487775" h="1096009">
                <a:moveTo>
                  <a:pt x="-91" y="1095391"/>
                </a:moveTo>
                <a:lnTo>
                  <a:pt x="16487012" y="27"/>
                </a:lnTo>
                <a:lnTo>
                  <a:pt x="-91" y="1095391"/>
                </a:lnTo>
              </a:path>
            </a:pathLst>
          </a:custGeom>
          <a:ln w="10469">
            <a:solidFill>
              <a:srgbClr val="B82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983" y="10806148"/>
            <a:ext cx="15033117" cy="502408"/>
          </a:xfrm>
          <a:custGeom>
            <a:avLst/>
            <a:gdLst/>
            <a:ahLst/>
            <a:cxnLst/>
            <a:rect l="l" t="t" r="r" b="b"/>
            <a:pathLst>
              <a:path w="15033625" h="2833370">
                <a:moveTo>
                  <a:pt x="-128" y="2833082"/>
                </a:moveTo>
                <a:lnTo>
                  <a:pt x="15032608" y="71"/>
                </a:lnTo>
              </a:path>
            </a:pathLst>
          </a:custGeom>
          <a:ln w="10469">
            <a:solidFill>
              <a:srgbClr val="E3DF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7" y="170790"/>
            <a:ext cx="1600200" cy="18049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77500" t="15237" r="10000" b="70000"/>
          <a:stretch/>
        </p:blipFill>
        <p:spPr>
          <a:xfrm>
            <a:off x="16452850" y="0"/>
            <a:ext cx="3470355" cy="2305452"/>
          </a:xfrm>
          <a:prstGeom prst="rect">
            <a:avLst/>
          </a:prstGeom>
        </p:spPr>
      </p:pic>
      <p:sp>
        <p:nvSpPr>
          <p:cNvPr id="26" name="object 2"/>
          <p:cNvSpPr txBox="1"/>
          <p:nvPr/>
        </p:nvSpPr>
        <p:spPr>
          <a:xfrm>
            <a:off x="751656" y="116163"/>
            <a:ext cx="180333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6000"/>
              </a:lnSpc>
              <a:spcBef>
                <a:spcPts val="10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конкурсных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заочном этапе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45508"/>
              </p:ext>
            </p:extLst>
          </p:nvPr>
        </p:nvGraphicFramePr>
        <p:xfrm>
          <a:off x="1365250" y="1983692"/>
          <a:ext cx="17983206" cy="979359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156395131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142116141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73839030"/>
                    </a:ext>
                  </a:extLst>
                </a:gridCol>
                <a:gridCol w="2438402">
                  <a:extLst>
                    <a:ext uri="{9D8B030D-6E8A-4147-A177-3AD203B41FA5}">
                      <a16:colId xmlns:a16="http://schemas.microsoft.com/office/drawing/2014/main" xmlns="" val="1103570790"/>
                    </a:ext>
                  </a:extLst>
                </a:gridCol>
                <a:gridCol w="2202614">
                  <a:extLst>
                    <a:ext uri="{9D8B030D-6E8A-4147-A177-3AD203B41FA5}">
                      <a16:colId xmlns:a16="http://schemas.microsoft.com/office/drawing/2014/main" xmlns="" val="366320132"/>
                    </a:ext>
                  </a:extLst>
                </a:gridCol>
                <a:gridCol w="2784895">
                  <a:extLst>
                    <a:ext uri="{9D8B030D-6E8A-4147-A177-3AD203B41FA5}">
                      <a16:colId xmlns:a16="http://schemas.microsoft.com/office/drawing/2014/main" xmlns="" val="1301147047"/>
                    </a:ext>
                  </a:extLst>
                </a:gridCol>
                <a:gridCol w="2784895">
                  <a:extLst>
                    <a:ext uri="{9D8B030D-6E8A-4147-A177-3AD203B41FA5}">
                      <a16:colId xmlns:a16="http://schemas.microsoft.com/office/drawing/2014/main" xmlns="" val="2925792166"/>
                    </a:ext>
                  </a:extLst>
                </a:gridCol>
              </a:tblGrid>
              <a:tr h="482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№п/п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Критерии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Баллы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752101"/>
                  </a:ext>
                </a:extLst>
              </a:tr>
              <a:tr h="464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0 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1-2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3-4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5-6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7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0205061"/>
                  </a:ext>
                </a:extLst>
              </a:tr>
              <a:tr h="189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1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Актуальность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образовательной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практики </a:t>
                      </a: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</a:b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соответствии </a:t>
                      </a: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</a:b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с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приоритетными направлениями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не соответствует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 недочетами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достаточной мере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полной мере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9901949"/>
                  </a:ext>
                </a:extLst>
              </a:tr>
              <a:tr h="1513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2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Новизна </a:t>
                      </a: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</a:b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содержания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в соответствии </a:t>
                      </a: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</a:b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с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ДООП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не соответствует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 недочетами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достаточной мере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полной мере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9263046"/>
                  </a:ext>
                </a:extLst>
              </a:tr>
              <a:tr h="1812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3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Целесообразность применения для </a:t>
                      </a: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целевой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группы обучающихся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не соответствует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 недочетами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достаточной мере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полной мере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5628069"/>
                  </a:ext>
                </a:extLst>
              </a:tr>
              <a:tr h="1135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4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Масштабируемость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не соответствует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 недочетами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достаточной мере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полной мере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42968574"/>
                  </a:ext>
                </a:extLst>
              </a:tr>
              <a:tr h="1135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5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Эффективность образовательной практики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не соответствует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 недочетами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достаточной мере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 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соответствует </a:t>
                      </a:r>
                      <a:endParaRPr lang="ru-RU" sz="2400" dirty="0" smtClean="0">
                        <a:effectLst/>
                        <a:latin typeface="Montserrat" panose="020B0604020202020204" charset="-52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400" dirty="0" smtClean="0">
                          <a:effectLst/>
                          <a:latin typeface="Montserrat" panose="020B0604020202020204" charset="-52"/>
                        </a:rPr>
                        <a:t>в </a:t>
                      </a: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полной мере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9810382"/>
                  </a:ext>
                </a:extLst>
              </a:tr>
              <a:tr h="38660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" panose="020B0604020202020204" charset="-52"/>
                        </a:rPr>
                        <a:t>Максимальное количество баллов – 35 </a:t>
                      </a:r>
                      <a:endParaRPr lang="ru-RU" sz="2400" dirty="0">
                        <a:effectLst/>
                        <a:latin typeface="Montserrat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60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1101</Words>
  <Application>Microsoft Office PowerPoint</Application>
  <PresentationFormat>Произвольный</PresentationFormat>
  <Paragraphs>261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Montserrat</vt:lpstr>
      <vt:lpstr>Montserrat Black</vt:lpstr>
      <vt:lpstr>Montserrat Medium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обр. практик</dc:title>
  <dc:creator>Андрей Толкачев</dc:creator>
  <cp:lastModifiedBy>User</cp:lastModifiedBy>
  <cp:revision>151</cp:revision>
  <cp:lastPrinted>2021-01-22T09:33:25Z</cp:lastPrinted>
  <dcterms:created xsi:type="dcterms:W3CDTF">2019-10-11T21:17:28Z</dcterms:created>
  <dcterms:modified xsi:type="dcterms:W3CDTF">2021-03-10T06:57:09Z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2019-10-11T00:00:00Z</vt:filetime>
  </property>
</Properties>
</file>