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8" r:id="rId3"/>
    <p:sldId id="260" r:id="rId4"/>
    <p:sldId id="259" r:id="rId5"/>
    <p:sldId id="261" r:id="rId6"/>
    <p:sldId id="265" r:id="rId7"/>
    <p:sldId id="262" r:id="rId8"/>
    <p:sldId id="263" r:id="rId9"/>
    <p:sldId id="266" r:id="rId10"/>
    <p:sldId id="268" r:id="rId11"/>
    <p:sldId id="257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11.xml.rels><?xml version="1.0" encoding="UTF-8" standalone="yes"?>
<Relationships xmlns="http://schemas.openxmlformats.org/package/2006/relationships"><Relationship Id="rId1" Type="http://schemas.openxmlformats.org/officeDocument/2006/relationships/hyperlink" Target="https://sup.fnfro.ru/" TargetMode="External"/></Relationships>
</file>

<file path=ppt/diagrams/_rels/drawing11.xml.rels><?xml version="1.0" encoding="UTF-8" standalone="yes"?>
<Relationships xmlns="http://schemas.openxmlformats.org/package/2006/relationships"><Relationship Id="rId1" Type="http://schemas.openxmlformats.org/officeDocument/2006/relationships/hyperlink" Target="https://sup.fnfro.ru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B41355-4B37-4EB5-A9F3-A6E2C2B1D5CE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F6E7F363-413A-4BB4-A377-76F1BB6CF13A}">
      <dgm:prSet/>
      <dgm:spPr/>
      <dgm:t>
        <a:bodyPr/>
        <a:lstStyle/>
        <a:p>
          <a:pPr algn="ctr" rtl="0"/>
          <a:r>
            <a:rPr lang="ru-RU" b="1" dirty="0" smtClean="0"/>
            <a:t>Муниципальный опорный центр – механизм внедрения Целевой модели и контрольная точка региональной Дорожной карты и контроля федерального проектного офиса в СУПД</a:t>
          </a:r>
          <a:endParaRPr lang="ru-RU" b="1" dirty="0"/>
        </a:p>
      </dgm:t>
    </dgm:pt>
    <dgm:pt modelId="{A4B9D921-1B05-4BC1-A2ED-DC234420814B}" type="parTrans" cxnId="{300E5D46-34EC-4F7E-A62B-C0438C54EFC0}">
      <dgm:prSet/>
      <dgm:spPr/>
      <dgm:t>
        <a:bodyPr/>
        <a:lstStyle/>
        <a:p>
          <a:endParaRPr lang="ru-RU"/>
        </a:p>
      </dgm:t>
    </dgm:pt>
    <dgm:pt modelId="{9F4505F5-A09E-4502-8EDF-625CCB6764FD}" type="sibTrans" cxnId="{300E5D46-34EC-4F7E-A62B-C0438C54EFC0}">
      <dgm:prSet/>
      <dgm:spPr/>
      <dgm:t>
        <a:bodyPr/>
        <a:lstStyle/>
        <a:p>
          <a:endParaRPr lang="ru-RU"/>
        </a:p>
      </dgm:t>
    </dgm:pt>
    <dgm:pt modelId="{72DC30E8-8A85-413D-A6FC-5397B6492E2B}" type="pres">
      <dgm:prSet presAssocID="{FFB41355-4B37-4EB5-A9F3-A6E2C2B1D5C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FEB110-ED99-45A6-884A-0AF33C92C9E7}" type="pres">
      <dgm:prSet presAssocID="{F6E7F363-413A-4BB4-A377-76F1BB6CF13A}" presName="parentText" presStyleLbl="node1" presStyleIdx="0" presStyleCnt="1" custScaleY="8576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00E5D46-34EC-4F7E-A62B-C0438C54EFC0}" srcId="{FFB41355-4B37-4EB5-A9F3-A6E2C2B1D5CE}" destId="{F6E7F363-413A-4BB4-A377-76F1BB6CF13A}" srcOrd="0" destOrd="0" parTransId="{A4B9D921-1B05-4BC1-A2ED-DC234420814B}" sibTransId="{9F4505F5-A09E-4502-8EDF-625CCB6764FD}"/>
    <dgm:cxn modelId="{68DF7A9F-B32D-4AA2-8E18-F97283E47981}" type="presOf" srcId="{FFB41355-4B37-4EB5-A9F3-A6E2C2B1D5CE}" destId="{72DC30E8-8A85-413D-A6FC-5397B6492E2B}" srcOrd="0" destOrd="0" presId="urn:microsoft.com/office/officeart/2005/8/layout/vList2"/>
    <dgm:cxn modelId="{4890B186-A125-4134-8882-F02AF9DFDA5D}" type="presOf" srcId="{F6E7F363-413A-4BB4-A377-76F1BB6CF13A}" destId="{6AFEB110-ED99-45A6-884A-0AF33C92C9E7}" srcOrd="0" destOrd="0" presId="urn:microsoft.com/office/officeart/2005/8/layout/vList2"/>
    <dgm:cxn modelId="{6AD777F5-B808-4E4B-AE4D-EDB603798ED1}" type="presParOf" srcId="{72DC30E8-8A85-413D-A6FC-5397B6492E2B}" destId="{6AFEB110-ED99-45A6-884A-0AF33C92C9E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A6CA866-5B24-4A9C-840F-468201B11866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E5ADBE96-9DCA-478D-B954-0B3D0DDA185F}">
      <dgm:prSet/>
      <dgm:spPr/>
      <dgm:t>
        <a:bodyPr/>
        <a:lstStyle/>
        <a:p>
          <a:pPr algn="ctr" rtl="0"/>
          <a:r>
            <a:rPr lang="ru-RU" b="1" dirty="0" smtClean="0"/>
            <a:t>Достижение результатов через контрольные точки региональных Дорожных карт </a:t>
          </a:r>
          <a:endParaRPr lang="ru-RU" b="1" dirty="0"/>
        </a:p>
      </dgm:t>
    </dgm:pt>
    <dgm:pt modelId="{69CF0C7C-A256-49F6-8658-91158D74F8E3}" type="parTrans" cxnId="{C4457F45-7586-448E-8817-D6EB12C98C86}">
      <dgm:prSet/>
      <dgm:spPr/>
      <dgm:t>
        <a:bodyPr/>
        <a:lstStyle/>
        <a:p>
          <a:endParaRPr lang="ru-RU"/>
        </a:p>
      </dgm:t>
    </dgm:pt>
    <dgm:pt modelId="{10ABF1AC-9800-4700-8554-68011EE22075}" type="sibTrans" cxnId="{C4457F45-7586-448E-8817-D6EB12C98C86}">
      <dgm:prSet/>
      <dgm:spPr/>
      <dgm:t>
        <a:bodyPr/>
        <a:lstStyle/>
        <a:p>
          <a:endParaRPr lang="ru-RU"/>
        </a:p>
      </dgm:t>
    </dgm:pt>
    <dgm:pt modelId="{49F15C30-0E32-415B-83FA-B4CF8A8B16C6}" type="pres">
      <dgm:prSet presAssocID="{AA6CA866-5B24-4A9C-840F-468201B1186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6A6174-11E0-415F-A1DA-761BA09E6A66}" type="pres">
      <dgm:prSet presAssocID="{E5ADBE96-9DCA-478D-B954-0B3D0DDA185F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4457F45-7586-448E-8817-D6EB12C98C86}" srcId="{AA6CA866-5B24-4A9C-840F-468201B11866}" destId="{E5ADBE96-9DCA-478D-B954-0B3D0DDA185F}" srcOrd="0" destOrd="0" parTransId="{69CF0C7C-A256-49F6-8658-91158D74F8E3}" sibTransId="{10ABF1AC-9800-4700-8554-68011EE22075}"/>
    <dgm:cxn modelId="{66897A84-947F-4C51-BD0A-6B66C4C0425C}" type="presOf" srcId="{AA6CA866-5B24-4A9C-840F-468201B11866}" destId="{49F15C30-0E32-415B-83FA-B4CF8A8B16C6}" srcOrd="0" destOrd="0" presId="urn:microsoft.com/office/officeart/2005/8/layout/vList2"/>
    <dgm:cxn modelId="{BDC26BE0-4A91-4E46-9DB9-BF517B340C89}" type="presOf" srcId="{E5ADBE96-9DCA-478D-B954-0B3D0DDA185F}" destId="{BC6A6174-11E0-415F-A1DA-761BA09E6A66}" srcOrd="0" destOrd="0" presId="urn:microsoft.com/office/officeart/2005/8/layout/vList2"/>
    <dgm:cxn modelId="{46ED243B-AB27-4945-80AB-4059F734A72B}" type="presParOf" srcId="{49F15C30-0E32-415B-83FA-B4CF8A8B16C6}" destId="{BC6A6174-11E0-415F-A1DA-761BA09E6A6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AD19C13-CC29-4E48-82F1-A264D4671793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ru-RU"/>
        </a:p>
      </dgm:t>
    </dgm:pt>
    <dgm:pt modelId="{FACF4560-712B-4587-98ED-466AA1CD698B}">
      <dgm:prSet/>
      <dgm:spPr/>
      <dgm:t>
        <a:bodyPr/>
        <a:lstStyle/>
        <a:p>
          <a:pPr algn="just" rtl="0"/>
          <a:r>
            <a:rPr lang="ru-RU" b="1" dirty="0" smtClean="0"/>
            <a:t>Контрольные точки в дорожных картах субъектов РФ, размещенных в информационной подсистеме сбора и консолидации данных </a:t>
          </a:r>
          <a:r>
            <a:rPr lang="ru-RU" b="1" dirty="0" err="1" smtClean="0"/>
            <a:t>Минпросвещения</a:t>
          </a:r>
          <a:r>
            <a:rPr lang="ru-RU" b="1" dirty="0" smtClean="0"/>
            <a:t> России </a:t>
          </a:r>
          <a:r>
            <a:rPr lang="ru-RU" b="1" u="sng" dirty="0" smtClean="0">
              <a:hlinkClick xmlns:r="http://schemas.openxmlformats.org/officeDocument/2006/relationships" r:id="rId1"/>
            </a:rPr>
            <a:t>https://sup.fnfro.ru/</a:t>
          </a:r>
          <a:r>
            <a:rPr lang="ru-RU" b="1" dirty="0" smtClean="0"/>
            <a:t> (далее – СУПД), полностью соответствуют контрольным точкам в комплексах мер («дорожных картах») по внедрению целевой модели развития региональных систем дополнительного образования детей, утвержденных распорядительными актами высших исполнительных органов государственной власти субъектов РФ, направленных ими в составе заявок на получение субсидии федерального бюджета </a:t>
          </a:r>
          <a:endParaRPr lang="ru-RU" b="1" dirty="0"/>
        </a:p>
      </dgm:t>
    </dgm:pt>
    <dgm:pt modelId="{451176C3-E2CF-40C7-8449-4D52C42314C8}" type="parTrans" cxnId="{CC996C37-45FE-4E36-9964-BE2C339462AC}">
      <dgm:prSet/>
      <dgm:spPr/>
      <dgm:t>
        <a:bodyPr/>
        <a:lstStyle/>
        <a:p>
          <a:endParaRPr lang="ru-RU"/>
        </a:p>
      </dgm:t>
    </dgm:pt>
    <dgm:pt modelId="{D6765E4E-686A-4EBC-99C8-56E9E082356B}" type="sibTrans" cxnId="{CC996C37-45FE-4E36-9964-BE2C339462AC}">
      <dgm:prSet/>
      <dgm:spPr/>
      <dgm:t>
        <a:bodyPr/>
        <a:lstStyle/>
        <a:p>
          <a:endParaRPr lang="ru-RU"/>
        </a:p>
      </dgm:t>
    </dgm:pt>
    <dgm:pt modelId="{B78E3215-F302-4C72-9122-9CDB470B67F2}" type="pres">
      <dgm:prSet presAssocID="{0AD19C13-CC29-4E48-82F1-A264D467179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C939FA9-7F1C-4499-AD50-D76904E1C0B4}" type="pres">
      <dgm:prSet presAssocID="{FACF4560-712B-4587-98ED-466AA1CD698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736E711-4CBD-49F2-BAC7-6C59AF5BF53C}" type="presOf" srcId="{FACF4560-712B-4587-98ED-466AA1CD698B}" destId="{9C939FA9-7F1C-4499-AD50-D76904E1C0B4}" srcOrd="0" destOrd="0" presId="urn:microsoft.com/office/officeart/2005/8/layout/vList2"/>
    <dgm:cxn modelId="{CC996C37-45FE-4E36-9964-BE2C339462AC}" srcId="{0AD19C13-CC29-4E48-82F1-A264D4671793}" destId="{FACF4560-712B-4587-98ED-466AA1CD698B}" srcOrd="0" destOrd="0" parTransId="{451176C3-E2CF-40C7-8449-4D52C42314C8}" sibTransId="{D6765E4E-686A-4EBC-99C8-56E9E082356B}"/>
    <dgm:cxn modelId="{E11CC555-5C4E-45D6-A209-0A8AED50D7FA}" type="presOf" srcId="{0AD19C13-CC29-4E48-82F1-A264D4671793}" destId="{B78E3215-F302-4C72-9122-9CDB470B67F2}" srcOrd="0" destOrd="0" presId="urn:microsoft.com/office/officeart/2005/8/layout/vList2"/>
    <dgm:cxn modelId="{A28A4528-826D-4ACB-8DAF-DEFC4683F49C}" type="presParOf" srcId="{B78E3215-F302-4C72-9122-9CDB470B67F2}" destId="{9C939FA9-7F1C-4499-AD50-D76904E1C0B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A01348D-2273-4368-A625-6BA65C6193E0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ru-RU"/>
        </a:p>
      </dgm:t>
    </dgm:pt>
    <dgm:pt modelId="{DDDF59B4-F559-45DE-B83D-A7277BC77051}">
      <dgm:prSet/>
      <dgm:spPr/>
      <dgm:t>
        <a:bodyPr/>
        <a:lstStyle/>
        <a:p>
          <a:pPr rtl="0"/>
          <a:r>
            <a:rPr lang="ru-RU" b="1" dirty="0" smtClean="0"/>
            <a:t>Муниципальный опорный центр - МОЦ</a:t>
          </a:r>
          <a:endParaRPr lang="ru-RU" b="1" dirty="0"/>
        </a:p>
      </dgm:t>
    </dgm:pt>
    <dgm:pt modelId="{649C69FB-DD3A-4180-8496-D35B311577F4}" type="parTrans" cxnId="{4624AB29-9EB7-43F7-A7A6-FC918E354DB8}">
      <dgm:prSet/>
      <dgm:spPr/>
      <dgm:t>
        <a:bodyPr/>
        <a:lstStyle/>
        <a:p>
          <a:endParaRPr lang="ru-RU"/>
        </a:p>
      </dgm:t>
    </dgm:pt>
    <dgm:pt modelId="{628A8C7E-C5B7-49E4-B62C-99117F507DA7}" type="sibTrans" cxnId="{4624AB29-9EB7-43F7-A7A6-FC918E354DB8}">
      <dgm:prSet/>
      <dgm:spPr/>
      <dgm:t>
        <a:bodyPr/>
        <a:lstStyle/>
        <a:p>
          <a:endParaRPr lang="ru-RU"/>
        </a:p>
      </dgm:t>
    </dgm:pt>
    <dgm:pt modelId="{85C7FD38-10EA-40C5-BBD6-AE7CE95D0F75}" type="pres">
      <dgm:prSet presAssocID="{CA01348D-2273-4368-A625-6BA65C6193E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747BA84-D426-4ACD-AD34-FF50E0ED80A5}" type="pres">
      <dgm:prSet presAssocID="{DDDF59B4-F559-45DE-B83D-A7277BC7705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48B8644-BE5E-4DFB-8745-E6DE519A2C99}" type="presOf" srcId="{DDDF59B4-F559-45DE-B83D-A7277BC77051}" destId="{C747BA84-D426-4ACD-AD34-FF50E0ED80A5}" srcOrd="0" destOrd="0" presId="urn:microsoft.com/office/officeart/2005/8/layout/vList2"/>
    <dgm:cxn modelId="{C22D4D00-EFD6-4A9E-A825-A0D08C5E11CF}" type="presOf" srcId="{CA01348D-2273-4368-A625-6BA65C6193E0}" destId="{85C7FD38-10EA-40C5-BBD6-AE7CE95D0F75}" srcOrd="0" destOrd="0" presId="urn:microsoft.com/office/officeart/2005/8/layout/vList2"/>
    <dgm:cxn modelId="{4624AB29-9EB7-43F7-A7A6-FC918E354DB8}" srcId="{CA01348D-2273-4368-A625-6BA65C6193E0}" destId="{DDDF59B4-F559-45DE-B83D-A7277BC77051}" srcOrd="0" destOrd="0" parTransId="{649C69FB-DD3A-4180-8496-D35B311577F4}" sibTransId="{628A8C7E-C5B7-49E4-B62C-99117F507DA7}"/>
    <dgm:cxn modelId="{E9FD56DB-70A2-4B03-8F71-AA9588513E0B}" type="presParOf" srcId="{85C7FD38-10EA-40C5-BBD6-AE7CE95D0F75}" destId="{C747BA84-D426-4ACD-AD34-FF50E0ED80A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035FD1F-8345-4311-BF51-AC2E7809D16C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ru-RU"/>
        </a:p>
      </dgm:t>
    </dgm:pt>
    <dgm:pt modelId="{281E5166-FEF3-4694-A2E6-849822D0AC59}">
      <dgm:prSet/>
      <dgm:spPr/>
      <dgm:t>
        <a:bodyPr/>
        <a:lstStyle/>
        <a:p>
          <a:pPr algn="just" rtl="0"/>
          <a:r>
            <a:rPr lang="ru-RU" b="1" dirty="0" smtClean="0"/>
            <a:t>Муниципальный опорный центр дополнительного образования детей (далее – муниципальный опорный центр), – организация (структурное подразделение организации), наделенная правовым актом органа местного самоуправления функциями по организационному, методическому и аналитическому сопровождению и мониторингу развития системы дополнительного образования детей на территории соответствующего муниципального образования</a:t>
          </a:r>
          <a:endParaRPr lang="ru-RU" b="1" dirty="0"/>
        </a:p>
      </dgm:t>
    </dgm:pt>
    <dgm:pt modelId="{A7B19778-409B-4803-A451-0162FE155B03}" type="parTrans" cxnId="{6BAFEA4B-0C28-4764-A263-6676B8100DCB}">
      <dgm:prSet/>
      <dgm:spPr/>
      <dgm:t>
        <a:bodyPr/>
        <a:lstStyle/>
        <a:p>
          <a:endParaRPr lang="ru-RU"/>
        </a:p>
      </dgm:t>
    </dgm:pt>
    <dgm:pt modelId="{37BE3D80-F52F-4805-ABEA-EB151E18ED5F}" type="sibTrans" cxnId="{6BAFEA4B-0C28-4764-A263-6676B8100DCB}">
      <dgm:prSet/>
      <dgm:spPr/>
      <dgm:t>
        <a:bodyPr/>
        <a:lstStyle/>
        <a:p>
          <a:endParaRPr lang="ru-RU"/>
        </a:p>
      </dgm:t>
    </dgm:pt>
    <dgm:pt modelId="{FB3C07DB-E690-409E-8491-C153A05C8AEA}" type="pres">
      <dgm:prSet presAssocID="{9035FD1F-8345-4311-BF51-AC2E7809D16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86D9E54-F22B-4986-9E38-F2B2F8E9D179}" type="pres">
      <dgm:prSet presAssocID="{281E5166-FEF3-4694-A2E6-849822D0AC5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128F4B-EC82-40A4-84F2-166559690F5A}" type="presOf" srcId="{281E5166-FEF3-4694-A2E6-849822D0AC59}" destId="{186D9E54-F22B-4986-9E38-F2B2F8E9D179}" srcOrd="0" destOrd="0" presId="urn:microsoft.com/office/officeart/2005/8/layout/vList2"/>
    <dgm:cxn modelId="{6BAFEA4B-0C28-4764-A263-6676B8100DCB}" srcId="{9035FD1F-8345-4311-BF51-AC2E7809D16C}" destId="{281E5166-FEF3-4694-A2E6-849822D0AC59}" srcOrd="0" destOrd="0" parTransId="{A7B19778-409B-4803-A451-0162FE155B03}" sibTransId="{37BE3D80-F52F-4805-ABEA-EB151E18ED5F}"/>
    <dgm:cxn modelId="{E0B35776-3EFC-4172-82BD-98A5993C1889}" type="presOf" srcId="{9035FD1F-8345-4311-BF51-AC2E7809D16C}" destId="{FB3C07DB-E690-409E-8491-C153A05C8AEA}" srcOrd="0" destOrd="0" presId="urn:microsoft.com/office/officeart/2005/8/layout/vList2"/>
    <dgm:cxn modelId="{AC7CA157-240F-4AA3-9380-3E53FA5BFD41}" type="presParOf" srcId="{FB3C07DB-E690-409E-8491-C153A05C8AEA}" destId="{186D9E54-F22B-4986-9E38-F2B2F8E9D17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38955C5-F497-41B1-A222-E04C90311A7D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ru-RU"/>
        </a:p>
      </dgm:t>
    </dgm:pt>
    <dgm:pt modelId="{F7A7F2F4-93CB-4581-ACCE-87A1F5B2A5A1}">
      <dgm:prSet/>
      <dgm:spPr/>
      <dgm:t>
        <a:bodyPr/>
        <a:lstStyle/>
        <a:p>
          <a:pPr algn="ctr" rtl="0"/>
          <a:r>
            <a:rPr lang="ru-RU" b="1" dirty="0" smtClean="0"/>
            <a:t>Принятие контрольной точки - МОЦ</a:t>
          </a:r>
          <a:endParaRPr lang="ru-RU" b="1" dirty="0"/>
        </a:p>
      </dgm:t>
    </dgm:pt>
    <dgm:pt modelId="{787A2053-C62E-4CCF-9AA6-EDCBF6765313}" type="parTrans" cxnId="{8F198935-EB34-4690-B9B0-AB40ACB6AD5C}">
      <dgm:prSet/>
      <dgm:spPr/>
      <dgm:t>
        <a:bodyPr/>
        <a:lstStyle/>
        <a:p>
          <a:endParaRPr lang="ru-RU"/>
        </a:p>
      </dgm:t>
    </dgm:pt>
    <dgm:pt modelId="{55218BB8-25E4-487F-9439-9AABB3E5E257}" type="sibTrans" cxnId="{8F198935-EB34-4690-B9B0-AB40ACB6AD5C}">
      <dgm:prSet/>
      <dgm:spPr/>
      <dgm:t>
        <a:bodyPr/>
        <a:lstStyle/>
        <a:p>
          <a:endParaRPr lang="ru-RU"/>
        </a:p>
      </dgm:t>
    </dgm:pt>
    <dgm:pt modelId="{19755B0A-0FE0-4AA7-BB5B-F945332E5B02}" type="pres">
      <dgm:prSet presAssocID="{D38955C5-F497-41B1-A222-E04C90311A7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40AF1D7-733B-4B13-8657-523F6E04BE7E}" type="pres">
      <dgm:prSet presAssocID="{F7A7F2F4-93CB-4581-ACCE-87A1F5B2A5A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BC48F4F-2CE6-44B8-8727-C8BD4D28F3FE}" type="presOf" srcId="{D38955C5-F497-41B1-A222-E04C90311A7D}" destId="{19755B0A-0FE0-4AA7-BB5B-F945332E5B02}" srcOrd="0" destOrd="0" presId="urn:microsoft.com/office/officeart/2005/8/layout/vList2"/>
    <dgm:cxn modelId="{8F198935-EB34-4690-B9B0-AB40ACB6AD5C}" srcId="{D38955C5-F497-41B1-A222-E04C90311A7D}" destId="{F7A7F2F4-93CB-4581-ACCE-87A1F5B2A5A1}" srcOrd="0" destOrd="0" parTransId="{787A2053-C62E-4CCF-9AA6-EDCBF6765313}" sibTransId="{55218BB8-25E4-487F-9439-9AABB3E5E257}"/>
    <dgm:cxn modelId="{95DDBD5E-E8CE-4362-AB6E-96959EDDAF2F}" type="presOf" srcId="{F7A7F2F4-93CB-4581-ACCE-87A1F5B2A5A1}" destId="{D40AF1D7-733B-4B13-8657-523F6E04BE7E}" srcOrd="0" destOrd="0" presId="urn:microsoft.com/office/officeart/2005/8/layout/vList2"/>
    <dgm:cxn modelId="{C2CA6AB4-CF26-451B-BAB0-887B37EF883B}" type="presParOf" srcId="{19755B0A-0FE0-4AA7-BB5B-F945332E5B02}" destId="{D40AF1D7-733B-4B13-8657-523F6E04BE7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A7BD4B75-8E83-477A-A4BC-2B414043376B}" type="doc">
      <dgm:prSet loTypeId="urn:microsoft.com/office/officeart/2005/8/layout/default" loCatId="list" qsTypeId="urn:microsoft.com/office/officeart/2005/8/quickstyle/simple2" qsCatId="simple" csTypeId="urn:microsoft.com/office/officeart/2005/8/colors/accent0_1" csCatId="mainScheme"/>
      <dgm:spPr/>
      <dgm:t>
        <a:bodyPr/>
        <a:lstStyle/>
        <a:p>
          <a:endParaRPr lang="ru-RU"/>
        </a:p>
      </dgm:t>
    </dgm:pt>
    <dgm:pt modelId="{4A471F5C-BC18-4CA3-9CAB-F9ED1E108AF6}">
      <dgm:prSet/>
      <dgm:spPr/>
      <dgm:t>
        <a:bodyPr/>
        <a:lstStyle/>
        <a:p>
          <a:pPr rtl="0"/>
          <a:r>
            <a:rPr lang="ru-RU" b="1" dirty="0" smtClean="0"/>
            <a:t>Муниципальный опорный центр (МОЦ) создан в каждом муниципальном образовании (городском округе) путем издания </a:t>
          </a:r>
          <a:r>
            <a:rPr lang="ru-RU" b="1" u="sng" dirty="0" smtClean="0">
              <a:solidFill>
                <a:srgbClr val="FF0000"/>
              </a:solidFill>
            </a:rPr>
            <a:t>распорядительного акта исполнительно-распорядительного органа местного самоуп</a:t>
          </a:r>
          <a:r>
            <a:rPr lang="ru-RU" b="1" u="sng" dirty="0" smtClean="0"/>
            <a:t>равления </a:t>
          </a:r>
          <a:endParaRPr lang="ru-RU" u="sng" dirty="0"/>
        </a:p>
      </dgm:t>
    </dgm:pt>
    <dgm:pt modelId="{E92AEA0C-B7A3-41C1-BD51-7A006635F30C}" type="parTrans" cxnId="{489F390A-21B5-44CC-8621-50B57D587C5D}">
      <dgm:prSet/>
      <dgm:spPr/>
      <dgm:t>
        <a:bodyPr/>
        <a:lstStyle/>
        <a:p>
          <a:endParaRPr lang="ru-RU"/>
        </a:p>
      </dgm:t>
    </dgm:pt>
    <dgm:pt modelId="{E5F9F039-4EEF-416D-BC25-7FAD24DA577C}" type="sibTrans" cxnId="{489F390A-21B5-44CC-8621-50B57D587C5D}">
      <dgm:prSet/>
      <dgm:spPr/>
      <dgm:t>
        <a:bodyPr/>
        <a:lstStyle/>
        <a:p>
          <a:endParaRPr lang="ru-RU"/>
        </a:p>
      </dgm:t>
    </dgm:pt>
    <dgm:pt modelId="{C08DF8CF-D673-40C4-A480-C9268C4F6915}">
      <dgm:prSet/>
      <dgm:spPr/>
      <dgm:t>
        <a:bodyPr/>
        <a:lstStyle/>
        <a:p>
          <a:pPr rtl="0"/>
          <a:r>
            <a:rPr lang="ru-RU" b="1" dirty="0" smtClean="0"/>
            <a:t>РМЦ утвержден </a:t>
          </a:r>
          <a:r>
            <a:rPr lang="ru-RU" b="1" u="sng" dirty="0" smtClean="0">
              <a:solidFill>
                <a:srgbClr val="FF0000"/>
              </a:solidFill>
            </a:rPr>
            <a:t>порядок взаимодействия МОЦ </a:t>
          </a:r>
          <a:r>
            <a:rPr lang="ru-RU" b="1" dirty="0" smtClean="0"/>
            <a:t>в ходе реализации Целевой модели, объединяющий их в </a:t>
          </a:r>
          <a:r>
            <a:rPr lang="ru-RU" b="1" u="sng" dirty="0" smtClean="0">
              <a:solidFill>
                <a:srgbClr val="FF0000"/>
              </a:solidFill>
            </a:rPr>
            <a:t>сеть муниципальных опорных центров во всех муниципальных образованиях субъекта</a:t>
          </a:r>
          <a:r>
            <a:rPr lang="ru-RU" b="1" dirty="0" smtClean="0">
              <a:solidFill>
                <a:srgbClr val="FF0000"/>
              </a:solidFill>
            </a:rPr>
            <a:t> </a:t>
          </a:r>
          <a:r>
            <a:rPr lang="ru-RU" b="1" dirty="0" smtClean="0"/>
            <a:t>Российской Федерации	</a:t>
          </a:r>
          <a:endParaRPr lang="ru-RU" dirty="0"/>
        </a:p>
      </dgm:t>
    </dgm:pt>
    <dgm:pt modelId="{29A8DC00-EFF6-4329-853E-CAB4BB3949BA}" type="parTrans" cxnId="{A8BE9851-EF52-4A09-8086-25CF332D057C}">
      <dgm:prSet/>
      <dgm:spPr/>
      <dgm:t>
        <a:bodyPr/>
        <a:lstStyle/>
        <a:p>
          <a:endParaRPr lang="ru-RU"/>
        </a:p>
      </dgm:t>
    </dgm:pt>
    <dgm:pt modelId="{C881AD5D-83FD-48B0-8156-A5AB1AB99784}" type="sibTrans" cxnId="{A8BE9851-EF52-4A09-8086-25CF332D057C}">
      <dgm:prSet/>
      <dgm:spPr/>
      <dgm:t>
        <a:bodyPr/>
        <a:lstStyle/>
        <a:p>
          <a:endParaRPr lang="ru-RU"/>
        </a:p>
      </dgm:t>
    </dgm:pt>
    <dgm:pt modelId="{FAD687FE-91F3-47B3-937C-19395629C7C4}">
      <dgm:prSet/>
      <dgm:spPr/>
      <dgm:t>
        <a:bodyPr/>
        <a:lstStyle/>
        <a:p>
          <a:pPr rtl="0"/>
          <a:r>
            <a:rPr lang="ru-RU" b="1" dirty="0" smtClean="0"/>
            <a:t>Для каждого муниципального автономного учреждения, на базе которого создан МОЦ, </a:t>
          </a:r>
          <a:r>
            <a:rPr lang="ru-RU" b="1" u="sng" dirty="0" smtClean="0">
              <a:solidFill>
                <a:srgbClr val="FF0000"/>
              </a:solidFill>
            </a:rPr>
            <a:t>имеется муниципальное задание, </a:t>
          </a:r>
          <a:r>
            <a:rPr lang="ru-RU" b="1" dirty="0" smtClean="0"/>
            <a:t>предусматривающее работы МОЦ	</a:t>
          </a:r>
          <a:endParaRPr lang="ru-RU" dirty="0"/>
        </a:p>
      </dgm:t>
    </dgm:pt>
    <dgm:pt modelId="{186BB126-7301-4ED6-83AB-BB139BA6F9F2}" type="parTrans" cxnId="{13A7322C-B950-4EA1-9B20-99C9B22F3675}">
      <dgm:prSet/>
      <dgm:spPr/>
      <dgm:t>
        <a:bodyPr/>
        <a:lstStyle/>
        <a:p>
          <a:endParaRPr lang="ru-RU"/>
        </a:p>
      </dgm:t>
    </dgm:pt>
    <dgm:pt modelId="{C7DA4C9A-A516-401F-AA7D-8E7EBF5A16A8}" type="sibTrans" cxnId="{13A7322C-B950-4EA1-9B20-99C9B22F3675}">
      <dgm:prSet/>
      <dgm:spPr/>
      <dgm:t>
        <a:bodyPr/>
        <a:lstStyle/>
        <a:p>
          <a:endParaRPr lang="ru-RU"/>
        </a:p>
      </dgm:t>
    </dgm:pt>
    <dgm:pt modelId="{6780A3ED-DB3B-4B34-ABA6-6E9556E9828B}">
      <dgm:prSet/>
      <dgm:spPr/>
      <dgm:t>
        <a:bodyPr/>
        <a:lstStyle/>
        <a:p>
          <a:pPr rtl="0"/>
          <a:r>
            <a:rPr lang="ru-RU" b="1" dirty="0" smtClean="0"/>
            <a:t>Для каждого МОЦ </a:t>
          </a:r>
          <a:r>
            <a:rPr lang="ru-RU" b="1" u="sng" dirty="0" smtClean="0">
              <a:solidFill>
                <a:srgbClr val="FF0000"/>
              </a:solidFill>
            </a:rPr>
            <a:t>предусмотрено финансовое обеспечение выполнения </a:t>
          </a:r>
          <a:r>
            <a:rPr lang="ru-RU" b="1" dirty="0" smtClean="0"/>
            <a:t>работ в рамках основной деятельности по реализации Целевой модели</a:t>
          </a:r>
          <a:endParaRPr lang="ru-RU" b="1" dirty="0"/>
        </a:p>
      </dgm:t>
    </dgm:pt>
    <dgm:pt modelId="{0DDE681E-9190-4BE3-9791-E2DC35EE0D8E}" type="parTrans" cxnId="{C42645F6-164B-4342-A409-EE8E5129124C}">
      <dgm:prSet/>
      <dgm:spPr/>
      <dgm:t>
        <a:bodyPr/>
        <a:lstStyle/>
        <a:p>
          <a:endParaRPr lang="ru-RU"/>
        </a:p>
      </dgm:t>
    </dgm:pt>
    <dgm:pt modelId="{A819B6F6-F58C-4FFA-B784-467A7644F98A}" type="sibTrans" cxnId="{C42645F6-164B-4342-A409-EE8E5129124C}">
      <dgm:prSet/>
      <dgm:spPr/>
      <dgm:t>
        <a:bodyPr/>
        <a:lstStyle/>
        <a:p>
          <a:endParaRPr lang="ru-RU"/>
        </a:p>
      </dgm:t>
    </dgm:pt>
    <dgm:pt modelId="{0F21B9E7-5601-494F-9AD3-C324D180EFEC}">
      <dgm:prSet/>
      <dgm:spPr/>
      <dgm:t>
        <a:bodyPr/>
        <a:lstStyle/>
        <a:p>
          <a:pPr rtl="0"/>
          <a:r>
            <a:rPr lang="ru-RU" b="1" dirty="0" smtClean="0"/>
            <a:t>Для каждого МОЦ </a:t>
          </a:r>
          <a:r>
            <a:rPr lang="ru-RU" b="1" u="sng" dirty="0" smtClean="0">
              <a:solidFill>
                <a:srgbClr val="FF0000"/>
              </a:solidFill>
            </a:rPr>
            <a:t>предусмотрен необходимый штат работников</a:t>
          </a:r>
          <a:r>
            <a:rPr lang="ru-RU" b="1" dirty="0" smtClean="0"/>
            <a:t>, основными должностными обязанностями которых является выполнение задач по реализации Целевой модели (не задействованных в основной деятельности учреждения, на базе которого создан МОЦ).  	</a:t>
          </a:r>
          <a:endParaRPr lang="ru-RU" dirty="0"/>
        </a:p>
      </dgm:t>
    </dgm:pt>
    <dgm:pt modelId="{C0346167-F8E1-45BF-AABD-9C452E3150AC}" type="parTrans" cxnId="{864A65E9-C538-4251-BF82-A18981C887D8}">
      <dgm:prSet/>
      <dgm:spPr/>
      <dgm:t>
        <a:bodyPr/>
        <a:lstStyle/>
        <a:p>
          <a:endParaRPr lang="ru-RU"/>
        </a:p>
      </dgm:t>
    </dgm:pt>
    <dgm:pt modelId="{7F334960-382A-4F35-AA33-3D5B6BC2C866}" type="sibTrans" cxnId="{864A65E9-C538-4251-BF82-A18981C887D8}">
      <dgm:prSet/>
      <dgm:spPr/>
      <dgm:t>
        <a:bodyPr/>
        <a:lstStyle/>
        <a:p>
          <a:endParaRPr lang="ru-RU"/>
        </a:p>
      </dgm:t>
    </dgm:pt>
    <dgm:pt modelId="{92BDF462-CBC1-4F93-8BE2-66E8658FA666}">
      <dgm:prSet/>
      <dgm:spPr/>
      <dgm:t>
        <a:bodyPr/>
        <a:lstStyle/>
        <a:p>
          <a:pPr rtl="0"/>
          <a:r>
            <a:rPr lang="ru-RU" b="1" u="sng" dirty="0" smtClean="0">
              <a:solidFill>
                <a:srgbClr val="FF0000"/>
              </a:solidFill>
            </a:rPr>
            <a:t>Имеется план работы МОЦ</a:t>
          </a:r>
          <a:r>
            <a:rPr lang="ru-RU" b="1" dirty="0" smtClean="0">
              <a:solidFill>
                <a:srgbClr val="FF0000"/>
              </a:solidFill>
            </a:rPr>
            <a:t>, </a:t>
          </a:r>
          <a:r>
            <a:rPr lang="ru-RU" b="1" dirty="0" smtClean="0"/>
            <a:t>отражающий мероприятия МОЦ по реализации Целевой модели</a:t>
          </a:r>
          <a:endParaRPr lang="ru-RU" b="1" dirty="0"/>
        </a:p>
      </dgm:t>
    </dgm:pt>
    <dgm:pt modelId="{75E4F50F-C498-4772-B25C-B531A78E673F}" type="parTrans" cxnId="{0DA5F503-9694-4046-8358-20612226CB11}">
      <dgm:prSet/>
      <dgm:spPr/>
      <dgm:t>
        <a:bodyPr/>
        <a:lstStyle/>
        <a:p>
          <a:endParaRPr lang="ru-RU"/>
        </a:p>
      </dgm:t>
    </dgm:pt>
    <dgm:pt modelId="{941A827F-0D08-42E9-8A4E-A5CFF2CC7744}" type="sibTrans" cxnId="{0DA5F503-9694-4046-8358-20612226CB11}">
      <dgm:prSet/>
      <dgm:spPr/>
      <dgm:t>
        <a:bodyPr/>
        <a:lstStyle/>
        <a:p>
          <a:endParaRPr lang="ru-RU"/>
        </a:p>
      </dgm:t>
    </dgm:pt>
    <dgm:pt modelId="{7CC69503-2071-4722-B445-165C5C211A25}" type="pres">
      <dgm:prSet presAssocID="{A7BD4B75-8E83-477A-A4BC-2B414043376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AB2A0F7-73A8-4253-BA66-32B0BD07B009}" type="pres">
      <dgm:prSet presAssocID="{4A471F5C-BC18-4CA3-9CAB-F9ED1E108AF6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BA99C8-C6E2-40C4-97ED-6ED5CF1D2642}" type="pres">
      <dgm:prSet presAssocID="{E5F9F039-4EEF-416D-BC25-7FAD24DA577C}" presName="sibTrans" presStyleCnt="0"/>
      <dgm:spPr/>
    </dgm:pt>
    <dgm:pt modelId="{92E3350E-F269-48D0-AA06-20C9E16FE0AE}" type="pres">
      <dgm:prSet presAssocID="{C08DF8CF-D673-40C4-A480-C9268C4F6915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4B4C5D-B33D-439E-85A1-6A86B2F42C87}" type="pres">
      <dgm:prSet presAssocID="{C881AD5D-83FD-48B0-8156-A5AB1AB99784}" presName="sibTrans" presStyleCnt="0"/>
      <dgm:spPr/>
    </dgm:pt>
    <dgm:pt modelId="{0FA13CC1-E9FB-4DBC-882F-1E2802921D1A}" type="pres">
      <dgm:prSet presAssocID="{FAD687FE-91F3-47B3-937C-19395629C7C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D587E5-5C27-4317-ABCC-71040ED8C920}" type="pres">
      <dgm:prSet presAssocID="{C7DA4C9A-A516-401F-AA7D-8E7EBF5A16A8}" presName="sibTrans" presStyleCnt="0"/>
      <dgm:spPr/>
    </dgm:pt>
    <dgm:pt modelId="{71E892BD-BCEC-48C6-849A-F5554E176E73}" type="pres">
      <dgm:prSet presAssocID="{6780A3ED-DB3B-4B34-ABA6-6E9556E9828B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43D964-6968-4E83-9358-208D2338D0AF}" type="pres">
      <dgm:prSet presAssocID="{A819B6F6-F58C-4FFA-B784-467A7644F98A}" presName="sibTrans" presStyleCnt="0"/>
      <dgm:spPr/>
    </dgm:pt>
    <dgm:pt modelId="{C61AAEDD-4FEC-443C-A787-2C9239FD5C4A}" type="pres">
      <dgm:prSet presAssocID="{0F21B9E7-5601-494F-9AD3-C324D180EFEC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055484-14F8-4467-8F96-942D93789940}" type="pres">
      <dgm:prSet presAssocID="{7F334960-382A-4F35-AA33-3D5B6BC2C866}" presName="sibTrans" presStyleCnt="0"/>
      <dgm:spPr/>
    </dgm:pt>
    <dgm:pt modelId="{130273FA-5779-4FC2-AA96-42D1D349A034}" type="pres">
      <dgm:prSet presAssocID="{92BDF462-CBC1-4F93-8BE2-66E8658FA666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E93BA16-62B7-4AF2-9463-93894BF14C5F}" type="presOf" srcId="{A7BD4B75-8E83-477A-A4BC-2B414043376B}" destId="{7CC69503-2071-4722-B445-165C5C211A25}" srcOrd="0" destOrd="0" presId="urn:microsoft.com/office/officeart/2005/8/layout/default"/>
    <dgm:cxn modelId="{A8BE9851-EF52-4A09-8086-25CF332D057C}" srcId="{A7BD4B75-8E83-477A-A4BC-2B414043376B}" destId="{C08DF8CF-D673-40C4-A480-C9268C4F6915}" srcOrd="1" destOrd="0" parTransId="{29A8DC00-EFF6-4329-853E-CAB4BB3949BA}" sibTransId="{C881AD5D-83FD-48B0-8156-A5AB1AB99784}"/>
    <dgm:cxn modelId="{E0C813E9-8325-4996-8B1A-2CF489C007FF}" type="presOf" srcId="{0F21B9E7-5601-494F-9AD3-C324D180EFEC}" destId="{C61AAEDD-4FEC-443C-A787-2C9239FD5C4A}" srcOrd="0" destOrd="0" presId="urn:microsoft.com/office/officeart/2005/8/layout/default"/>
    <dgm:cxn modelId="{C42645F6-164B-4342-A409-EE8E5129124C}" srcId="{A7BD4B75-8E83-477A-A4BC-2B414043376B}" destId="{6780A3ED-DB3B-4B34-ABA6-6E9556E9828B}" srcOrd="3" destOrd="0" parTransId="{0DDE681E-9190-4BE3-9791-E2DC35EE0D8E}" sibTransId="{A819B6F6-F58C-4FFA-B784-467A7644F98A}"/>
    <dgm:cxn modelId="{0DA5F503-9694-4046-8358-20612226CB11}" srcId="{A7BD4B75-8E83-477A-A4BC-2B414043376B}" destId="{92BDF462-CBC1-4F93-8BE2-66E8658FA666}" srcOrd="5" destOrd="0" parTransId="{75E4F50F-C498-4772-B25C-B531A78E673F}" sibTransId="{941A827F-0D08-42E9-8A4E-A5CFF2CC7744}"/>
    <dgm:cxn modelId="{D7D0C9F3-880C-49B0-B4FE-199253E3252E}" type="presOf" srcId="{4A471F5C-BC18-4CA3-9CAB-F9ED1E108AF6}" destId="{CAB2A0F7-73A8-4253-BA66-32B0BD07B009}" srcOrd="0" destOrd="0" presId="urn:microsoft.com/office/officeart/2005/8/layout/default"/>
    <dgm:cxn modelId="{864A65E9-C538-4251-BF82-A18981C887D8}" srcId="{A7BD4B75-8E83-477A-A4BC-2B414043376B}" destId="{0F21B9E7-5601-494F-9AD3-C324D180EFEC}" srcOrd="4" destOrd="0" parTransId="{C0346167-F8E1-45BF-AABD-9C452E3150AC}" sibTransId="{7F334960-382A-4F35-AA33-3D5B6BC2C866}"/>
    <dgm:cxn modelId="{8610EF61-C097-4503-B08B-1595EE9DCCEF}" type="presOf" srcId="{FAD687FE-91F3-47B3-937C-19395629C7C4}" destId="{0FA13CC1-E9FB-4DBC-882F-1E2802921D1A}" srcOrd="0" destOrd="0" presId="urn:microsoft.com/office/officeart/2005/8/layout/default"/>
    <dgm:cxn modelId="{13A7322C-B950-4EA1-9B20-99C9B22F3675}" srcId="{A7BD4B75-8E83-477A-A4BC-2B414043376B}" destId="{FAD687FE-91F3-47B3-937C-19395629C7C4}" srcOrd="2" destOrd="0" parTransId="{186BB126-7301-4ED6-83AB-BB139BA6F9F2}" sibTransId="{C7DA4C9A-A516-401F-AA7D-8E7EBF5A16A8}"/>
    <dgm:cxn modelId="{0DD346A4-A69E-4D88-8CAD-E5700077AD09}" type="presOf" srcId="{92BDF462-CBC1-4F93-8BE2-66E8658FA666}" destId="{130273FA-5779-4FC2-AA96-42D1D349A034}" srcOrd="0" destOrd="0" presId="urn:microsoft.com/office/officeart/2005/8/layout/default"/>
    <dgm:cxn modelId="{CAE76C27-5054-4BC9-B40C-981C3001DC1D}" type="presOf" srcId="{6780A3ED-DB3B-4B34-ABA6-6E9556E9828B}" destId="{71E892BD-BCEC-48C6-849A-F5554E176E73}" srcOrd="0" destOrd="0" presId="urn:microsoft.com/office/officeart/2005/8/layout/default"/>
    <dgm:cxn modelId="{82BF38A7-822C-4DAC-BAF6-8F0747BC0A1E}" type="presOf" srcId="{C08DF8CF-D673-40C4-A480-C9268C4F6915}" destId="{92E3350E-F269-48D0-AA06-20C9E16FE0AE}" srcOrd="0" destOrd="0" presId="urn:microsoft.com/office/officeart/2005/8/layout/default"/>
    <dgm:cxn modelId="{489F390A-21B5-44CC-8621-50B57D587C5D}" srcId="{A7BD4B75-8E83-477A-A4BC-2B414043376B}" destId="{4A471F5C-BC18-4CA3-9CAB-F9ED1E108AF6}" srcOrd="0" destOrd="0" parTransId="{E92AEA0C-B7A3-41C1-BD51-7A006635F30C}" sibTransId="{E5F9F039-4EEF-416D-BC25-7FAD24DA577C}"/>
    <dgm:cxn modelId="{BE7E6C5E-0884-4C82-8281-E89CCEF88F48}" type="presParOf" srcId="{7CC69503-2071-4722-B445-165C5C211A25}" destId="{CAB2A0F7-73A8-4253-BA66-32B0BD07B009}" srcOrd="0" destOrd="0" presId="urn:microsoft.com/office/officeart/2005/8/layout/default"/>
    <dgm:cxn modelId="{9F4E98BF-8D57-4480-889E-BE6DDA2287E6}" type="presParOf" srcId="{7CC69503-2071-4722-B445-165C5C211A25}" destId="{87BA99C8-C6E2-40C4-97ED-6ED5CF1D2642}" srcOrd="1" destOrd="0" presId="urn:microsoft.com/office/officeart/2005/8/layout/default"/>
    <dgm:cxn modelId="{5E6681A3-08EF-4C96-AD4B-C66CE994335F}" type="presParOf" srcId="{7CC69503-2071-4722-B445-165C5C211A25}" destId="{92E3350E-F269-48D0-AA06-20C9E16FE0AE}" srcOrd="2" destOrd="0" presId="urn:microsoft.com/office/officeart/2005/8/layout/default"/>
    <dgm:cxn modelId="{995E69EB-8F59-434C-9A50-44B2D0D26E28}" type="presParOf" srcId="{7CC69503-2071-4722-B445-165C5C211A25}" destId="{144B4C5D-B33D-439E-85A1-6A86B2F42C87}" srcOrd="3" destOrd="0" presId="urn:microsoft.com/office/officeart/2005/8/layout/default"/>
    <dgm:cxn modelId="{68483888-1589-4BDF-9009-5172ABB337E5}" type="presParOf" srcId="{7CC69503-2071-4722-B445-165C5C211A25}" destId="{0FA13CC1-E9FB-4DBC-882F-1E2802921D1A}" srcOrd="4" destOrd="0" presId="urn:microsoft.com/office/officeart/2005/8/layout/default"/>
    <dgm:cxn modelId="{A8BB4F48-EBA7-4B3D-8ABA-81513D340123}" type="presParOf" srcId="{7CC69503-2071-4722-B445-165C5C211A25}" destId="{79D587E5-5C27-4317-ABCC-71040ED8C920}" srcOrd="5" destOrd="0" presId="urn:microsoft.com/office/officeart/2005/8/layout/default"/>
    <dgm:cxn modelId="{62FA9ADE-512F-4307-BCFB-A2A8926B187C}" type="presParOf" srcId="{7CC69503-2071-4722-B445-165C5C211A25}" destId="{71E892BD-BCEC-48C6-849A-F5554E176E73}" srcOrd="6" destOrd="0" presId="urn:microsoft.com/office/officeart/2005/8/layout/default"/>
    <dgm:cxn modelId="{36358146-EB01-488D-B9DF-BF0DE69A6DE6}" type="presParOf" srcId="{7CC69503-2071-4722-B445-165C5C211A25}" destId="{C243D964-6968-4E83-9358-208D2338D0AF}" srcOrd="7" destOrd="0" presId="urn:microsoft.com/office/officeart/2005/8/layout/default"/>
    <dgm:cxn modelId="{2318596C-FE1C-4404-B714-CAF418D27635}" type="presParOf" srcId="{7CC69503-2071-4722-B445-165C5C211A25}" destId="{C61AAEDD-4FEC-443C-A787-2C9239FD5C4A}" srcOrd="8" destOrd="0" presId="urn:microsoft.com/office/officeart/2005/8/layout/default"/>
    <dgm:cxn modelId="{5D596BA8-18C9-415E-99CC-139BA069064B}" type="presParOf" srcId="{7CC69503-2071-4722-B445-165C5C211A25}" destId="{15055484-14F8-4467-8F96-942D93789940}" srcOrd="9" destOrd="0" presId="urn:microsoft.com/office/officeart/2005/8/layout/default"/>
    <dgm:cxn modelId="{48FDA6E3-507C-46E7-8EA7-772D84321E7F}" type="presParOf" srcId="{7CC69503-2071-4722-B445-165C5C211A25}" destId="{130273FA-5779-4FC2-AA96-42D1D349A034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84D5D549-CCFA-4A16-8900-F18FEDD5B358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ru-RU"/>
        </a:p>
      </dgm:t>
    </dgm:pt>
    <dgm:pt modelId="{19F72B41-312D-46A3-90EE-D647F4849AAA}">
      <dgm:prSet/>
      <dgm:spPr/>
      <dgm:t>
        <a:bodyPr/>
        <a:lstStyle/>
        <a:p>
          <a:pPr algn="ctr" rtl="0"/>
          <a:r>
            <a:rPr lang="ru-RU" b="1" dirty="0" smtClean="0"/>
            <a:t>Контрольная точка МОЦ в региональной Дорожной карте</a:t>
          </a:r>
          <a:endParaRPr lang="ru-RU" b="1" dirty="0"/>
        </a:p>
      </dgm:t>
    </dgm:pt>
    <dgm:pt modelId="{52BB5820-E7ED-4F9E-AA0F-1654EDB423B5}" type="parTrans" cxnId="{E4836CFE-8670-41B0-AB05-B66115E18B4D}">
      <dgm:prSet/>
      <dgm:spPr/>
      <dgm:t>
        <a:bodyPr/>
        <a:lstStyle/>
        <a:p>
          <a:endParaRPr lang="ru-RU"/>
        </a:p>
      </dgm:t>
    </dgm:pt>
    <dgm:pt modelId="{058B9EB4-8C61-425C-9CB5-2AF1FD86D662}" type="sibTrans" cxnId="{E4836CFE-8670-41B0-AB05-B66115E18B4D}">
      <dgm:prSet/>
      <dgm:spPr/>
      <dgm:t>
        <a:bodyPr/>
        <a:lstStyle/>
        <a:p>
          <a:endParaRPr lang="ru-RU"/>
        </a:p>
      </dgm:t>
    </dgm:pt>
    <dgm:pt modelId="{3A7FFF9C-2F52-415D-8C52-E3DB1975B6F2}" type="pres">
      <dgm:prSet presAssocID="{84D5D549-CCFA-4A16-8900-F18FEDD5B35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B217F5-E3E2-4AC7-BF87-D5BF0A1CD9E1}" type="pres">
      <dgm:prSet presAssocID="{19F72B41-312D-46A3-90EE-D647F4849AA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4836CFE-8670-41B0-AB05-B66115E18B4D}" srcId="{84D5D549-CCFA-4A16-8900-F18FEDD5B358}" destId="{19F72B41-312D-46A3-90EE-D647F4849AAA}" srcOrd="0" destOrd="0" parTransId="{52BB5820-E7ED-4F9E-AA0F-1654EDB423B5}" sibTransId="{058B9EB4-8C61-425C-9CB5-2AF1FD86D662}"/>
    <dgm:cxn modelId="{B4F4FE9C-E4CA-497D-ADE2-55FB270DEE93}" type="presOf" srcId="{19F72B41-312D-46A3-90EE-D647F4849AAA}" destId="{23B217F5-E3E2-4AC7-BF87-D5BF0A1CD9E1}" srcOrd="0" destOrd="0" presId="urn:microsoft.com/office/officeart/2005/8/layout/vList2"/>
    <dgm:cxn modelId="{182BD45B-5776-4252-986B-97C129CB6B33}" type="presOf" srcId="{84D5D549-CCFA-4A16-8900-F18FEDD5B358}" destId="{3A7FFF9C-2F52-415D-8C52-E3DB1975B6F2}" srcOrd="0" destOrd="0" presId="urn:microsoft.com/office/officeart/2005/8/layout/vList2"/>
    <dgm:cxn modelId="{B1DACEFB-6532-450B-B5CF-5330B46B74DB}" type="presParOf" srcId="{3A7FFF9C-2F52-415D-8C52-E3DB1975B6F2}" destId="{23B217F5-E3E2-4AC7-BF87-D5BF0A1CD9E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8A42E841-C339-4EAD-AB66-D160D528C886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ru-RU"/>
        </a:p>
      </dgm:t>
    </dgm:pt>
    <dgm:pt modelId="{47CD5264-7DA9-477B-B518-034F7F70B5CA}">
      <dgm:prSet/>
      <dgm:spPr/>
      <dgm:t>
        <a:bodyPr/>
        <a:lstStyle/>
        <a:p>
          <a:pPr rtl="0"/>
          <a:r>
            <a:rPr lang="ru-RU" b="1" dirty="0" err="1" smtClean="0"/>
            <a:t>Определён</a:t>
          </a:r>
          <a:r>
            <a:rPr lang="ru-RU" b="1" dirty="0" smtClean="0"/>
            <a:t> и нормативно </a:t>
          </a:r>
          <a:r>
            <a:rPr lang="ru-RU" b="1" dirty="0" err="1" smtClean="0"/>
            <a:t>закреплён</a:t>
          </a:r>
          <a:r>
            <a:rPr lang="ru-RU" b="1" dirty="0" smtClean="0"/>
            <a:t> статус муниципальных опорных центров в каждом муниципальном образовании субъекта </a:t>
          </a:r>
          <a:r>
            <a:rPr lang="ru-RU" b="1" dirty="0" err="1" smtClean="0"/>
            <a:t>Российскои</a:t>
          </a:r>
          <a:r>
            <a:rPr lang="ru-RU" b="1" dirty="0" smtClean="0"/>
            <a:t>̆ Федерации </a:t>
          </a:r>
          <a:endParaRPr lang="ru-RU" b="1" dirty="0"/>
        </a:p>
      </dgm:t>
    </dgm:pt>
    <dgm:pt modelId="{EAEF30BD-7C9F-41B7-9B94-6443410CADFB}" type="parTrans" cxnId="{7D8E4359-9C64-497E-ADEC-94DF2E3CB4F2}">
      <dgm:prSet/>
      <dgm:spPr/>
      <dgm:t>
        <a:bodyPr/>
        <a:lstStyle/>
        <a:p>
          <a:endParaRPr lang="ru-RU"/>
        </a:p>
      </dgm:t>
    </dgm:pt>
    <dgm:pt modelId="{7ED81817-CC4E-406A-9D46-5357D84DD31E}" type="sibTrans" cxnId="{7D8E4359-9C64-497E-ADEC-94DF2E3CB4F2}">
      <dgm:prSet/>
      <dgm:spPr/>
      <dgm:t>
        <a:bodyPr/>
        <a:lstStyle/>
        <a:p>
          <a:endParaRPr lang="ru-RU"/>
        </a:p>
      </dgm:t>
    </dgm:pt>
    <dgm:pt modelId="{F8FFE8BE-2FB9-4BF9-A0C4-48B7644D4D00}" type="pres">
      <dgm:prSet presAssocID="{8A42E841-C339-4EAD-AB66-D160D528C88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2719B28-3A19-4F63-8F79-856C943C73F6}" type="pres">
      <dgm:prSet presAssocID="{47CD5264-7DA9-477B-B518-034F7F70B5C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329CD55-12DD-4E08-94BC-9CA919515834}" type="presOf" srcId="{8A42E841-C339-4EAD-AB66-D160D528C886}" destId="{F8FFE8BE-2FB9-4BF9-A0C4-48B7644D4D00}" srcOrd="0" destOrd="0" presId="urn:microsoft.com/office/officeart/2005/8/layout/vList2"/>
    <dgm:cxn modelId="{0B29F3A9-BD44-4C75-B68E-351D23A08248}" type="presOf" srcId="{47CD5264-7DA9-477B-B518-034F7F70B5CA}" destId="{42719B28-3A19-4F63-8F79-856C943C73F6}" srcOrd="0" destOrd="0" presId="urn:microsoft.com/office/officeart/2005/8/layout/vList2"/>
    <dgm:cxn modelId="{7D8E4359-9C64-497E-ADEC-94DF2E3CB4F2}" srcId="{8A42E841-C339-4EAD-AB66-D160D528C886}" destId="{47CD5264-7DA9-477B-B518-034F7F70B5CA}" srcOrd="0" destOrd="0" parTransId="{EAEF30BD-7C9F-41B7-9B94-6443410CADFB}" sibTransId="{7ED81817-CC4E-406A-9D46-5357D84DD31E}"/>
    <dgm:cxn modelId="{B1A37CBC-F1BC-430C-AE66-A8CE09EEEF3A}" type="presParOf" srcId="{F8FFE8BE-2FB9-4BF9-A0C4-48B7644D4D00}" destId="{42719B28-3A19-4F63-8F79-856C943C73F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9CD7FB1D-EC82-4429-96B9-0598321EEA68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A0326CCF-197E-4C77-AE21-402C098BA5EE}">
      <dgm:prSet/>
      <dgm:spPr/>
      <dgm:t>
        <a:bodyPr/>
        <a:lstStyle/>
        <a:p>
          <a:pPr rtl="0"/>
          <a:r>
            <a:rPr lang="ru-RU" b="1" dirty="0" smtClean="0"/>
            <a:t>Определён и нормативно закреплён статус муниципальных опорных центров в каждом Муниципальном образовании субъекта Российской Федерации</a:t>
          </a:r>
          <a:r>
            <a:rPr lang="ru-RU" dirty="0" smtClean="0"/>
            <a:t>, </a:t>
          </a:r>
        </a:p>
        <a:p>
          <a:pPr rtl="0"/>
          <a:r>
            <a:rPr lang="ru-RU" b="1" dirty="0" smtClean="0">
              <a:solidFill>
                <a:srgbClr val="FF0000"/>
              </a:solidFill>
            </a:rPr>
            <a:t>представлена информация о финансовом обеспечении выполнения МОЦ работ в рамках основной деятельности по реализации Целевой модели!!!</a:t>
          </a:r>
          <a:endParaRPr lang="ru-RU" b="1" dirty="0">
            <a:solidFill>
              <a:srgbClr val="FF0000"/>
            </a:solidFill>
          </a:endParaRPr>
        </a:p>
      </dgm:t>
    </dgm:pt>
    <dgm:pt modelId="{64137CB7-0275-4A1A-9581-E662C67BBE37}" type="parTrans" cxnId="{5D7C99E1-A518-493E-A88C-F68F5A4DA522}">
      <dgm:prSet/>
      <dgm:spPr/>
      <dgm:t>
        <a:bodyPr/>
        <a:lstStyle/>
        <a:p>
          <a:endParaRPr lang="ru-RU"/>
        </a:p>
      </dgm:t>
    </dgm:pt>
    <dgm:pt modelId="{E5B6B4DC-2310-456C-B883-5F8EE8EC6484}" type="sibTrans" cxnId="{5D7C99E1-A518-493E-A88C-F68F5A4DA522}">
      <dgm:prSet/>
      <dgm:spPr/>
      <dgm:t>
        <a:bodyPr/>
        <a:lstStyle/>
        <a:p>
          <a:endParaRPr lang="ru-RU"/>
        </a:p>
      </dgm:t>
    </dgm:pt>
    <dgm:pt modelId="{E979772B-48D3-4E55-BF77-BD5A901C4532}" type="pres">
      <dgm:prSet presAssocID="{9CD7FB1D-EC82-4429-96B9-0598321EEA6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DFA791E-308B-401B-98BD-6FC6AB87529A}" type="pres">
      <dgm:prSet presAssocID="{A0326CCF-197E-4C77-AE21-402C098BA5E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D7C99E1-A518-493E-A88C-F68F5A4DA522}" srcId="{9CD7FB1D-EC82-4429-96B9-0598321EEA68}" destId="{A0326CCF-197E-4C77-AE21-402C098BA5EE}" srcOrd="0" destOrd="0" parTransId="{64137CB7-0275-4A1A-9581-E662C67BBE37}" sibTransId="{E5B6B4DC-2310-456C-B883-5F8EE8EC6484}"/>
    <dgm:cxn modelId="{36FAA4F8-6A7B-40EA-B981-D29DF773F2C0}" type="presOf" srcId="{A0326CCF-197E-4C77-AE21-402C098BA5EE}" destId="{BDFA791E-308B-401B-98BD-6FC6AB87529A}" srcOrd="0" destOrd="0" presId="urn:microsoft.com/office/officeart/2005/8/layout/vList2"/>
    <dgm:cxn modelId="{A2C25766-D9AA-49F0-8280-07F81A3EBE2C}" type="presOf" srcId="{9CD7FB1D-EC82-4429-96B9-0598321EEA68}" destId="{E979772B-48D3-4E55-BF77-BD5A901C4532}" srcOrd="0" destOrd="0" presId="urn:microsoft.com/office/officeart/2005/8/layout/vList2"/>
    <dgm:cxn modelId="{574D3546-99BF-428E-8354-83743E276802}" type="presParOf" srcId="{E979772B-48D3-4E55-BF77-BD5A901C4532}" destId="{BDFA791E-308B-401B-98BD-6FC6AB87529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76B395DB-C62B-4D32-9084-B93C7209BF56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ru-RU"/>
        </a:p>
      </dgm:t>
    </dgm:pt>
    <dgm:pt modelId="{F9664A79-E600-4928-9DE7-48825D444480}">
      <dgm:prSet/>
      <dgm:spPr/>
      <dgm:t>
        <a:bodyPr/>
        <a:lstStyle/>
        <a:p>
          <a:pPr algn="ctr" rtl="0"/>
          <a:r>
            <a:rPr lang="ru-RU" b="1" dirty="0" smtClean="0"/>
            <a:t>Федеральный оператор</a:t>
          </a:r>
          <a:endParaRPr lang="ru-RU" b="1" dirty="0"/>
        </a:p>
      </dgm:t>
    </dgm:pt>
    <dgm:pt modelId="{8C7ECF61-EB84-4690-A762-94583648B408}" type="parTrans" cxnId="{5DF2E880-E7A9-4665-A12C-8EBD2FD0B050}">
      <dgm:prSet/>
      <dgm:spPr/>
      <dgm:t>
        <a:bodyPr/>
        <a:lstStyle/>
        <a:p>
          <a:endParaRPr lang="ru-RU"/>
        </a:p>
      </dgm:t>
    </dgm:pt>
    <dgm:pt modelId="{2E49282B-0AB6-44C0-9723-EF90791161CD}" type="sibTrans" cxnId="{5DF2E880-E7A9-4665-A12C-8EBD2FD0B050}">
      <dgm:prSet/>
      <dgm:spPr/>
      <dgm:t>
        <a:bodyPr/>
        <a:lstStyle/>
        <a:p>
          <a:endParaRPr lang="ru-RU"/>
        </a:p>
      </dgm:t>
    </dgm:pt>
    <dgm:pt modelId="{88D503FC-4123-4503-A167-D6B6C89BB8FC}" type="pres">
      <dgm:prSet presAssocID="{76B395DB-C62B-4D32-9084-B93C7209BF5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F789591-E848-4E05-B4A3-EC62E849824D}" type="pres">
      <dgm:prSet presAssocID="{F9664A79-E600-4928-9DE7-48825D44448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F78F93A-9386-4336-9E3A-EF522C7D6C3F}" type="presOf" srcId="{F9664A79-E600-4928-9DE7-48825D444480}" destId="{AF789591-E848-4E05-B4A3-EC62E849824D}" srcOrd="0" destOrd="0" presId="urn:microsoft.com/office/officeart/2005/8/layout/vList2"/>
    <dgm:cxn modelId="{5DF2E880-E7A9-4665-A12C-8EBD2FD0B050}" srcId="{76B395DB-C62B-4D32-9084-B93C7209BF56}" destId="{F9664A79-E600-4928-9DE7-48825D444480}" srcOrd="0" destOrd="0" parTransId="{8C7ECF61-EB84-4690-A762-94583648B408}" sibTransId="{2E49282B-0AB6-44C0-9723-EF90791161CD}"/>
    <dgm:cxn modelId="{C75EE224-6E06-40E8-8151-CC036ECDD4F3}" type="presOf" srcId="{76B395DB-C62B-4D32-9084-B93C7209BF56}" destId="{88D503FC-4123-4503-A167-D6B6C89BB8FC}" srcOrd="0" destOrd="0" presId="urn:microsoft.com/office/officeart/2005/8/layout/vList2"/>
    <dgm:cxn modelId="{2B1F8E0A-A5A3-488C-A8D2-5F4FF4EAFB64}" type="presParOf" srcId="{88D503FC-4123-4503-A167-D6B6C89BB8FC}" destId="{AF789591-E848-4E05-B4A3-EC62E849824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774DEE-E098-4B1A-8CB9-DEFD5C4B779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A74C1523-FBB7-4B88-8066-A10A22898F3D}">
      <dgm:prSet custT="1"/>
      <dgm:spPr/>
      <dgm:t>
        <a:bodyPr/>
        <a:lstStyle/>
        <a:p>
          <a:pPr algn="ctr" rtl="0"/>
          <a:r>
            <a:rPr lang="ru-RU" sz="1800" b="1" dirty="0" smtClean="0"/>
            <a:t>ФГБУК «Всероссийский центр развития художественного творчества и  гуманитарных технологий» – федеральный оператор Целевой модели - 2021</a:t>
          </a:r>
          <a:endParaRPr lang="ru-RU" sz="1800" b="1" dirty="0"/>
        </a:p>
      </dgm:t>
    </dgm:pt>
    <dgm:pt modelId="{E2280721-775B-4392-9762-F64F7C205C08}" type="parTrans" cxnId="{7B94CBD9-05EE-4272-84FE-F4835994723F}">
      <dgm:prSet/>
      <dgm:spPr/>
      <dgm:t>
        <a:bodyPr/>
        <a:lstStyle/>
        <a:p>
          <a:endParaRPr lang="ru-RU"/>
        </a:p>
      </dgm:t>
    </dgm:pt>
    <dgm:pt modelId="{A3131B4F-1F2E-43CC-B8B8-9518C45C506C}" type="sibTrans" cxnId="{7B94CBD9-05EE-4272-84FE-F4835994723F}">
      <dgm:prSet/>
      <dgm:spPr/>
      <dgm:t>
        <a:bodyPr/>
        <a:lstStyle/>
        <a:p>
          <a:endParaRPr lang="ru-RU"/>
        </a:p>
      </dgm:t>
    </dgm:pt>
    <dgm:pt modelId="{469DA5EF-631E-44D5-A37E-50D848F8FCD1}" type="pres">
      <dgm:prSet presAssocID="{F9774DEE-E098-4B1A-8CB9-DEFD5C4B779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3837681-EDAD-4760-853D-E74460F1D6A0}" type="pres">
      <dgm:prSet presAssocID="{A74C1523-FBB7-4B88-8066-A10A22898F3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6A1FF01-43FC-45BB-B4D5-8E091E3B8F0E}" type="presOf" srcId="{A74C1523-FBB7-4B88-8066-A10A22898F3D}" destId="{33837681-EDAD-4760-853D-E74460F1D6A0}" srcOrd="0" destOrd="0" presId="urn:microsoft.com/office/officeart/2005/8/layout/vList2"/>
    <dgm:cxn modelId="{7B94CBD9-05EE-4272-84FE-F4835994723F}" srcId="{F9774DEE-E098-4B1A-8CB9-DEFD5C4B7796}" destId="{A74C1523-FBB7-4B88-8066-A10A22898F3D}" srcOrd="0" destOrd="0" parTransId="{E2280721-775B-4392-9762-F64F7C205C08}" sibTransId="{A3131B4F-1F2E-43CC-B8B8-9518C45C506C}"/>
    <dgm:cxn modelId="{E427FBFA-2A7A-46ED-9F29-D23F0E48D963}" type="presOf" srcId="{F9774DEE-E098-4B1A-8CB9-DEFD5C4B7796}" destId="{469DA5EF-631E-44D5-A37E-50D848F8FCD1}" srcOrd="0" destOrd="0" presId="urn:microsoft.com/office/officeart/2005/8/layout/vList2"/>
    <dgm:cxn modelId="{78DDC657-BAD3-41B4-866C-4BD63DF93357}" type="presParOf" srcId="{469DA5EF-631E-44D5-A37E-50D848F8FCD1}" destId="{33837681-EDAD-4760-853D-E74460F1D6A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D661685-EBD2-4B7C-BBDE-DCE33D44A39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AB3B0EB-4B9A-4A46-A30B-6B56B92CCD40}">
      <dgm:prSet/>
      <dgm:spPr/>
      <dgm:t>
        <a:bodyPr/>
        <a:lstStyle/>
        <a:p>
          <a:pPr rtl="0"/>
          <a:r>
            <a:rPr lang="ru-RU" b="1" dirty="0" smtClean="0"/>
            <a:t>273-ФЗ Статья 8. Полномочия органов государственной власти субъектов Российской Федерации в сфере образования</a:t>
          </a:r>
          <a:endParaRPr lang="ru-RU" dirty="0"/>
        </a:p>
      </dgm:t>
    </dgm:pt>
    <dgm:pt modelId="{976F15EC-CC71-46D2-BA29-6CFF2347C1B8}" type="parTrans" cxnId="{937A34FA-50A6-45D9-9E34-6810794092AA}">
      <dgm:prSet/>
      <dgm:spPr/>
      <dgm:t>
        <a:bodyPr/>
        <a:lstStyle/>
        <a:p>
          <a:endParaRPr lang="ru-RU"/>
        </a:p>
      </dgm:t>
    </dgm:pt>
    <dgm:pt modelId="{052F636D-2F2B-4AD9-BAD5-214B609EE7B1}" type="sibTrans" cxnId="{937A34FA-50A6-45D9-9E34-6810794092AA}">
      <dgm:prSet/>
      <dgm:spPr/>
      <dgm:t>
        <a:bodyPr/>
        <a:lstStyle/>
        <a:p>
          <a:endParaRPr lang="ru-RU"/>
        </a:p>
      </dgm:t>
    </dgm:pt>
    <dgm:pt modelId="{FF1C5F28-DB36-445D-945A-A6EE1BE4AB61}" type="pres">
      <dgm:prSet presAssocID="{4D661685-EBD2-4B7C-BBDE-DCE33D44A39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3AED2C-DB98-43D1-B812-393DED9E790B}" type="pres">
      <dgm:prSet presAssocID="{FAB3B0EB-4B9A-4A46-A30B-6B56B92CCD4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B939D1-6193-4442-8F63-CE73F3945DA9}" type="presOf" srcId="{4D661685-EBD2-4B7C-BBDE-DCE33D44A393}" destId="{FF1C5F28-DB36-445D-945A-A6EE1BE4AB61}" srcOrd="0" destOrd="0" presId="urn:microsoft.com/office/officeart/2005/8/layout/vList2"/>
    <dgm:cxn modelId="{937A34FA-50A6-45D9-9E34-6810794092AA}" srcId="{4D661685-EBD2-4B7C-BBDE-DCE33D44A393}" destId="{FAB3B0EB-4B9A-4A46-A30B-6B56B92CCD40}" srcOrd="0" destOrd="0" parTransId="{976F15EC-CC71-46D2-BA29-6CFF2347C1B8}" sibTransId="{052F636D-2F2B-4AD9-BAD5-214B609EE7B1}"/>
    <dgm:cxn modelId="{CEE6DFCC-3DE5-4B00-9CF9-FC1E3E9B7C5F}" type="presOf" srcId="{FAB3B0EB-4B9A-4A46-A30B-6B56B92CCD40}" destId="{4B3AED2C-DB98-43D1-B812-393DED9E790B}" srcOrd="0" destOrd="0" presId="urn:microsoft.com/office/officeart/2005/8/layout/vList2"/>
    <dgm:cxn modelId="{8F62E555-803E-4BA6-8EE9-90B774A4E025}" type="presParOf" srcId="{FF1C5F28-DB36-445D-945A-A6EE1BE4AB61}" destId="{4B3AED2C-DB98-43D1-B812-393DED9E790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971EEE3-5413-4DBB-BD0E-94D891029F8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BE909DE6-EEAD-45AA-9249-5E0B973BE64E}">
      <dgm:prSet/>
      <dgm:spPr/>
      <dgm:t>
        <a:bodyPr/>
        <a:lstStyle/>
        <a:p>
          <a:pPr rtl="0"/>
          <a:r>
            <a:rPr lang="ru-RU" b="1" dirty="0" smtClean="0"/>
            <a:t>273-ФЗ Статья 8. Полномочия органов государственной власти субъектов Российской Федерации в сфере образования</a:t>
          </a:r>
          <a:r>
            <a:rPr lang="ru-RU" dirty="0" smtClean="0"/>
            <a:t/>
          </a:r>
          <a:br>
            <a:rPr lang="ru-RU" dirty="0" smtClean="0"/>
          </a:br>
          <a:endParaRPr lang="ru-RU" dirty="0"/>
        </a:p>
      </dgm:t>
    </dgm:pt>
    <dgm:pt modelId="{5DF44413-2B3F-4012-8C3F-D9BF51979888}" type="parTrans" cxnId="{A8A70C2B-1BC1-422B-9601-0A6E3BD2D836}">
      <dgm:prSet/>
      <dgm:spPr/>
      <dgm:t>
        <a:bodyPr/>
        <a:lstStyle/>
        <a:p>
          <a:endParaRPr lang="ru-RU"/>
        </a:p>
      </dgm:t>
    </dgm:pt>
    <dgm:pt modelId="{8640E72E-3FDC-4842-AAE4-0C6F1E2AA4D5}" type="sibTrans" cxnId="{A8A70C2B-1BC1-422B-9601-0A6E3BD2D836}">
      <dgm:prSet/>
      <dgm:spPr/>
      <dgm:t>
        <a:bodyPr/>
        <a:lstStyle/>
        <a:p>
          <a:endParaRPr lang="ru-RU"/>
        </a:p>
      </dgm:t>
    </dgm:pt>
    <dgm:pt modelId="{815D796B-6CE5-4133-AAA6-E4C6592E610F}" type="pres">
      <dgm:prSet presAssocID="{7971EEE3-5413-4DBB-BD0E-94D891029F8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D8AA70E-7D90-4EDE-A5F3-CAF2037BC70B}" type="pres">
      <dgm:prSet presAssocID="{BE909DE6-EEAD-45AA-9249-5E0B973BE64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8E26784-9376-4CEC-8DCB-6269380F5C1C}" type="presOf" srcId="{BE909DE6-EEAD-45AA-9249-5E0B973BE64E}" destId="{FD8AA70E-7D90-4EDE-A5F3-CAF2037BC70B}" srcOrd="0" destOrd="0" presId="urn:microsoft.com/office/officeart/2005/8/layout/vList2"/>
    <dgm:cxn modelId="{A8A70C2B-1BC1-422B-9601-0A6E3BD2D836}" srcId="{7971EEE3-5413-4DBB-BD0E-94D891029F83}" destId="{BE909DE6-EEAD-45AA-9249-5E0B973BE64E}" srcOrd="0" destOrd="0" parTransId="{5DF44413-2B3F-4012-8C3F-D9BF51979888}" sibTransId="{8640E72E-3FDC-4842-AAE4-0C6F1E2AA4D5}"/>
    <dgm:cxn modelId="{56613979-2D48-49CA-98AE-737A779E2E46}" type="presOf" srcId="{7971EEE3-5413-4DBB-BD0E-94D891029F83}" destId="{815D796B-6CE5-4133-AAA6-E4C6592E610F}" srcOrd="0" destOrd="0" presId="urn:microsoft.com/office/officeart/2005/8/layout/vList2"/>
    <dgm:cxn modelId="{40810DB0-84C2-45EA-BC55-8C09B5B77D81}" type="presParOf" srcId="{815D796B-6CE5-4133-AAA6-E4C6592E610F}" destId="{FD8AA70E-7D90-4EDE-A5F3-CAF2037BC70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495D095-918C-41D9-9860-CCBD9EB457F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B444DA-EF98-40A4-9355-21C2CA9B2648}">
      <dgm:prSet/>
      <dgm:spPr/>
      <dgm:t>
        <a:bodyPr/>
        <a:lstStyle/>
        <a:p>
          <a:pPr rtl="0"/>
          <a:r>
            <a:rPr lang="ru-RU" b="1" dirty="0" smtClean="0"/>
            <a:t>273-ФЗ Статья 9. Полномочия органов местного самоуправления муниципальных районов и городских округов в сфере образования</a:t>
          </a:r>
          <a:endParaRPr lang="ru-RU" b="1" dirty="0"/>
        </a:p>
      </dgm:t>
    </dgm:pt>
    <dgm:pt modelId="{6C38095E-22DE-4DE5-9ACB-66FF115AA1D0}" type="parTrans" cxnId="{AFDB7AD1-0FF2-459B-98F8-056F8B9A4D4D}">
      <dgm:prSet/>
      <dgm:spPr/>
      <dgm:t>
        <a:bodyPr/>
        <a:lstStyle/>
        <a:p>
          <a:endParaRPr lang="ru-RU"/>
        </a:p>
      </dgm:t>
    </dgm:pt>
    <dgm:pt modelId="{C1D663ED-6B1F-442B-816B-0C5AF4C7F5F8}" type="sibTrans" cxnId="{AFDB7AD1-0FF2-459B-98F8-056F8B9A4D4D}">
      <dgm:prSet/>
      <dgm:spPr/>
      <dgm:t>
        <a:bodyPr/>
        <a:lstStyle/>
        <a:p>
          <a:endParaRPr lang="ru-RU"/>
        </a:p>
      </dgm:t>
    </dgm:pt>
    <dgm:pt modelId="{EF9538F5-F70D-4ED1-9230-6AEDD8AA3583}" type="pres">
      <dgm:prSet presAssocID="{0495D095-918C-41D9-9860-CCBD9EB457F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7543885-0546-48BD-BA7D-438C9C617229}" type="pres">
      <dgm:prSet presAssocID="{97B444DA-EF98-40A4-9355-21C2CA9B2648}" presName="parentText" presStyleLbl="node1" presStyleIdx="0" presStyleCnt="1" custScaleY="13682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FDB7AD1-0FF2-459B-98F8-056F8B9A4D4D}" srcId="{0495D095-918C-41D9-9860-CCBD9EB457F1}" destId="{97B444DA-EF98-40A4-9355-21C2CA9B2648}" srcOrd="0" destOrd="0" parTransId="{6C38095E-22DE-4DE5-9ACB-66FF115AA1D0}" sibTransId="{C1D663ED-6B1F-442B-816B-0C5AF4C7F5F8}"/>
    <dgm:cxn modelId="{8FF56A40-FF30-4886-9C77-7982719440EB}" type="presOf" srcId="{0495D095-918C-41D9-9860-CCBD9EB457F1}" destId="{EF9538F5-F70D-4ED1-9230-6AEDD8AA3583}" srcOrd="0" destOrd="0" presId="urn:microsoft.com/office/officeart/2005/8/layout/vList2"/>
    <dgm:cxn modelId="{00AE8B94-1DE1-45D7-A524-241B6ADB5D5D}" type="presOf" srcId="{97B444DA-EF98-40A4-9355-21C2CA9B2648}" destId="{97543885-0546-48BD-BA7D-438C9C617229}" srcOrd="0" destOrd="0" presId="urn:microsoft.com/office/officeart/2005/8/layout/vList2"/>
    <dgm:cxn modelId="{C4BB4958-654F-4612-91B3-EBDEBADA99AF}" type="presParOf" srcId="{EF9538F5-F70D-4ED1-9230-6AEDD8AA3583}" destId="{97543885-0546-48BD-BA7D-438C9C61722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F27847E-74AF-4F44-95D4-F77321C67B8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216BE831-A639-431B-9F2C-6FD10F40302A}">
      <dgm:prSet/>
      <dgm:spPr/>
      <dgm:t>
        <a:bodyPr/>
        <a:lstStyle/>
        <a:p>
          <a:pPr algn="ctr" rtl="0"/>
          <a:r>
            <a:rPr lang="ru-RU" b="1" dirty="0" smtClean="0"/>
            <a:t>Целевая модель развития региональных систем ДОД</a:t>
          </a:r>
          <a:endParaRPr lang="ru-RU" b="1" dirty="0"/>
        </a:p>
      </dgm:t>
    </dgm:pt>
    <dgm:pt modelId="{1E0A21B9-E3C9-48DE-AA44-A50EC0D64DE4}" type="parTrans" cxnId="{15A8EE1E-6F86-4BB3-8467-DA136B857544}">
      <dgm:prSet/>
      <dgm:spPr/>
      <dgm:t>
        <a:bodyPr/>
        <a:lstStyle/>
        <a:p>
          <a:endParaRPr lang="ru-RU"/>
        </a:p>
      </dgm:t>
    </dgm:pt>
    <dgm:pt modelId="{4D5B2E9F-A2F2-476F-B168-BE2C20630F2E}" type="sibTrans" cxnId="{15A8EE1E-6F86-4BB3-8467-DA136B857544}">
      <dgm:prSet/>
      <dgm:spPr/>
      <dgm:t>
        <a:bodyPr/>
        <a:lstStyle/>
        <a:p>
          <a:endParaRPr lang="ru-RU"/>
        </a:p>
      </dgm:t>
    </dgm:pt>
    <dgm:pt modelId="{174CD345-A133-49C5-8C56-61EBEFFE279C}" type="pres">
      <dgm:prSet presAssocID="{FF27847E-74AF-4F44-95D4-F77321C67B8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3778E77-9634-4E46-9E92-E693821F16D7}" type="pres">
      <dgm:prSet presAssocID="{216BE831-A639-431B-9F2C-6FD10F40302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A8EE1E-6F86-4BB3-8467-DA136B857544}" srcId="{FF27847E-74AF-4F44-95D4-F77321C67B87}" destId="{216BE831-A639-431B-9F2C-6FD10F40302A}" srcOrd="0" destOrd="0" parTransId="{1E0A21B9-E3C9-48DE-AA44-A50EC0D64DE4}" sibTransId="{4D5B2E9F-A2F2-476F-B168-BE2C20630F2E}"/>
    <dgm:cxn modelId="{1A2E833C-321F-489A-BA44-378AEB63B810}" type="presOf" srcId="{216BE831-A639-431B-9F2C-6FD10F40302A}" destId="{F3778E77-9634-4E46-9E92-E693821F16D7}" srcOrd="0" destOrd="0" presId="urn:microsoft.com/office/officeart/2005/8/layout/vList2"/>
    <dgm:cxn modelId="{06466433-B8FC-47A3-A4D0-999508FC1951}" type="presOf" srcId="{FF27847E-74AF-4F44-95D4-F77321C67B87}" destId="{174CD345-A133-49C5-8C56-61EBEFFE279C}" srcOrd="0" destOrd="0" presId="urn:microsoft.com/office/officeart/2005/8/layout/vList2"/>
    <dgm:cxn modelId="{EB91F04E-F751-481A-B91D-1F6868A0F470}" type="presParOf" srcId="{174CD345-A133-49C5-8C56-61EBEFFE279C}" destId="{F3778E77-9634-4E46-9E92-E693821F16D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AE3242C-86EE-41B8-9491-7F7993AFF849}" type="doc">
      <dgm:prSet loTypeId="urn:microsoft.com/office/officeart/2005/8/layout/hList6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073C8BA6-1D5D-4577-82D8-1D83DCA973F5}">
      <dgm:prSet phldrT="[Текст]"/>
      <dgm:spPr/>
      <dgm:t>
        <a:bodyPr/>
        <a:lstStyle/>
        <a:p>
          <a:r>
            <a:rPr lang="ru-RU" b="1" dirty="0" smtClean="0"/>
            <a:t>Указы Президента РФ  </a:t>
          </a:r>
        </a:p>
        <a:p>
          <a:r>
            <a:rPr lang="ru-RU" b="1" dirty="0" smtClean="0"/>
            <a:t>от 07.05.2012 №599, </a:t>
          </a:r>
        </a:p>
        <a:p>
          <a:r>
            <a:rPr lang="ru-RU" b="1" dirty="0" smtClean="0"/>
            <a:t>от 07.05.2018 №204,</a:t>
          </a:r>
        </a:p>
        <a:p>
          <a:r>
            <a:rPr lang="ru-RU" b="1" dirty="0" smtClean="0"/>
            <a:t>от 21.07.2020 № 474</a:t>
          </a:r>
          <a:endParaRPr lang="ru-RU" b="1" dirty="0"/>
        </a:p>
      </dgm:t>
    </dgm:pt>
    <dgm:pt modelId="{197E8347-EAAC-4DB6-B422-0B3F5D99D5FA}" type="parTrans" cxnId="{847D9A70-D9A1-4A9F-A0B8-05D5F2B4B4A8}">
      <dgm:prSet/>
      <dgm:spPr/>
      <dgm:t>
        <a:bodyPr/>
        <a:lstStyle/>
        <a:p>
          <a:endParaRPr lang="ru-RU"/>
        </a:p>
      </dgm:t>
    </dgm:pt>
    <dgm:pt modelId="{D069A34E-83F5-4FD8-B7C6-9909888A85CC}" type="sibTrans" cxnId="{847D9A70-D9A1-4A9F-A0B8-05D5F2B4B4A8}">
      <dgm:prSet/>
      <dgm:spPr/>
      <dgm:t>
        <a:bodyPr/>
        <a:lstStyle/>
        <a:p>
          <a:endParaRPr lang="ru-RU"/>
        </a:p>
      </dgm:t>
    </dgm:pt>
    <dgm:pt modelId="{C9E36B4C-8EE0-4D86-9151-D0F4FDB0A3A2}">
      <dgm:prSet phldrT="[Текст]"/>
      <dgm:spPr/>
      <dgm:t>
        <a:bodyPr/>
        <a:lstStyle/>
        <a:p>
          <a:r>
            <a:rPr lang="ru-RU" b="1" dirty="0" smtClean="0"/>
            <a:t>Приказ Министерства просвещения Российской Федерации от 3 сентября 2019 года № 467 «Об утверждении Целевой модели развития региональных систем дополнительного образования детей»</a:t>
          </a:r>
          <a:endParaRPr lang="ru-RU" b="1" dirty="0"/>
        </a:p>
      </dgm:t>
    </dgm:pt>
    <dgm:pt modelId="{B00B8DFE-80A8-48AE-BE3B-B2146437B0A1}" type="parTrans" cxnId="{2145A4DF-610E-44E5-8793-4F86BC491975}">
      <dgm:prSet/>
      <dgm:spPr/>
      <dgm:t>
        <a:bodyPr/>
        <a:lstStyle/>
        <a:p>
          <a:endParaRPr lang="ru-RU"/>
        </a:p>
      </dgm:t>
    </dgm:pt>
    <dgm:pt modelId="{9494E82E-84B5-4278-A289-34E0FE78E492}" type="sibTrans" cxnId="{2145A4DF-610E-44E5-8793-4F86BC491975}">
      <dgm:prSet/>
      <dgm:spPr/>
      <dgm:t>
        <a:bodyPr/>
        <a:lstStyle/>
        <a:p>
          <a:endParaRPr lang="ru-RU"/>
        </a:p>
      </dgm:t>
    </dgm:pt>
    <dgm:pt modelId="{39B74AF9-F825-4EFC-88F4-A26BC10E016E}">
      <dgm:prSet phldrT="[Текст]"/>
      <dgm:spPr/>
      <dgm:t>
        <a:bodyPr/>
        <a:lstStyle/>
        <a:p>
          <a:r>
            <a:rPr lang="ru-RU" b="1" dirty="0" smtClean="0"/>
            <a:t>Паспорт федерального проекта «Успех каждого ребенка» национального проекта «Образование» утв.протоколом президиума Совета при Президенте РФ по стратегическому развитию и национальным проектам от 24.12.2018 №16</a:t>
          </a:r>
          <a:endParaRPr lang="ru-RU" b="1" dirty="0"/>
        </a:p>
      </dgm:t>
    </dgm:pt>
    <dgm:pt modelId="{19C338F9-CE86-4583-A618-89E2D4469728}" type="sibTrans" cxnId="{C5B3DC81-89F3-469E-98AD-358E0E8C4D8F}">
      <dgm:prSet/>
      <dgm:spPr/>
      <dgm:t>
        <a:bodyPr/>
        <a:lstStyle/>
        <a:p>
          <a:endParaRPr lang="ru-RU"/>
        </a:p>
      </dgm:t>
    </dgm:pt>
    <dgm:pt modelId="{A6EE5405-F324-44C6-9B17-CEA3584FCC1D}" type="parTrans" cxnId="{C5B3DC81-89F3-469E-98AD-358E0E8C4D8F}">
      <dgm:prSet/>
      <dgm:spPr/>
      <dgm:t>
        <a:bodyPr/>
        <a:lstStyle/>
        <a:p>
          <a:endParaRPr lang="ru-RU"/>
        </a:p>
      </dgm:t>
    </dgm:pt>
    <dgm:pt modelId="{ADA9ABE2-F955-47FD-9A52-08CAB9F59BB0}">
      <dgm:prSet phldrT="[Текст]"/>
      <dgm:spPr/>
      <dgm:t>
        <a:bodyPr/>
        <a:lstStyle/>
        <a:p>
          <a:r>
            <a:rPr lang="ru-RU" b="1" dirty="0" smtClean="0"/>
            <a:t>Постановление Правительства Российской Федерации от 26 декабря 2017 г. № 1642 «Об утверждении Государственной программы Российской Федерации «Развитие образование» </a:t>
          </a:r>
          <a:endParaRPr lang="ru-RU" b="1" dirty="0"/>
        </a:p>
      </dgm:t>
    </dgm:pt>
    <dgm:pt modelId="{176FABB0-67A7-48D1-BC94-341724BADE16}" type="parTrans" cxnId="{4BE2100F-CC35-4E92-8F31-993F3EA419C3}">
      <dgm:prSet/>
      <dgm:spPr/>
    </dgm:pt>
    <dgm:pt modelId="{0EE9CC2D-4D70-44B3-9B34-9D4244C557FB}" type="sibTrans" cxnId="{4BE2100F-CC35-4E92-8F31-993F3EA419C3}">
      <dgm:prSet/>
      <dgm:spPr/>
    </dgm:pt>
    <dgm:pt modelId="{7B6989A6-321E-4243-B980-D3B03AA89672}" type="pres">
      <dgm:prSet presAssocID="{2AE3242C-86EE-41B8-9491-7F7993AFF84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1052F5E-824F-4457-88FA-957DA38D7A97}" type="pres">
      <dgm:prSet presAssocID="{073C8BA6-1D5D-4577-82D8-1D83DCA973F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DCE3F0-BF63-499E-93E5-18185B19130A}" type="pres">
      <dgm:prSet presAssocID="{D069A34E-83F5-4FD8-B7C6-9909888A85CC}" presName="sibTrans" presStyleCnt="0"/>
      <dgm:spPr/>
    </dgm:pt>
    <dgm:pt modelId="{EA293AD9-D6CB-4D13-BBC3-0B4649A844E9}" type="pres">
      <dgm:prSet presAssocID="{39B74AF9-F825-4EFC-88F4-A26BC10E016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4F3EB7-7D18-46CB-875D-1D41E6A05ED1}" type="pres">
      <dgm:prSet presAssocID="{19C338F9-CE86-4583-A618-89E2D4469728}" presName="sibTrans" presStyleCnt="0"/>
      <dgm:spPr/>
    </dgm:pt>
    <dgm:pt modelId="{C0D6447E-B346-47A0-BF59-A5AE1F442DE9}" type="pres">
      <dgm:prSet presAssocID="{C9E36B4C-8EE0-4D86-9151-D0F4FDB0A3A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E9E7A45-B3C6-4AC3-A811-6138CD469CF3}" type="presOf" srcId="{C9E36B4C-8EE0-4D86-9151-D0F4FDB0A3A2}" destId="{C0D6447E-B346-47A0-BF59-A5AE1F442DE9}" srcOrd="0" destOrd="0" presId="urn:microsoft.com/office/officeart/2005/8/layout/hList6"/>
    <dgm:cxn modelId="{880CF19C-C268-4678-9424-F82646969E1F}" type="presOf" srcId="{39B74AF9-F825-4EFC-88F4-A26BC10E016E}" destId="{EA293AD9-D6CB-4D13-BBC3-0B4649A844E9}" srcOrd="0" destOrd="0" presId="urn:microsoft.com/office/officeart/2005/8/layout/hList6"/>
    <dgm:cxn modelId="{2D4EAB41-0339-419F-BA65-325567AE99A7}" type="presOf" srcId="{073C8BA6-1D5D-4577-82D8-1D83DCA973F5}" destId="{21052F5E-824F-4457-88FA-957DA38D7A97}" srcOrd="0" destOrd="0" presId="urn:microsoft.com/office/officeart/2005/8/layout/hList6"/>
    <dgm:cxn modelId="{847D9A70-D9A1-4A9F-A0B8-05D5F2B4B4A8}" srcId="{2AE3242C-86EE-41B8-9491-7F7993AFF849}" destId="{073C8BA6-1D5D-4577-82D8-1D83DCA973F5}" srcOrd="0" destOrd="0" parTransId="{197E8347-EAAC-4DB6-B422-0B3F5D99D5FA}" sibTransId="{D069A34E-83F5-4FD8-B7C6-9909888A85CC}"/>
    <dgm:cxn modelId="{4BE2100F-CC35-4E92-8F31-993F3EA419C3}" srcId="{073C8BA6-1D5D-4577-82D8-1D83DCA973F5}" destId="{ADA9ABE2-F955-47FD-9A52-08CAB9F59BB0}" srcOrd="0" destOrd="0" parTransId="{176FABB0-67A7-48D1-BC94-341724BADE16}" sibTransId="{0EE9CC2D-4D70-44B3-9B34-9D4244C557FB}"/>
    <dgm:cxn modelId="{C5B3DC81-89F3-469E-98AD-358E0E8C4D8F}" srcId="{2AE3242C-86EE-41B8-9491-7F7993AFF849}" destId="{39B74AF9-F825-4EFC-88F4-A26BC10E016E}" srcOrd="1" destOrd="0" parTransId="{A6EE5405-F324-44C6-9B17-CEA3584FCC1D}" sibTransId="{19C338F9-CE86-4583-A618-89E2D4469728}"/>
    <dgm:cxn modelId="{2145A4DF-610E-44E5-8793-4F86BC491975}" srcId="{2AE3242C-86EE-41B8-9491-7F7993AFF849}" destId="{C9E36B4C-8EE0-4D86-9151-D0F4FDB0A3A2}" srcOrd="2" destOrd="0" parTransId="{B00B8DFE-80A8-48AE-BE3B-B2146437B0A1}" sibTransId="{9494E82E-84B5-4278-A289-34E0FE78E492}"/>
    <dgm:cxn modelId="{CD6F7EEE-BE02-4B35-A089-2A77AD9E2401}" type="presOf" srcId="{2AE3242C-86EE-41B8-9491-7F7993AFF849}" destId="{7B6989A6-321E-4243-B980-D3B03AA89672}" srcOrd="0" destOrd="0" presId="urn:microsoft.com/office/officeart/2005/8/layout/hList6"/>
    <dgm:cxn modelId="{553F98D6-A9B9-4180-B44C-2B590D273C3D}" type="presOf" srcId="{ADA9ABE2-F955-47FD-9A52-08CAB9F59BB0}" destId="{21052F5E-824F-4457-88FA-957DA38D7A97}" srcOrd="0" destOrd="1" presId="urn:microsoft.com/office/officeart/2005/8/layout/hList6"/>
    <dgm:cxn modelId="{745D9BBD-F27A-438A-9184-5DED67E55F5A}" type="presParOf" srcId="{7B6989A6-321E-4243-B980-D3B03AA89672}" destId="{21052F5E-824F-4457-88FA-957DA38D7A97}" srcOrd="0" destOrd="0" presId="urn:microsoft.com/office/officeart/2005/8/layout/hList6"/>
    <dgm:cxn modelId="{F54EA386-4BAC-486E-9DA1-AEC7F15BDD2D}" type="presParOf" srcId="{7B6989A6-321E-4243-B980-D3B03AA89672}" destId="{C5DCE3F0-BF63-499E-93E5-18185B19130A}" srcOrd="1" destOrd="0" presId="urn:microsoft.com/office/officeart/2005/8/layout/hList6"/>
    <dgm:cxn modelId="{BE91F330-FD04-412C-844E-01CCB19AA32A}" type="presParOf" srcId="{7B6989A6-321E-4243-B980-D3B03AA89672}" destId="{EA293AD9-D6CB-4D13-BBC3-0B4649A844E9}" srcOrd="2" destOrd="0" presId="urn:microsoft.com/office/officeart/2005/8/layout/hList6"/>
    <dgm:cxn modelId="{BB0A7B4D-D6FC-42F7-839A-CC616312B1DC}" type="presParOf" srcId="{7B6989A6-321E-4243-B980-D3B03AA89672}" destId="{224F3EB7-7D18-46CB-875D-1D41E6A05ED1}" srcOrd="3" destOrd="0" presId="urn:microsoft.com/office/officeart/2005/8/layout/hList6"/>
    <dgm:cxn modelId="{EDD67368-3F08-402E-B2EE-13D92899F55A}" type="presParOf" srcId="{7B6989A6-321E-4243-B980-D3B03AA89672}" destId="{C0D6447E-B346-47A0-BF59-A5AE1F442DE9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710373C-F926-4314-B27F-1EF7BAAE77C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24ECE3D6-5F6F-4583-B043-8F0BE7CF45E6}">
      <dgm:prSet/>
      <dgm:spPr/>
      <dgm:t>
        <a:bodyPr/>
        <a:lstStyle/>
        <a:p>
          <a:pPr algn="ctr" rtl="0"/>
          <a:r>
            <a:rPr lang="ru-RU" b="1" dirty="0" smtClean="0"/>
            <a:t>Достижение результата 1.13 федерального проекта «Успех каждого ребенка»</a:t>
          </a:r>
          <a:endParaRPr lang="ru-RU" b="1" dirty="0"/>
        </a:p>
      </dgm:t>
    </dgm:pt>
    <dgm:pt modelId="{BCB2D665-D7B2-41DD-95D2-1D2C7EF200E1}" type="parTrans" cxnId="{E9A96A55-5B80-4D0F-96CB-64CA31433561}">
      <dgm:prSet/>
      <dgm:spPr/>
      <dgm:t>
        <a:bodyPr/>
        <a:lstStyle/>
        <a:p>
          <a:endParaRPr lang="ru-RU"/>
        </a:p>
      </dgm:t>
    </dgm:pt>
    <dgm:pt modelId="{0EE7BC10-95C2-4E8C-89C0-5C955BA7057A}" type="sibTrans" cxnId="{E9A96A55-5B80-4D0F-96CB-64CA31433561}">
      <dgm:prSet/>
      <dgm:spPr/>
      <dgm:t>
        <a:bodyPr/>
        <a:lstStyle/>
        <a:p>
          <a:endParaRPr lang="ru-RU"/>
        </a:p>
      </dgm:t>
    </dgm:pt>
    <dgm:pt modelId="{67731C83-4C8F-4B40-959A-6F69FF0118AA}" type="pres">
      <dgm:prSet presAssocID="{9710373C-F926-4314-B27F-1EF7BAAE77C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EBD70DB-0723-463D-9CFB-0BF97E58F6E1}" type="pres">
      <dgm:prSet presAssocID="{24ECE3D6-5F6F-4583-B043-8F0BE7CF45E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3B9462B-A4F6-4198-8265-101F38F34B79}" type="presOf" srcId="{24ECE3D6-5F6F-4583-B043-8F0BE7CF45E6}" destId="{AEBD70DB-0723-463D-9CFB-0BF97E58F6E1}" srcOrd="0" destOrd="0" presId="urn:microsoft.com/office/officeart/2005/8/layout/vList2"/>
    <dgm:cxn modelId="{E9A96A55-5B80-4D0F-96CB-64CA31433561}" srcId="{9710373C-F926-4314-B27F-1EF7BAAE77C0}" destId="{24ECE3D6-5F6F-4583-B043-8F0BE7CF45E6}" srcOrd="0" destOrd="0" parTransId="{BCB2D665-D7B2-41DD-95D2-1D2C7EF200E1}" sibTransId="{0EE7BC10-95C2-4E8C-89C0-5C955BA7057A}"/>
    <dgm:cxn modelId="{68CEE7C2-3E2E-4329-B3AC-87F2BEE4DD6A}" type="presOf" srcId="{9710373C-F926-4314-B27F-1EF7BAAE77C0}" destId="{67731C83-4C8F-4B40-959A-6F69FF0118AA}" srcOrd="0" destOrd="0" presId="urn:microsoft.com/office/officeart/2005/8/layout/vList2"/>
    <dgm:cxn modelId="{CD84ECA6-B4C9-4132-8CAF-21210C6FED82}" type="presParOf" srcId="{67731C83-4C8F-4B40-959A-6F69FF0118AA}" destId="{AEBD70DB-0723-463D-9CFB-0BF97E58F6E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629616E-EC27-40A7-9EDA-1AFD30BCE2D2}" type="doc">
      <dgm:prSet loTypeId="urn:microsoft.com/office/officeart/2005/8/layout/arrow2" loCatId="process" qsTypeId="urn:microsoft.com/office/officeart/2005/8/quickstyle/simple1" qsCatId="simple" csTypeId="urn:microsoft.com/office/officeart/2005/8/colors/accent1_1" csCatId="accent1" phldr="1"/>
      <dgm:spPr/>
    </dgm:pt>
    <dgm:pt modelId="{079EFFF2-3972-4B9D-996A-63398E73CC23}">
      <dgm:prSet phldrT="[Текст]"/>
      <dgm:spPr/>
      <dgm:t>
        <a:bodyPr/>
        <a:lstStyle/>
        <a:p>
          <a:r>
            <a:rPr lang="ru-RU" b="1" dirty="0" smtClean="0"/>
            <a:t>Результат 1.13. федерального проекта </a:t>
          </a:r>
        </a:p>
        <a:p>
          <a:r>
            <a:rPr lang="ru-RU" b="1" dirty="0" smtClean="0"/>
            <a:t>«Во всех субъектах Российской Федерации внедрена целевая модель развития региональных систем дополнительного образования детей» </a:t>
          </a:r>
          <a:endParaRPr lang="ru-RU" dirty="0"/>
        </a:p>
      </dgm:t>
    </dgm:pt>
    <dgm:pt modelId="{531AF0D6-529C-486F-9357-1B32D634FAA3}" type="parTrans" cxnId="{A8C7F63E-54B7-4819-AE34-E36D78FE3E0F}">
      <dgm:prSet/>
      <dgm:spPr/>
      <dgm:t>
        <a:bodyPr/>
        <a:lstStyle/>
        <a:p>
          <a:endParaRPr lang="ru-RU"/>
        </a:p>
      </dgm:t>
    </dgm:pt>
    <dgm:pt modelId="{61A0B2A4-5C03-4E85-B8A1-B34F40666CA8}" type="sibTrans" cxnId="{A8C7F63E-54B7-4819-AE34-E36D78FE3E0F}">
      <dgm:prSet/>
      <dgm:spPr/>
      <dgm:t>
        <a:bodyPr/>
        <a:lstStyle/>
        <a:p>
          <a:endParaRPr lang="ru-RU"/>
        </a:p>
      </dgm:t>
    </dgm:pt>
    <dgm:pt modelId="{CD40EB11-4FD2-4BDA-B726-39877A2287CE}" type="pres">
      <dgm:prSet presAssocID="{5629616E-EC27-40A7-9EDA-1AFD30BCE2D2}" presName="arrowDiagram" presStyleCnt="0">
        <dgm:presLayoutVars>
          <dgm:chMax val="5"/>
          <dgm:dir/>
          <dgm:resizeHandles val="exact"/>
        </dgm:presLayoutVars>
      </dgm:prSet>
      <dgm:spPr/>
    </dgm:pt>
    <dgm:pt modelId="{F9585A0A-8538-429C-8989-0DB19FF28C26}" type="pres">
      <dgm:prSet presAssocID="{5629616E-EC27-40A7-9EDA-1AFD30BCE2D2}" presName="arrow" presStyleLbl="bgShp" presStyleIdx="0" presStyleCnt="1"/>
      <dgm:spPr/>
    </dgm:pt>
    <dgm:pt modelId="{B772735B-BAB5-4E19-91DA-9E32A6181214}" type="pres">
      <dgm:prSet presAssocID="{5629616E-EC27-40A7-9EDA-1AFD30BCE2D2}" presName="arrowDiagram1" presStyleCnt="0">
        <dgm:presLayoutVars>
          <dgm:bulletEnabled val="1"/>
        </dgm:presLayoutVars>
      </dgm:prSet>
      <dgm:spPr/>
    </dgm:pt>
    <dgm:pt modelId="{58BA02FA-CB93-4F6E-ACF5-870563038CA6}" type="pres">
      <dgm:prSet presAssocID="{079EFFF2-3972-4B9D-996A-63398E73CC23}" presName="bullet1" presStyleLbl="node1" presStyleIdx="0" presStyleCnt="1"/>
      <dgm:spPr>
        <a:solidFill>
          <a:schemeClr val="accent2"/>
        </a:solidFill>
      </dgm:spPr>
    </dgm:pt>
    <dgm:pt modelId="{0365D566-0265-41D8-A0DB-C7F7F9992969}" type="pres">
      <dgm:prSet presAssocID="{079EFFF2-3972-4B9D-996A-63398E73CC23}" presName="textBox1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51ACBE9-3190-419E-A897-BD281EACF945}" type="presOf" srcId="{079EFFF2-3972-4B9D-996A-63398E73CC23}" destId="{0365D566-0265-41D8-A0DB-C7F7F9992969}" srcOrd="0" destOrd="0" presId="urn:microsoft.com/office/officeart/2005/8/layout/arrow2"/>
    <dgm:cxn modelId="{A8C7F63E-54B7-4819-AE34-E36D78FE3E0F}" srcId="{5629616E-EC27-40A7-9EDA-1AFD30BCE2D2}" destId="{079EFFF2-3972-4B9D-996A-63398E73CC23}" srcOrd="0" destOrd="0" parTransId="{531AF0D6-529C-486F-9357-1B32D634FAA3}" sibTransId="{61A0B2A4-5C03-4E85-B8A1-B34F40666CA8}"/>
    <dgm:cxn modelId="{CDBD9F13-249E-402E-A6F9-A7E3BB8C4A39}" type="presOf" srcId="{5629616E-EC27-40A7-9EDA-1AFD30BCE2D2}" destId="{CD40EB11-4FD2-4BDA-B726-39877A2287CE}" srcOrd="0" destOrd="0" presId="urn:microsoft.com/office/officeart/2005/8/layout/arrow2"/>
    <dgm:cxn modelId="{ECE11E42-DE44-41E1-9D57-2A4CD98A3B2E}" type="presParOf" srcId="{CD40EB11-4FD2-4BDA-B726-39877A2287CE}" destId="{F9585A0A-8538-429C-8989-0DB19FF28C26}" srcOrd="0" destOrd="0" presId="urn:microsoft.com/office/officeart/2005/8/layout/arrow2"/>
    <dgm:cxn modelId="{0372BE50-D94C-469E-8B27-510D5A92BD5E}" type="presParOf" srcId="{CD40EB11-4FD2-4BDA-B726-39877A2287CE}" destId="{B772735B-BAB5-4E19-91DA-9E32A6181214}" srcOrd="1" destOrd="0" presId="urn:microsoft.com/office/officeart/2005/8/layout/arrow2"/>
    <dgm:cxn modelId="{BC640FF5-00FE-49D9-ADEA-4E95115A88F0}" type="presParOf" srcId="{B772735B-BAB5-4E19-91DA-9E32A6181214}" destId="{58BA02FA-CB93-4F6E-ACF5-870563038CA6}" srcOrd="0" destOrd="0" presId="urn:microsoft.com/office/officeart/2005/8/layout/arrow2"/>
    <dgm:cxn modelId="{9C00481B-7C59-47E2-9BE3-D2B3CBCA28E8}" type="presParOf" srcId="{B772735B-BAB5-4E19-91DA-9E32A6181214}" destId="{0365D566-0265-41D8-A0DB-C7F7F9992969}" srcOrd="1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FEB110-ED99-45A6-884A-0AF33C92C9E7}">
      <dsp:nvSpPr>
        <dsp:cNvPr id="0" name=""/>
        <dsp:cNvSpPr/>
      </dsp:nvSpPr>
      <dsp:spPr>
        <a:xfrm>
          <a:off x="0" y="1040"/>
          <a:ext cx="7772400" cy="295024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/>
            <a:t>Муниципальный опорный центр – механизм внедрения Целевой модели и контрольная точка региональной Дорожной карты и контроля федерального проектного офиса в СУПД</a:t>
          </a:r>
          <a:endParaRPr lang="ru-RU" sz="3000" b="1" kern="1200" dirty="0"/>
        </a:p>
      </dsp:txBody>
      <dsp:txXfrm>
        <a:off x="144019" y="145059"/>
        <a:ext cx="7484362" cy="266220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6A6174-11E0-415F-A1DA-761BA09E6A66}">
      <dsp:nvSpPr>
        <dsp:cNvPr id="0" name=""/>
        <dsp:cNvSpPr/>
      </dsp:nvSpPr>
      <dsp:spPr>
        <a:xfrm>
          <a:off x="0" y="30960"/>
          <a:ext cx="8229600" cy="10810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Достижение результатов через контрольные точки региональных Дорожных карт </a:t>
          </a:r>
          <a:endParaRPr lang="ru-RU" sz="2800" b="1" kern="1200" dirty="0"/>
        </a:p>
      </dsp:txBody>
      <dsp:txXfrm>
        <a:off x="0" y="30960"/>
        <a:ext cx="8229600" cy="108108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939FA9-7F1C-4499-AD50-D76904E1C0B4}">
      <dsp:nvSpPr>
        <dsp:cNvPr id="0" name=""/>
        <dsp:cNvSpPr/>
      </dsp:nvSpPr>
      <dsp:spPr>
        <a:xfrm>
          <a:off x="0" y="226799"/>
          <a:ext cx="7772400" cy="4118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Контрольные точки в дорожных картах субъектов РФ, размещенных в информационной подсистеме сбора и консолидации данных </a:t>
          </a:r>
          <a:r>
            <a:rPr lang="ru-RU" sz="2200" b="1" kern="1200" dirty="0" err="1" smtClean="0"/>
            <a:t>Минпросвещения</a:t>
          </a:r>
          <a:r>
            <a:rPr lang="ru-RU" sz="2200" b="1" kern="1200" dirty="0" smtClean="0"/>
            <a:t> России </a:t>
          </a:r>
          <a:r>
            <a:rPr lang="ru-RU" sz="2200" b="1" u="sng" kern="1200" dirty="0" smtClean="0">
              <a:hlinkClick xmlns:r="http://schemas.openxmlformats.org/officeDocument/2006/relationships" r:id="rId1"/>
            </a:rPr>
            <a:t>https://sup.fnfro.ru/</a:t>
          </a:r>
          <a:r>
            <a:rPr lang="ru-RU" sz="2200" b="1" kern="1200" dirty="0" smtClean="0"/>
            <a:t> (далее – СУПД), полностью соответствуют контрольным точкам в комплексах мер («дорожных картах») по внедрению целевой модели развития региональных систем дополнительного образования детей, утвержденных распорядительными актами высших исполнительных органов государственной власти субъектов РФ, направленных ими в составе заявок на получение субсидии федерального бюджета </a:t>
          </a:r>
          <a:endParaRPr lang="ru-RU" sz="2200" b="1" kern="1200" dirty="0"/>
        </a:p>
      </dsp:txBody>
      <dsp:txXfrm>
        <a:off x="201044" y="427843"/>
        <a:ext cx="7370312" cy="371631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47BA84-D426-4ACD-AD34-FF50E0ED80A5}">
      <dsp:nvSpPr>
        <dsp:cNvPr id="0" name=""/>
        <dsp:cNvSpPr/>
      </dsp:nvSpPr>
      <dsp:spPr>
        <a:xfrm>
          <a:off x="0" y="197099"/>
          <a:ext cx="8229600" cy="748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Муниципальный опорный центр - МОЦ</a:t>
          </a:r>
          <a:endParaRPr lang="ru-RU" sz="3200" b="1" kern="1200" dirty="0"/>
        </a:p>
      </dsp:txBody>
      <dsp:txXfrm>
        <a:off x="0" y="197099"/>
        <a:ext cx="8229600" cy="74880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6D9E54-F22B-4986-9E38-F2B2F8E9D179}">
      <dsp:nvSpPr>
        <dsp:cNvPr id="0" name=""/>
        <dsp:cNvSpPr/>
      </dsp:nvSpPr>
      <dsp:spPr>
        <a:xfrm>
          <a:off x="0" y="39600"/>
          <a:ext cx="7772400" cy="44927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Муниципальный опорный центр дополнительного образования детей (далее – муниципальный опорный центр), – организация (структурное подразделение организации), наделенная правовым актом органа местного самоуправления функциями по организационному, методическому и аналитическому сопровождению и мониторингу развития системы дополнительного образования детей на территории соответствующего муниципального образования</a:t>
          </a:r>
          <a:endParaRPr lang="ru-RU" sz="2400" b="1" kern="1200" dirty="0"/>
        </a:p>
      </dsp:txBody>
      <dsp:txXfrm>
        <a:off x="0" y="39600"/>
        <a:ext cx="7772400" cy="449279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0AF1D7-733B-4B13-8657-523F6E04BE7E}">
      <dsp:nvSpPr>
        <dsp:cNvPr id="0" name=""/>
        <dsp:cNvSpPr/>
      </dsp:nvSpPr>
      <dsp:spPr>
        <a:xfrm>
          <a:off x="0" y="162000"/>
          <a:ext cx="8229600" cy="8189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b="1" kern="1200" dirty="0" smtClean="0"/>
            <a:t>Принятие контрольной точки - МОЦ</a:t>
          </a:r>
          <a:endParaRPr lang="ru-RU" sz="3500" b="1" kern="1200" dirty="0"/>
        </a:p>
      </dsp:txBody>
      <dsp:txXfrm>
        <a:off x="0" y="162000"/>
        <a:ext cx="8229600" cy="81899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B2A0F7-73A8-4253-BA66-32B0BD07B009}">
      <dsp:nvSpPr>
        <dsp:cNvPr id="0" name=""/>
        <dsp:cNvSpPr/>
      </dsp:nvSpPr>
      <dsp:spPr>
        <a:xfrm>
          <a:off x="1355392" y="284"/>
          <a:ext cx="2628007" cy="15768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Муниципальный опорный центр (МОЦ) создан в каждом муниципальном образовании (городском округе) путем издания </a:t>
          </a:r>
          <a:r>
            <a:rPr lang="ru-RU" sz="1200" b="1" u="sng" kern="1200" dirty="0" smtClean="0">
              <a:solidFill>
                <a:srgbClr val="FF0000"/>
              </a:solidFill>
            </a:rPr>
            <a:t>распорядительного акта исполнительно-распорядительного органа местного самоуп</a:t>
          </a:r>
          <a:r>
            <a:rPr lang="ru-RU" sz="1200" b="1" u="sng" kern="1200" dirty="0" smtClean="0"/>
            <a:t>равления </a:t>
          </a:r>
          <a:endParaRPr lang="ru-RU" sz="1200" u="sng" kern="1200" dirty="0"/>
        </a:p>
      </dsp:txBody>
      <dsp:txXfrm>
        <a:off x="1355392" y="284"/>
        <a:ext cx="2628007" cy="1576804"/>
      </dsp:txXfrm>
    </dsp:sp>
    <dsp:sp modelId="{92E3350E-F269-48D0-AA06-20C9E16FE0AE}">
      <dsp:nvSpPr>
        <dsp:cNvPr id="0" name=""/>
        <dsp:cNvSpPr/>
      </dsp:nvSpPr>
      <dsp:spPr>
        <a:xfrm>
          <a:off x="4246200" y="284"/>
          <a:ext cx="2628007" cy="15768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РМЦ утвержден </a:t>
          </a:r>
          <a:r>
            <a:rPr lang="ru-RU" sz="1200" b="1" u="sng" kern="1200" dirty="0" smtClean="0">
              <a:solidFill>
                <a:srgbClr val="FF0000"/>
              </a:solidFill>
            </a:rPr>
            <a:t>порядок взаимодействия МОЦ </a:t>
          </a:r>
          <a:r>
            <a:rPr lang="ru-RU" sz="1200" b="1" kern="1200" dirty="0" smtClean="0"/>
            <a:t>в ходе реализации Целевой модели, объединяющий их в </a:t>
          </a:r>
          <a:r>
            <a:rPr lang="ru-RU" sz="1200" b="1" u="sng" kern="1200" dirty="0" smtClean="0">
              <a:solidFill>
                <a:srgbClr val="FF0000"/>
              </a:solidFill>
            </a:rPr>
            <a:t>сеть муниципальных опорных центров во всех муниципальных образованиях субъекта</a:t>
          </a:r>
          <a:r>
            <a:rPr lang="ru-RU" sz="1200" b="1" kern="1200" dirty="0" smtClean="0">
              <a:solidFill>
                <a:srgbClr val="FF0000"/>
              </a:solidFill>
            </a:rPr>
            <a:t> </a:t>
          </a:r>
          <a:r>
            <a:rPr lang="ru-RU" sz="1200" b="1" kern="1200" dirty="0" smtClean="0"/>
            <a:t>Российской Федерации	</a:t>
          </a:r>
          <a:endParaRPr lang="ru-RU" sz="1200" kern="1200" dirty="0"/>
        </a:p>
      </dsp:txBody>
      <dsp:txXfrm>
        <a:off x="4246200" y="284"/>
        <a:ext cx="2628007" cy="1576804"/>
      </dsp:txXfrm>
    </dsp:sp>
    <dsp:sp modelId="{0FA13CC1-E9FB-4DBC-882F-1E2802921D1A}">
      <dsp:nvSpPr>
        <dsp:cNvPr id="0" name=""/>
        <dsp:cNvSpPr/>
      </dsp:nvSpPr>
      <dsp:spPr>
        <a:xfrm>
          <a:off x="1355392" y="1839889"/>
          <a:ext cx="2628007" cy="15768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Для каждого муниципального автономного учреждения, на базе которого создан МОЦ, </a:t>
          </a:r>
          <a:r>
            <a:rPr lang="ru-RU" sz="1200" b="1" u="sng" kern="1200" dirty="0" smtClean="0">
              <a:solidFill>
                <a:srgbClr val="FF0000"/>
              </a:solidFill>
            </a:rPr>
            <a:t>имеется муниципальное задание, </a:t>
          </a:r>
          <a:r>
            <a:rPr lang="ru-RU" sz="1200" b="1" kern="1200" dirty="0" smtClean="0"/>
            <a:t>предусматривающее работы МОЦ	</a:t>
          </a:r>
          <a:endParaRPr lang="ru-RU" sz="1200" kern="1200" dirty="0"/>
        </a:p>
      </dsp:txBody>
      <dsp:txXfrm>
        <a:off x="1355392" y="1839889"/>
        <a:ext cx="2628007" cy="1576804"/>
      </dsp:txXfrm>
    </dsp:sp>
    <dsp:sp modelId="{71E892BD-BCEC-48C6-849A-F5554E176E73}">
      <dsp:nvSpPr>
        <dsp:cNvPr id="0" name=""/>
        <dsp:cNvSpPr/>
      </dsp:nvSpPr>
      <dsp:spPr>
        <a:xfrm>
          <a:off x="4246200" y="1839889"/>
          <a:ext cx="2628007" cy="15768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Для каждого МОЦ </a:t>
          </a:r>
          <a:r>
            <a:rPr lang="ru-RU" sz="1200" b="1" u="sng" kern="1200" dirty="0" smtClean="0">
              <a:solidFill>
                <a:srgbClr val="FF0000"/>
              </a:solidFill>
            </a:rPr>
            <a:t>предусмотрено финансовое обеспечение выполнения </a:t>
          </a:r>
          <a:r>
            <a:rPr lang="ru-RU" sz="1200" b="1" kern="1200" dirty="0" smtClean="0"/>
            <a:t>работ в рамках основной деятельности по реализации Целевой модели</a:t>
          </a:r>
          <a:endParaRPr lang="ru-RU" sz="1200" b="1" kern="1200" dirty="0"/>
        </a:p>
      </dsp:txBody>
      <dsp:txXfrm>
        <a:off x="4246200" y="1839889"/>
        <a:ext cx="2628007" cy="1576804"/>
      </dsp:txXfrm>
    </dsp:sp>
    <dsp:sp modelId="{C61AAEDD-4FEC-443C-A787-2C9239FD5C4A}">
      <dsp:nvSpPr>
        <dsp:cNvPr id="0" name=""/>
        <dsp:cNvSpPr/>
      </dsp:nvSpPr>
      <dsp:spPr>
        <a:xfrm>
          <a:off x="1355392" y="3679494"/>
          <a:ext cx="2628007" cy="15768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Для каждого МОЦ </a:t>
          </a:r>
          <a:r>
            <a:rPr lang="ru-RU" sz="1200" b="1" u="sng" kern="1200" dirty="0" smtClean="0">
              <a:solidFill>
                <a:srgbClr val="FF0000"/>
              </a:solidFill>
            </a:rPr>
            <a:t>предусмотрен необходимый штат работников</a:t>
          </a:r>
          <a:r>
            <a:rPr lang="ru-RU" sz="1200" b="1" kern="1200" dirty="0" smtClean="0"/>
            <a:t>, основными должностными обязанностями которых является выполнение задач по реализации Целевой модели (не задействованных в основной деятельности учреждения, на базе которого создан МОЦ).  	</a:t>
          </a:r>
          <a:endParaRPr lang="ru-RU" sz="1200" kern="1200" dirty="0"/>
        </a:p>
      </dsp:txBody>
      <dsp:txXfrm>
        <a:off x="1355392" y="3679494"/>
        <a:ext cx="2628007" cy="1576804"/>
      </dsp:txXfrm>
    </dsp:sp>
    <dsp:sp modelId="{130273FA-5779-4FC2-AA96-42D1D349A034}">
      <dsp:nvSpPr>
        <dsp:cNvPr id="0" name=""/>
        <dsp:cNvSpPr/>
      </dsp:nvSpPr>
      <dsp:spPr>
        <a:xfrm>
          <a:off x="4246200" y="3679494"/>
          <a:ext cx="2628007" cy="15768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u="sng" kern="1200" dirty="0" smtClean="0">
              <a:solidFill>
                <a:srgbClr val="FF0000"/>
              </a:solidFill>
            </a:rPr>
            <a:t>Имеется план работы МОЦ</a:t>
          </a:r>
          <a:r>
            <a:rPr lang="ru-RU" sz="1200" b="1" kern="1200" dirty="0" smtClean="0">
              <a:solidFill>
                <a:srgbClr val="FF0000"/>
              </a:solidFill>
            </a:rPr>
            <a:t>, </a:t>
          </a:r>
          <a:r>
            <a:rPr lang="ru-RU" sz="1200" b="1" kern="1200" dirty="0" smtClean="0"/>
            <a:t>отражающий мероприятия МОЦ по реализации Целевой модели</a:t>
          </a:r>
          <a:endParaRPr lang="ru-RU" sz="1200" b="1" kern="1200" dirty="0"/>
        </a:p>
      </dsp:txBody>
      <dsp:txXfrm>
        <a:off x="4246200" y="3679494"/>
        <a:ext cx="2628007" cy="1576804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B217F5-E3E2-4AC7-BF87-D5BF0A1CD9E1}">
      <dsp:nvSpPr>
        <dsp:cNvPr id="0" name=""/>
        <dsp:cNvSpPr/>
      </dsp:nvSpPr>
      <dsp:spPr>
        <a:xfrm>
          <a:off x="0" y="11654"/>
          <a:ext cx="8229600" cy="111969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/>
            <a:t>Контрольная точка МОЦ в региональной Дорожной карте</a:t>
          </a:r>
          <a:endParaRPr lang="ru-RU" sz="2900" b="1" kern="1200" dirty="0"/>
        </a:p>
      </dsp:txBody>
      <dsp:txXfrm>
        <a:off x="0" y="11654"/>
        <a:ext cx="8229600" cy="1119690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719B28-3A19-4F63-8F79-856C943C73F6}">
      <dsp:nvSpPr>
        <dsp:cNvPr id="0" name=""/>
        <dsp:cNvSpPr/>
      </dsp:nvSpPr>
      <dsp:spPr>
        <a:xfrm>
          <a:off x="0" y="33660"/>
          <a:ext cx="3733800" cy="381887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/>
            <a:t>Определён</a:t>
          </a:r>
          <a:r>
            <a:rPr lang="ru-RU" sz="2400" b="1" kern="1200" dirty="0" smtClean="0"/>
            <a:t> и нормативно </a:t>
          </a:r>
          <a:r>
            <a:rPr lang="ru-RU" sz="2400" b="1" kern="1200" dirty="0" err="1" smtClean="0"/>
            <a:t>закреплён</a:t>
          </a:r>
          <a:r>
            <a:rPr lang="ru-RU" sz="2400" b="1" kern="1200" dirty="0" smtClean="0"/>
            <a:t> статус муниципальных опорных центров в каждом муниципальном образовании субъекта </a:t>
          </a:r>
          <a:r>
            <a:rPr lang="ru-RU" sz="2400" b="1" kern="1200" dirty="0" err="1" smtClean="0"/>
            <a:t>Российскои</a:t>
          </a:r>
          <a:r>
            <a:rPr lang="ru-RU" sz="2400" b="1" kern="1200" dirty="0" smtClean="0"/>
            <a:t>̆ Федерации </a:t>
          </a:r>
          <a:endParaRPr lang="ru-RU" sz="2400" b="1" kern="1200" dirty="0"/>
        </a:p>
      </dsp:txBody>
      <dsp:txXfrm>
        <a:off x="0" y="33660"/>
        <a:ext cx="3733800" cy="381887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FA791E-308B-401B-98BD-6FC6AB87529A}">
      <dsp:nvSpPr>
        <dsp:cNvPr id="0" name=""/>
        <dsp:cNvSpPr/>
      </dsp:nvSpPr>
      <dsp:spPr>
        <a:xfrm>
          <a:off x="0" y="47700"/>
          <a:ext cx="3733800" cy="37907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Определён и нормативно закреплён статус муниципальных опорных центров в каждом Муниципальном образовании субъекта Российской Федерации</a:t>
          </a:r>
          <a:r>
            <a:rPr lang="ru-RU" sz="1800" kern="1200" dirty="0" smtClean="0"/>
            <a:t>, </a:t>
          </a: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0000"/>
              </a:solidFill>
            </a:rPr>
            <a:t>представлена информация о финансовом обеспечении выполнения МОЦ работ в рамках основной деятельности по реализации Целевой модели!!!</a:t>
          </a:r>
          <a:endParaRPr lang="ru-RU" sz="1800" b="1" kern="1200" dirty="0">
            <a:solidFill>
              <a:srgbClr val="FF0000"/>
            </a:solidFill>
          </a:endParaRPr>
        </a:p>
      </dsp:txBody>
      <dsp:txXfrm>
        <a:off x="0" y="47700"/>
        <a:ext cx="3733800" cy="3790799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789591-E848-4E05-B4A3-EC62E849824D}">
      <dsp:nvSpPr>
        <dsp:cNvPr id="0" name=""/>
        <dsp:cNvSpPr/>
      </dsp:nvSpPr>
      <dsp:spPr>
        <a:xfrm>
          <a:off x="0" y="9900"/>
          <a:ext cx="8229600" cy="11231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b="1" kern="1200" dirty="0" smtClean="0"/>
            <a:t>Федеральный оператор</a:t>
          </a:r>
          <a:endParaRPr lang="ru-RU" sz="4800" b="1" kern="1200" dirty="0"/>
        </a:p>
      </dsp:txBody>
      <dsp:txXfrm>
        <a:off x="54830" y="64730"/>
        <a:ext cx="8119940" cy="10135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837681-EDAD-4760-853D-E74460F1D6A0}">
      <dsp:nvSpPr>
        <dsp:cNvPr id="0" name=""/>
        <dsp:cNvSpPr/>
      </dsp:nvSpPr>
      <dsp:spPr>
        <a:xfrm>
          <a:off x="0" y="97987"/>
          <a:ext cx="7920880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ФГБУК «Всероссийский центр развития художественного творчества и  гуманитарных технологий» – федеральный оператор Целевой модели - 2021</a:t>
          </a:r>
          <a:endParaRPr lang="ru-RU" sz="1800" b="1" kern="1200" dirty="0"/>
        </a:p>
      </dsp:txBody>
      <dsp:txXfrm>
        <a:off x="59399" y="157386"/>
        <a:ext cx="7802082" cy="10980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3AED2C-DB98-43D1-B812-393DED9E790B}">
      <dsp:nvSpPr>
        <dsp:cNvPr id="0" name=""/>
        <dsp:cNvSpPr/>
      </dsp:nvSpPr>
      <dsp:spPr>
        <a:xfrm>
          <a:off x="0" y="6390"/>
          <a:ext cx="8229600" cy="11302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273-ФЗ Статья 8. Полномочия органов государственной власти субъектов Российской Федерации в сфере образования</a:t>
          </a:r>
          <a:endParaRPr lang="ru-RU" sz="2100" kern="1200" dirty="0"/>
        </a:p>
      </dsp:txBody>
      <dsp:txXfrm>
        <a:off x="0" y="6390"/>
        <a:ext cx="8229600" cy="113021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8AA70E-7D90-4EDE-A5F3-CAF2037BC70B}">
      <dsp:nvSpPr>
        <dsp:cNvPr id="0" name=""/>
        <dsp:cNvSpPr/>
      </dsp:nvSpPr>
      <dsp:spPr>
        <a:xfrm>
          <a:off x="0" y="33299"/>
          <a:ext cx="8229600" cy="1076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273-ФЗ Статья 8. Полномочия органов государственной власти субъектов Российской Федерации в сфере образования</a:t>
          </a:r>
          <a:r>
            <a:rPr lang="ru-RU" sz="2000" kern="1200" dirty="0" smtClean="0"/>
            <a:t/>
          </a:r>
          <a:br>
            <a:rPr lang="ru-RU" sz="2000" kern="1200" dirty="0" smtClean="0"/>
          </a:br>
          <a:endParaRPr lang="ru-RU" sz="2000" kern="1200" dirty="0"/>
        </a:p>
      </dsp:txBody>
      <dsp:txXfrm>
        <a:off x="0" y="33299"/>
        <a:ext cx="8229600" cy="10764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543885-0546-48BD-BA7D-438C9C617229}">
      <dsp:nvSpPr>
        <dsp:cNvPr id="0" name=""/>
        <dsp:cNvSpPr/>
      </dsp:nvSpPr>
      <dsp:spPr>
        <a:xfrm>
          <a:off x="0" y="69636"/>
          <a:ext cx="8229600" cy="10037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273-ФЗ Статья 9. Полномочия органов местного самоуправления муниципальных районов и городских округов в сфере образования</a:t>
          </a:r>
          <a:endParaRPr lang="ru-RU" sz="1900" b="1" kern="1200" dirty="0"/>
        </a:p>
      </dsp:txBody>
      <dsp:txXfrm>
        <a:off x="48998" y="118634"/>
        <a:ext cx="8131604" cy="90573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778E77-9634-4E46-9E92-E693821F16D7}">
      <dsp:nvSpPr>
        <dsp:cNvPr id="0" name=""/>
        <dsp:cNvSpPr/>
      </dsp:nvSpPr>
      <dsp:spPr>
        <a:xfrm>
          <a:off x="0" y="11654"/>
          <a:ext cx="8229600" cy="11196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/>
            <a:t>Целевая модель развития региональных систем ДОД</a:t>
          </a:r>
          <a:endParaRPr lang="ru-RU" sz="2900" b="1" kern="1200" dirty="0"/>
        </a:p>
      </dsp:txBody>
      <dsp:txXfrm>
        <a:off x="0" y="11654"/>
        <a:ext cx="8229600" cy="111969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052F5E-824F-4457-88FA-957DA38D7A97}">
      <dsp:nvSpPr>
        <dsp:cNvPr id="0" name=""/>
        <dsp:cNvSpPr/>
      </dsp:nvSpPr>
      <dsp:spPr>
        <a:xfrm rot="16200000">
          <a:off x="-1051638" y="1052586"/>
          <a:ext cx="4572000" cy="2466826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8025" bIns="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Указы Президента РФ  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от 07.05.2012 №599, 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от 07.05.2018 №204,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от 21.07.2020 № 474</a:t>
          </a:r>
          <a:endParaRPr lang="ru-RU" sz="15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kern="1200" dirty="0" smtClean="0"/>
            <a:t>Постановление Правительства Российской Федерации от 26 декабря 2017 г. № 1642 «Об утверждении Государственной программы Российской Федерации «Развитие образование» </a:t>
          </a:r>
          <a:endParaRPr lang="ru-RU" sz="1200" b="1" kern="1200" dirty="0"/>
        </a:p>
      </dsp:txBody>
      <dsp:txXfrm rot="5400000">
        <a:off x="949" y="914399"/>
        <a:ext cx="2466826" cy="2743200"/>
      </dsp:txXfrm>
    </dsp:sp>
    <dsp:sp modelId="{EA293AD9-D6CB-4D13-BBC3-0B4649A844E9}">
      <dsp:nvSpPr>
        <dsp:cNvPr id="0" name=""/>
        <dsp:cNvSpPr/>
      </dsp:nvSpPr>
      <dsp:spPr>
        <a:xfrm rot="16200000">
          <a:off x="1600200" y="1052586"/>
          <a:ext cx="4572000" cy="2466826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8025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Паспорт федерального проекта «Успех каждого ребенка» национального проекта «Образование» утв.протоколом президиума Совета при Президенте РФ по стратегическому развитию и национальным проектам от 24.12.2018 №16</a:t>
          </a:r>
          <a:endParaRPr lang="ru-RU" sz="1500" b="1" kern="1200" dirty="0"/>
        </a:p>
      </dsp:txBody>
      <dsp:txXfrm rot="5400000">
        <a:off x="2652787" y="914399"/>
        <a:ext cx="2466826" cy="2743200"/>
      </dsp:txXfrm>
    </dsp:sp>
    <dsp:sp modelId="{C0D6447E-B346-47A0-BF59-A5AE1F442DE9}">
      <dsp:nvSpPr>
        <dsp:cNvPr id="0" name=""/>
        <dsp:cNvSpPr/>
      </dsp:nvSpPr>
      <dsp:spPr>
        <a:xfrm rot="16200000">
          <a:off x="4252038" y="1052586"/>
          <a:ext cx="4572000" cy="2466826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8025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Приказ Министерства просвещения Российской Федерации от 3 сентября 2019 года № 467 «Об утверждении Целевой модели развития региональных систем дополнительного образования детей»</a:t>
          </a:r>
          <a:endParaRPr lang="ru-RU" sz="1500" b="1" kern="1200" dirty="0"/>
        </a:p>
      </dsp:txBody>
      <dsp:txXfrm rot="5400000">
        <a:off x="5304625" y="914399"/>
        <a:ext cx="2466826" cy="27432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BD70DB-0723-463D-9CFB-0BF97E58F6E1}">
      <dsp:nvSpPr>
        <dsp:cNvPr id="0" name=""/>
        <dsp:cNvSpPr/>
      </dsp:nvSpPr>
      <dsp:spPr>
        <a:xfrm>
          <a:off x="0" y="11654"/>
          <a:ext cx="8229600" cy="11196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/>
            <a:t>Достижение результата 1.13 федерального проекта «Успех каждого ребенка»</a:t>
          </a:r>
          <a:endParaRPr lang="ru-RU" sz="2900" b="1" kern="1200" dirty="0"/>
        </a:p>
      </dsp:txBody>
      <dsp:txXfrm>
        <a:off x="0" y="11654"/>
        <a:ext cx="8229600" cy="111969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585A0A-8538-429C-8989-0DB19FF28C26}">
      <dsp:nvSpPr>
        <dsp:cNvPr id="0" name=""/>
        <dsp:cNvSpPr/>
      </dsp:nvSpPr>
      <dsp:spPr>
        <a:xfrm>
          <a:off x="228599" y="0"/>
          <a:ext cx="7315200" cy="45720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BA02FA-CB93-4F6E-ACF5-870563038CA6}">
      <dsp:nvSpPr>
        <dsp:cNvPr id="0" name=""/>
        <dsp:cNvSpPr/>
      </dsp:nvSpPr>
      <dsp:spPr>
        <a:xfrm>
          <a:off x="5810097" y="927201"/>
          <a:ext cx="541324" cy="541324"/>
        </a:xfrm>
        <a:prstGeom prst="ellipse">
          <a:avLst/>
        </a:prstGeom>
        <a:solidFill>
          <a:schemeClr val="accent2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65D566-0265-41D8-A0DB-C7F7F9992969}">
      <dsp:nvSpPr>
        <dsp:cNvPr id="0" name=""/>
        <dsp:cNvSpPr/>
      </dsp:nvSpPr>
      <dsp:spPr>
        <a:xfrm>
          <a:off x="3154680" y="1197863"/>
          <a:ext cx="2926080" cy="3374136"/>
        </a:xfrm>
        <a:prstGeom prst="round2Diag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86837" bIns="0" numCol="1" spcCol="1270" anchor="t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Результат 1.13. федерального проекта </a:t>
          </a:r>
        </a:p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«Во всех субъектах Российской Федерации внедрена целевая модель развития региональных систем дополнительного образования детей» </a:t>
          </a:r>
          <a:endParaRPr lang="ru-RU" sz="1800" kern="1200" dirty="0"/>
        </a:p>
      </dsp:txBody>
      <dsp:txXfrm>
        <a:off x="3154680" y="1197863"/>
        <a:ext cx="2926080" cy="33741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81E7E-A514-4A7A-A4A3-6BB997E61D4D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E436C6-77E5-4BFE-9287-A77397BDE24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0776-A658-40F9-905C-7C6AF4D4F9AD}" type="datetime1">
              <a:rPr lang="ru-RU" smtClean="0"/>
              <a:t>17.03.2021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A387-D20F-4D0C-B928-58DDB3F64EFE}" type="datetime1">
              <a:rPr lang="ru-RU" smtClean="0"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E931-0D79-4B08-8D0B-176F513180C8}" type="datetime1">
              <a:rPr lang="ru-RU" smtClean="0"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40C99-DF3C-449F-BF79-5C240878634A}" type="datetime1">
              <a:rPr lang="ru-RU" smtClean="0"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7334-8A3A-4ACF-83AD-5B8FEEF6E0CB}" type="datetime1">
              <a:rPr lang="ru-RU" smtClean="0"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0D7B0-EB38-41AE-923C-B32DD66F8E9F}" type="datetime1">
              <a:rPr lang="ru-RU" smtClean="0"/>
              <a:t>17.03.2021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0F86F-5F86-43C7-939D-E997840FE88D}" type="datetime1">
              <a:rPr lang="ru-RU" smtClean="0"/>
              <a:t>17.03.2021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6B080-A9F8-4083-B7BF-38251C617BD8}" type="datetime1">
              <a:rPr lang="ru-RU" smtClean="0"/>
              <a:t>17.03.2021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275C8-9627-41FF-8CB5-E7FBE8EFCFAD}" type="datetime1">
              <a:rPr lang="ru-RU" smtClean="0"/>
              <a:t>17.03.2021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B24C4-B837-47C5-A063-5535A3682FD5}" type="datetime1">
              <a:rPr lang="ru-RU" smtClean="0"/>
              <a:t>17.03.2021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1ECC-070B-45CE-9862-F1EBA250F1FB}" type="datetime1">
              <a:rPr lang="ru-RU" smtClean="0"/>
              <a:t>17.03.2021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BC8C046-66C5-4351-8206-58FA811FCE18}" type="datetime1">
              <a:rPr lang="ru-RU" smtClean="0"/>
              <a:t>17.03.2021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5.xml"/><Relationship Id="rId3" Type="http://schemas.openxmlformats.org/officeDocument/2006/relationships/diagramLayout" Target="../diagrams/layout14.xml"/><Relationship Id="rId7" Type="http://schemas.openxmlformats.org/officeDocument/2006/relationships/diagramData" Target="../diagrams/data15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11" Type="http://schemas.microsoft.com/office/2007/relationships/diagramDrawing" Target="../diagrams/drawing15.xml"/><Relationship Id="rId5" Type="http://schemas.openxmlformats.org/officeDocument/2006/relationships/diagramColors" Target="../diagrams/colors14.xml"/><Relationship Id="rId10" Type="http://schemas.openxmlformats.org/officeDocument/2006/relationships/diagramColors" Target="../diagrams/colors15.xml"/><Relationship Id="rId4" Type="http://schemas.openxmlformats.org/officeDocument/2006/relationships/diagramQuickStyle" Target="../diagrams/quickStyle14.xml"/><Relationship Id="rId9" Type="http://schemas.openxmlformats.org/officeDocument/2006/relationships/diagramQuickStyle" Target="../diagrams/quickStyle1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7.xml"/><Relationship Id="rId13" Type="http://schemas.openxmlformats.org/officeDocument/2006/relationships/diagramLayout" Target="../diagrams/layout18.xml"/><Relationship Id="rId3" Type="http://schemas.openxmlformats.org/officeDocument/2006/relationships/diagramLayout" Target="../diagrams/layout16.xml"/><Relationship Id="rId7" Type="http://schemas.openxmlformats.org/officeDocument/2006/relationships/diagramData" Target="../diagrams/data17.xml"/><Relationship Id="rId12" Type="http://schemas.openxmlformats.org/officeDocument/2006/relationships/diagramData" Target="../diagrams/data18.xml"/><Relationship Id="rId2" Type="http://schemas.openxmlformats.org/officeDocument/2006/relationships/diagramData" Target="../diagrams/data16.xml"/><Relationship Id="rId16" Type="http://schemas.microsoft.com/office/2007/relationships/diagramDrawing" Target="../diagrams/drawing18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6.xml"/><Relationship Id="rId11" Type="http://schemas.microsoft.com/office/2007/relationships/diagramDrawing" Target="../diagrams/drawing17.xml"/><Relationship Id="rId5" Type="http://schemas.openxmlformats.org/officeDocument/2006/relationships/diagramColors" Target="../diagrams/colors16.xml"/><Relationship Id="rId15" Type="http://schemas.openxmlformats.org/officeDocument/2006/relationships/diagramColors" Target="../diagrams/colors18.xml"/><Relationship Id="rId10" Type="http://schemas.openxmlformats.org/officeDocument/2006/relationships/diagramColors" Target="../diagrams/colors17.xml"/><Relationship Id="rId4" Type="http://schemas.openxmlformats.org/officeDocument/2006/relationships/diagramQuickStyle" Target="../diagrams/quickStyle16.xml"/><Relationship Id="rId9" Type="http://schemas.openxmlformats.org/officeDocument/2006/relationships/diagramQuickStyle" Target="../diagrams/quickStyle17.xml"/><Relationship Id="rId14" Type="http://schemas.openxmlformats.org/officeDocument/2006/relationships/diagramQuickStyle" Target="../diagrams/quickStyle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7" Type="http://schemas.openxmlformats.org/officeDocument/2006/relationships/image" Target="../media/image2.png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685800" y="1196752"/>
          <a:ext cx="7772400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7016824" cy="1800200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ru-RU" b="1" dirty="0" smtClean="0">
                <a:solidFill>
                  <a:schemeClr val="tx1"/>
                </a:solidFill>
              </a:rPr>
              <a:t>Львова Лариса Семеновна  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заместитель директора по научно-методической работе ФГБУК «ВЦХТ», руководитель федерального ресурсного центра дополнительного образования художественной направленности, </a:t>
            </a:r>
            <a:r>
              <a:rPr lang="ru-RU" dirty="0" err="1" smtClean="0">
                <a:solidFill>
                  <a:schemeClr val="tx1"/>
                </a:solidFill>
              </a:rPr>
              <a:t>канд.пед.наук</a:t>
            </a:r>
            <a:r>
              <a:rPr lang="ru-RU" dirty="0" smtClean="0">
                <a:solidFill>
                  <a:schemeClr val="tx1"/>
                </a:solidFill>
              </a:rPr>
              <a:t>, почетный работник среднего профессионального образования РФ, аккредитованный эксперт в сфере образования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graphicFrame>
        <p:nvGraphicFramePr>
          <p:cNvPr id="8" name="Схема 7"/>
          <p:cNvGraphicFramePr/>
          <p:nvPr/>
        </p:nvGraphicFramePr>
        <p:xfrm>
          <a:off x="611560" y="0"/>
          <a:ext cx="7920880" cy="1412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Схема 10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457200" y="1196752"/>
          <a:ext cx="822960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Стрелка вправо 6"/>
          <p:cNvSpPr/>
          <p:nvPr/>
        </p:nvSpPr>
        <p:spPr>
          <a:xfrm>
            <a:off x="4067944" y="242088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3995936" y="429309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4139952" y="616530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Схема 1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/>
              <a:t>КД 2019 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dirty="0" smtClean="0"/>
              <a:t>КД 2020-2023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sz="half" idx="2"/>
          </p:nvPr>
        </p:nvGraphicFramePr>
        <p:xfrm>
          <a:off x="914400" y="2247900"/>
          <a:ext cx="3733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3" name="Содержимое 12"/>
          <p:cNvGraphicFramePr>
            <a:graphicFrameLocks noGrp="1"/>
          </p:cNvGraphicFramePr>
          <p:nvPr>
            <p:ph sz="half" idx="4"/>
          </p:nvPr>
        </p:nvGraphicFramePr>
        <p:xfrm>
          <a:off x="4953000" y="2247900"/>
          <a:ext cx="3733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хема 9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7" cstate="print"/>
          <a:stretch>
            <a:fillRect/>
          </a:stretch>
        </p:blipFill>
        <p:spPr bwMode="auto">
          <a:xfrm>
            <a:off x="914400" y="1548879"/>
            <a:ext cx="7772400" cy="436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u="sng" dirty="0" smtClean="0"/>
              <a:t>1. К полномочиям органов государственной власти субъектов Российской Федерации в сфере образования относятся:</a:t>
            </a:r>
          </a:p>
          <a:p>
            <a:r>
              <a:rPr lang="ru-RU" b="1" dirty="0" smtClean="0"/>
              <a:t>1) разработка и реализация региональных программ развития образования </a:t>
            </a:r>
            <a:r>
              <a:rPr lang="ru-RU" dirty="0" smtClean="0"/>
              <a:t>с учетом региональных социально-экономических, экологических, демографических, этнокультурных и других особенностей субъектов Российской Федерации;</a:t>
            </a:r>
          </a:p>
          <a:p>
            <a:r>
              <a:rPr lang="ru-RU" dirty="0" smtClean="0"/>
              <a:t>3) ……</a:t>
            </a:r>
            <a:r>
              <a:rPr lang="ru-RU" b="1" dirty="0" smtClean="0"/>
              <a:t>обеспечение дополнительного образования детей в муниципальных общеобразовательных организациях посредством предоставления субвенций местным бюджетам, включая расходы на оплату труда, приобретение учебников и учебных пособий, средств обучения, игр, игрушек (за исключением расходов на содержание зданий и оплату коммунальных услуг), в соответствии с нормативами, определяемыми органами государственной власти субъектов Российской Федерации;</a:t>
            </a:r>
          </a:p>
          <a:p>
            <a:r>
              <a:rPr lang="ru-RU" b="1" dirty="0" smtClean="0"/>
              <a:t>8) организация предоставления дополнительного образования детей в государственных образовательных организациях субъектов Российской Федерации;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2. Органы государственной власти субъектов Российской Федерации имеют право </a:t>
            </a:r>
            <a:r>
              <a:rPr lang="ru-RU" dirty="0" smtClean="0"/>
              <a:t>на дополнительное финансовое обеспечение мероприятий по организации питания обучающихся в муниципальных образовательных организациях и обучающихся в частных общеобразовательных организациях по имеющим государственную аккредитацию основным общеобразовательным программам, а также </a:t>
            </a:r>
            <a:r>
              <a:rPr lang="ru-RU" b="1" u="sng" dirty="0" smtClean="0"/>
              <a:t>предоставление государственной поддержки дополнительного образования детей, в том числе финансовое обеспечение предоставления дополнительного образования детей в муниципальных образовательных организациях и частных образовательных организациях, реализующих дополнительные общеобразовательные программы для детей.</a:t>
            </a:r>
            <a:endParaRPr lang="ru-RU" b="1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smtClean="0"/>
              <a:t>1. К полномочиям органов местного самоуправления муниципальных районов и городских округов по решению вопросов местного значения в сфере образования относятся</a:t>
            </a:r>
            <a:r>
              <a:rPr lang="ru-RU" dirty="0" smtClean="0"/>
              <a:t>:</a:t>
            </a:r>
          </a:p>
          <a:p>
            <a:r>
              <a:rPr lang="ru-RU" b="1" dirty="0" smtClean="0"/>
              <a:t>2) организация предоставления дополнительного образования детей в муниципальных образовательных организациях </a:t>
            </a:r>
            <a:r>
              <a:rPr lang="ru-RU" dirty="0" smtClean="0"/>
              <a:t>(за исключением дополнительного образования детей, финансовое обеспечение которого осуществляется органами государственной власти субъекта Российской Федерации);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Схема 10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Чек-лист принятия каждой контрольной точки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Контрольная точка</a:t>
            </a:r>
            <a:r>
              <a:rPr lang="ru-RU" dirty="0" smtClean="0"/>
              <a:t> </a:t>
            </a:r>
            <a:r>
              <a:rPr lang="ru-RU" b="1" dirty="0" smtClean="0"/>
              <a:t>1 марта </a:t>
            </a:r>
            <a:endParaRPr lang="ru-RU" dirty="0" smtClean="0"/>
          </a:p>
          <a:p>
            <a:r>
              <a:rPr lang="ru-RU" b="1" dirty="0" smtClean="0"/>
              <a:t>Определен и нормативно закреплен </a:t>
            </a:r>
            <a:r>
              <a:rPr lang="ru-RU" dirty="0" smtClean="0"/>
              <a:t>статус МОЦ в каждом муниципальном образовании субъекта РФ, представлена информация о финансовом обеспечении выполнения МОЦ работ в рамках основной деятельности по реализации Целевой модели</a:t>
            </a:r>
          </a:p>
          <a:p>
            <a:r>
              <a:rPr lang="ru-RU" b="1" dirty="0" smtClean="0"/>
              <a:t>Нормативно-правовое основание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Конкурсная документация от </a:t>
            </a:r>
            <a:r>
              <a:rPr lang="ru-RU" u="sng" dirty="0" smtClean="0"/>
              <a:t>«5» октября 2020 г.</a:t>
            </a:r>
            <a:r>
              <a:rPr lang="ru-RU" dirty="0" smtClean="0"/>
              <a:t> № </a:t>
            </a:r>
            <a:r>
              <a:rPr lang="ru-RU" u="sng" dirty="0" smtClean="0"/>
              <a:t>ДГ-40/06вн:</a:t>
            </a:r>
            <a:r>
              <a:rPr lang="ru-RU" dirty="0" smtClean="0"/>
              <a:t> подпункт «г» пункта 2 подраздела 6 раздела 2;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Приложение 8 «Комплекс мер (дорожная карта) по внедрению целевой модели развития региональной системы дополнительного образования детей»;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Ст. 69.2 Бюджетного кодекса Российской Федерации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121</TotalTime>
  <Words>1056</Words>
  <Application>Microsoft Office PowerPoint</Application>
  <PresentationFormat>Экран (4:3)</PresentationFormat>
  <Paragraphs>62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Calibri</vt:lpstr>
      <vt:lpstr>Cambria</vt:lpstr>
      <vt:lpstr>Franklin Gothic Book</vt:lpstr>
      <vt:lpstr>Perpetua</vt:lpstr>
      <vt:lpstr>Wingdings 2</vt:lpstr>
      <vt:lpstr>Справедливость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Чек-лист принятия каждой контрольной точки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Larisa</dc:creator>
  <cp:lastModifiedBy>Лилечкин</cp:lastModifiedBy>
  <cp:revision>16</cp:revision>
  <dcterms:created xsi:type="dcterms:W3CDTF">2021-03-14T20:08:52Z</dcterms:created>
  <dcterms:modified xsi:type="dcterms:W3CDTF">2021-03-17T06:22:47Z</dcterms:modified>
</cp:coreProperties>
</file>