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Default Extension="png" ContentType="image/png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7"/>
  </p:notesMasterIdLst>
  <p:sldIdLst>
    <p:sldId id="256" r:id="rId2"/>
    <p:sldId id="280" r:id="rId3"/>
    <p:sldId id="258" r:id="rId4"/>
    <p:sldId id="260" r:id="rId5"/>
    <p:sldId id="259" r:id="rId6"/>
    <p:sldId id="261" r:id="rId7"/>
    <p:sldId id="265" r:id="rId8"/>
    <p:sldId id="299" r:id="rId9"/>
    <p:sldId id="281" r:id="rId10"/>
    <p:sldId id="282" r:id="rId11"/>
    <p:sldId id="283" r:id="rId12"/>
    <p:sldId id="300" r:id="rId13"/>
    <p:sldId id="291" r:id="rId14"/>
    <p:sldId id="276" r:id="rId15"/>
    <p:sldId id="278" r:id="rId16"/>
    <p:sldId id="302" r:id="rId17"/>
    <p:sldId id="279" r:id="rId18"/>
    <p:sldId id="301" r:id="rId19"/>
    <p:sldId id="292" r:id="rId20"/>
    <p:sldId id="293" r:id="rId21"/>
    <p:sldId id="294" r:id="rId22"/>
    <p:sldId id="295" r:id="rId23"/>
    <p:sldId id="296" r:id="rId24"/>
    <p:sldId id="297" r:id="rId25"/>
    <p:sldId id="298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_rels/data12.xml.rels><?xml version="1.0" encoding="UTF-8" standalone="yes"?>
<Relationships xmlns="http://schemas.openxmlformats.org/package/2006/relationships"><Relationship Id="rId1" Type="http://schemas.openxmlformats.org/officeDocument/2006/relationships/hyperlink" Target="https://sup.fnfro.ru/" TargetMode="External"/></Relationships>
</file>

<file path=ppt/diagrams/_rels/drawing12.xml.rels><?xml version="1.0" encoding="UTF-8" standalone="yes"?>
<Relationships xmlns="http://schemas.openxmlformats.org/package/2006/relationships"><Relationship Id="rId1" Type="http://schemas.openxmlformats.org/officeDocument/2006/relationships/hyperlink" Target="https://sup.fnfro.ru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B41355-4B37-4EB5-A9F3-A6E2C2B1D5CE}" type="doc">
      <dgm:prSet loTypeId="urn:microsoft.com/office/officeart/2005/8/layout/vList2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F6E7F363-413A-4BB4-A377-76F1BB6CF13A}">
      <dgm:prSet/>
      <dgm:spPr/>
      <dgm:t>
        <a:bodyPr/>
        <a:lstStyle/>
        <a:p>
          <a:pPr algn="ctr" rtl="0"/>
          <a:r>
            <a:rPr lang="ru-RU" b="1" dirty="0" smtClean="0"/>
            <a:t>Контрольные точки </a:t>
          </a:r>
          <a:r>
            <a:rPr lang="ru-RU" b="1" dirty="0" smtClean="0"/>
            <a:t>региональной Дорожной карты </a:t>
          </a:r>
          <a:r>
            <a:rPr lang="ru-RU" b="1" dirty="0" smtClean="0"/>
            <a:t>2019/2020</a:t>
          </a:r>
          <a:endParaRPr lang="ru-RU" b="1" dirty="0"/>
        </a:p>
      </dgm:t>
    </dgm:pt>
    <dgm:pt modelId="{A4B9D921-1B05-4BC1-A2ED-DC234420814B}" type="parTrans" cxnId="{300E5D46-34EC-4F7E-A62B-C0438C54EFC0}">
      <dgm:prSet/>
      <dgm:spPr/>
      <dgm:t>
        <a:bodyPr/>
        <a:lstStyle/>
        <a:p>
          <a:endParaRPr lang="ru-RU"/>
        </a:p>
      </dgm:t>
    </dgm:pt>
    <dgm:pt modelId="{9F4505F5-A09E-4502-8EDF-625CCB6764FD}" type="sibTrans" cxnId="{300E5D46-34EC-4F7E-A62B-C0438C54EFC0}">
      <dgm:prSet/>
      <dgm:spPr/>
      <dgm:t>
        <a:bodyPr/>
        <a:lstStyle/>
        <a:p>
          <a:endParaRPr lang="ru-RU"/>
        </a:p>
      </dgm:t>
    </dgm:pt>
    <dgm:pt modelId="{72DC30E8-8A85-413D-A6FC-5397B6492E2B}" type="pres">
      <dgm:prSet presAssocID="{FFB41355-4B37-4EB5-A9F3-A6E2C2B1D5C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AFEB110-ED99-45A6-884A-0AF33C92C9E7}" type="pres">
      <dgm:prSet presAssocID="{F6E7F363-413A-4BB4-A377-76F1BB6CF13A}" presName="parentText" presStyleLbl="node1" presStyleIdx="0" presStyleCnt="1" custScaleY="8576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00E5D46-34EC-4F7E-A62B-C0438C54EFC0}" srcId="{FFB41355-4B37-4EB5-A9F3-A6E2C2B1D5CE}" destId="{F6E7F363-413A-4BB4-A377-76F1BB6CF13A}" srcOrd="0" destOrd="0" parTransId="{A4B9D921-1B05-4BC1-A2ED-DC234420814B}" sibTransId="{9F4505F5-A09E-4502-8EDF-625CCB6764FD}"/>
    <dgm:cxn modelId="{68DF7A9F-B32D-4AA2-8E18-F97283E47981}" type="presOf" srcId="{FFB41355-4B37-4EB5-A9F3-A6E2C2B1D5CE}" destId="{72DC30E8-8A85-413D-A6FC-5397B6492E2B}" srcOrd="0" destOrd="0" presId="urn:microsoft.com/office/officeart/2005/8/layout/vList2"/>
    <dgm:cxn modelId="{4890B186-A125-4134-8882-F02AF9DFDA5D}" type="presOf" srcId="{F6E7F363-413A-4BB4-A377-76F1BB6CF13A}" destId="{6AFEB110-ED99-45A6-884A-0AF33C92C9E7}" srcOrd="0" destOrd="0" presId="urn:microsoft.com/office/officeart/2005/8/layout/vList2"/>
    <dgm:cxn modelId="{6AD777F5-B808-4E4B-AE4D-EDB603798ED1}" type="presParOf" srcId="{72DC30E8-8A85-413D-A6FC-5397B6492E2B}" destId="{6AFEB110-ED99-45A6-884A-0AF33C92C9E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DBB1D48-A2D2-49BC-92F2-54CCAF185FD3}" type="doc">
      <dgm:prSet loTypeId="urn:microsoft.com/office/officeart/2005/8/layout/process5" loCatId="process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EF0E8F68-9053-46C5-A2E2-9BD4A9357D83}">
      <dgm:prSet phldrT="[Текст]"/>
      <dgm:spPr/>
      <dgm:t>
        <a:bodyPr/>
        <a:lstStyle/>
        <a:p>
          <a:r>
            <a:rPr lang="ru-RU" dirty="0" smtClean="0"/>
            <a:t>1 марта/</a:t>
          </a:r>
        </a:p>
        <a:p>
          <a:r>
            <a:rPr lang="ru-RU" b="1" dirty="0" smtClean="0">
              <a:solidFill>
                <a:schemeClr val="tx1"/>
              </a:solidFill>
            </a:rPr>
            <a:t>4 точки </a:t>
          </a:r>
          <a:endParaRPr lang="ru-RU" b="1" dirty="0">
            <a:solidFill>
              <a:schemeClr val="tx1"/>
            </a:solidFill>
          </a:endParaRPr>
        </a:p>
      </dgm:t>
    </dgm:pt>
    <dgm:pt modelId="{0F07FCB7-F4E7-467E-8209-AE1F6D97FF27}" type="parTrans" cxnId="{3EF5CF18-D018-4AA6-AA5E-D34B17FEE209}">
      <dgm:prSet/>
      <dgm:spPr/>
      <dgm:t>
        <a:bodyPr/>
        <a:lstStyle/>
        <a:p>
          <a:endParaRPr lang="ru-RU"/>
        </a:p>
      </dgm:t>
    </dgm:pt>
    <dgm:pt modelId="{1312234E-3777-4C9F-AA8E-0EBEACEA00FE}" type="sibTrans" cxnId="{3EF5CF18-D018-4AA6-AA5E-D34B17FEE209}">
      <dgm:prSet/>
      <dgm:spPr/>
      <dgm:t>
        <a:bodyPr/>
        <a:lstStyle/>
        <a:p>
          <a:endParaRPr lang="ru-RU"/>
        </a:p>
      </dgm:t>
    </dgm:pt>
    <dgm:pt modelId="{E7583853-FA5E-4C65-9C19-E5BD0D24F7C1}">
      <dgm:prSet phldrT="[Текст]"/>
      <dgm:spPr/>
      <dgm:t>
        <a:bodyPr/>
        <a:lstStyle/>
        <a:p>
          <a:r>
            <a:rPr lang="ru-RU" dirty="0" smtClean="0"/>
            <a:t>1 апреля/</a:t>
          </a:r>
        </a:p>
        <a:p>
          <a:r>
            <a:rPr lang="ru-RU" b="1" dirty="0" smtClean="0">
              <a:solidFill>
                <a:schemeClr val="tx1"/>
              </a:solidFill>
            </a:rPr>
            <a:t>3 точки </a:t>
          </a:r>
          <a:endParaRPr lang="ru-RU" b="1" dirty="0">
            <a:solidFill>
              <a:schemeClr val="tx1"/>
            </a:solidFill>
          </a:endParaRPr>
        </a:p>
      </dgm:t>
    </dgm:pt>
    <dgm:pt modelId="{FCEE1CFE-6CB0-4487-B78F-4727A25E38AF}" type="parTrans" cxnId="{88900012-6FB6-403A-BE9D-8B7688DB9E69}">
      <dgm:prSet/>
      <dgm:spPr/>
      <dgm:t>
        <a:bodyPr/>
        <a:lstStyle/>
        <a:p>
          <a:endParaRPr lang="ru-RU"/>
        </a:p>
      </dgm:t>
    </dgm:pt>
    <dgm:pt modelId="{0169EA20-01D4-4EDE-87EE-491CAF6F58A7}" type="sibTrans" cxnId="{88900012-6FB6-403A-BE9D-8B7688DB9E69}">
      <dgm:prSet/>
      <dgm:spPr/>
      <dgm:t>
        <a:bodyPr/>
        <a:lstStyle/>
        <a:p>
          <a:endParaRPr lang="ru-RU"/>
        </a:p>
      </dgm:t>
    </dgm:pt>
    <dgm:pt modelId="{2B2BE217-E546-4E38-B283-DB685816354F}">
      <dgm:prSet phldrT="[Текст]"/>
      <dgm:spPr/>
      <dgm:t>
        <a:bodyPr/>
        <a:lstStyle/>
        <a:p>
          <a:r>
            <a:rPr lang="ru-RU" dirty="0" smtClean="0"/>
            <a:t>1 сентября/ </a:t>
          </a:r>
          <a:r>
            <a:rPr lang="ru-RU" b="1" dirty="0" smtClean="0">
              <a:solidFill>
                <a:schemeClr val="tx1"/>
              </a:solidFill>
            </a:rPr>
            <a:t>2 точки</a:t>
          </a:r>
          <a:endParaRPr lang="ru-RU" b="1" dirty="0">
            <a:solidFill>
              <a:schemeClr val="tx1"/>
            </a:solidFill>
          </a:endParaRPr>
        </a:p>
      </dgm:t>
    </dgm:pt>
    <dgm:pt modelId="{D86888AD-792C-4764-BF95-EDB765039A0A}" type="parTrans" cxnId="{A45DAC83-F217-487E-818D-50C5042054F0}">
      <dgm:prSet/>
      <dgm:spPr/>
      <dgm:t>
        <a:bodyPr/>
        <a:lstStyle/>
        <a:p>
          <a:endParaRPr lang="ru-RU"/>
        </a:p>
      </dgm:t>
    </dgm:pt>
    <dgm:pt modelId="{DC5C35A7-CBCA-4CCF-9A8D-CD26B90A9836}" type="sibTrans" cxnId="{A45DAC83-F217-487E-818D-50C5042054F0}">
      <dgm:prSet/>
      <dgm:spPr/>
      <dgm:t>
        <a:bodyPr/>
        <a:lstStyle/>
        <a:p>
          <a:endParaRPr lang="ru-RU"/>
        </a:p>
      </dgm:t>
    </dgm:pt>
    <dgm:pt modelId="{7539E0CE-6884-4459-852B-DD6EB9403A79}">
      <dgm:prSet phldrT="[Текст]"/>
      <dgm:spPr/>
      <dgm:t>
        <a:bodyPr/>
        <a:lstStyle/>
        <a:p>
          <a:r>
            <a:rPr lang="ru-RU" dirty="0" smtClean="0"/>
            <a:t>1 октября</a:t>
          </a:r>
        </a:p>
        <a:p>
          <a:r>
            <a:rPr lang="ru-RU" b="1" dirty="0" smtClean="0">
              <a:solidFill>
                <a:schemeClr val="tx1"/>
              </a:solidFill>
            </a:rPr>
            <a:t>2 точки  </a:t>
          </a:r>
          <a:endParaRPr lang="ru-RU" b="1" dirty="0">
            <a:solidFill>
              <a:schemeClr val="tx1"/>
            </a:solidFill>
          </a:endParaRPr>
        </a:p>
      </dgm:t>
    </dgm:pt>
    <dgm:pt modelId="{44E1B5B5-CE07-416A-A4C1-0841149698B1}" type="parTrans" cxnId="{E7201EBD-2925-4589-BA08-6935DDD5B4D0}">
      <dgm:prSet/>
      <dgm:spPr/>
      <dgm:t>
        <a:bodyPr/>
        <a:lstStyle/>
        <a:p>
          <a:endParaRPr lang="ru-RU"/>
        </a:p>
      </dgm:t>
    </dgm:pt>
    <dgm:pt modelId="{C72FF2BF-F3CE-451A-8A52-76000EE9B260}" type="sibTrans" cxnId="{E7201EBD-2925-4589-BA08-6935DDD5B4D0}">
      <dgm:prSet/>
      <dgm:spPr/>
      <dgm:t>
        <a:bodyPr/>
        <a:lstStyle/>
        <a:p>
          <a:endParaRPr lang="ru-RU"/>
        </a:p>
      </dgm:t>
    </dgm:pt>
    <dgm:pt modelId="{4708DAB0-798D-407B-97BE-DBA9D0720A28}">
      <dgm:prSet phldrT="[Текст]"/>
      <dgm:spPr/>
      <dgm:t>
        <a:bodyPr/>
        <a:lstStyle/>
        <a:p>
          <a:r>
            <a:rPr lang="ru-RU" dirty="0" smtClean="0"/>
            <a:t>30 ноября/ </a:t>
          </a:r>
          <a:r>
            <a:rPr lang="ru-RU" b="1" dirty="0" smtClean="0">
              <a:solidFill>
                <a:schemeClr val="tx1"/>
              </a:solidFill>
            </a:rPr>
            <a:t>1 точка </a:t>
          </a:r>
          <a:endParaRPr lang="ru-RU" b="1" dirty="0">
            <a:solidFill>
              <a:schemeClr val="tx1"/>
            </a:solidFill>
          </a:endParaRPr>
        </a:p>
      </dgm:t>
    </dgm:pt>
    <dgm:pt modelId="{D53F296D-4F65-4786-A39B-607FD42076AF}" type="parTrans" cxnId="{8698055D-E574-414A-BAC5-A09A06D851B0}">
      <dgm:prSet/>
      <dgm:spPr/>
      <dgm:t>
        <a:bodyPr/>
        <a:lstStyle/>
        <a:p>
          <a:endParaRPr lang="ru-RU"/>
        </a:p>
      </dgm:t>
    </dgm:pt>
    <dgm:pt modelId="{69D76E75-2739-4F32-8D29-1A742E48DEE0}" type="sibTrans" cxnId="{8698055D-E574-414A-BAC5-A09A06D851B0}">
      <dgm:prSet/>
      <dgm:spPr/>
      <dgm:t>
        <a:bodyPr/>
        <a:lstStyle/>
        <a:p>
          <a:endParaRPr lang="ru-RU"/>
        </a:p>
      </dgm:t>
    </dgm:pt>
    <dgm:pt modelId="{5A83D7F2-31BA-44FF-B783-6E04D00661A3}">
      <dgm:prSet/>
      <dgm:spPr/>
      <dgm:t>
        <a:bodyPr/>
        <a:lstStyle/>
        <a:p>
          <a:r>
            <a:rPr lang="ru-RU" dirty="0" smtClean="0"/>
            <a:t>15 декабря/</a:t>
          </a:r>
        </a:p>
        <a:p>
          <a:r>
            <a:rPr lang="ru-RU" b="1" dirty="0" smtClean="0">
              <a:solidFill>
                <a:schemeClr val="tx1"/>
              </a:solidFill>
            </a:rPr>
            <a:t>1 точка </a:t>
          </a:r>
          <a:endParaRPr lang="ru-RU" b="1" dirty="0">
            <a:solidFill>
              <a:schemeClr val="tx1"/>
            </a:solidFill>
          </a:endParaRPr>
        </a:p>
      </dgm:t>
    </dgm:pt>
    <dgm:pt modelId="{BFF01E36-40F6-4AB8-8AA0-A2CD6B379DA4}" type="parTrans" cxnId="{61121658-A3F8-4F7D-9989-27317D41073B}">
      <dgm:prSet/>
      <dgm:spPr/>
    </dgm:pt>
    <dgm:pt modelId="{F6A0DADB-7C71-406C-824A-FA45D1786BBE}" type="sibTrans" cxnId="{61121658-A3F8-4F7D-9989-27317D41073B}">
      <dgm:prSet/>
      <dgm:spPr/>
      <dgm:t>
        <a:bodyPr/>
        <a:lstStyle/>
        <a:p>
          <a:endParaRPr lang="ru-RU"/>
        </a:p>
      </dgm:t>
    </dgm:pt>
    <dgm:pt modelId="{9ED2DD24-9F61-4FD3-8D40-07FD54B38F06}">
      <dgm:prSet/>
      <dgm:spPr/>
      <dgm:t>
        <a:bodyPr/>
        <a:lstStyle/>
        <a:p>
          <a:r>
            <a:rPr lang="ru-RU" dirty="0" smtClean="0"/>
            <a:t>15 декабря / 2 точки</a:t>
          </a:r>
          <a:endParaRPr lang="ru-RU" dirty="0"/>
        </a:p>
      </dgm:t>
    </dgm:pt>
    <dgm:pt modelId="{958A6B0C-5D24-41B3-8D06-D952311FCAED}" type="parTrans" cxnId="{F208B3E4-6F9B-491E-A425-602EBDD89253}">
      <dgm:prSet/>
      <dgm:spPr/>
    </dgm:pt>
    <dgm:pt modelId="{3A7F130A-BECA-4038-A623-2CD2A9DACA21}" type="sibTrans" cxnId="{F208B3E4-6F9B-491E-A425-602EBDD89253}">
      <dgm:prSet/>
      <dgm:spPr/>
      <dgm:t>
        <a:bodyPr/>
        <a:lstStyle/>
        <a:p>
          <a:endParaRPr lang="ru-RU"/>
        </a:p>
      </dgm:t>
    </dgm:pt>
    <dgm:pt modelId="{FE5DE51E-E019-4791-A958-56E72465D3D2}">
      <dgm:prSet/>
      <dgm:spPr/>
      <dgm:t>
        <a:bodyPr/>
        <a:lstStyle/>
        <a:p>
          <a:r>
            <a:rPr lang="ru-RU" dirty="0" smtClean="0"/>
            <a:t>3 точки по графику Министерства и оператора</a:t>
          </a:r>
          <a:endParaRPr lang="ru-RU" dirty="0"/>
        </a:p>
      </dgm:t>
    </dgm:pt>
    <dgm:pt modelId="{B6BD9112-4B68-4C18-97BF-EB2057F50858}" type="parTrans" cxnId="{CD2C5A52-896A-4373-9D2A-554471C483B9}">
      <dgm:prSet/>
      <dgm:spPr/>
    </dgm:pt>
    <dgm:pt modelId="{E5832FE0-09A7-4759-B632-C0BC743E5D2A}" type="sibTrans" cxnId="{CD2C5A52-896A-4373-9D2A-554471C483B9}">
      <dgm:prSet/>
      <dgm:spPr/>
    </dgm:pt>
    <dgm:pt modelId="{8C38B86A-6CEE-44B1-A529-A46372082D2D}" type="pres">
      <dgm:prSet presAssocID="{1DBB1D48-A2D2-49BC-92F2-54CCAF185FD3}" presName="diagram" presStyleCnt="0">
        <dgm:presLayoutVars>
          <dgm:dir/>
          <dgm:resizeHandles val="exact"/>
        </dgm:presLayoutVars>
      </dgm:prSet>
      <dgm:spPr/>
    </dgm:pt>
    <dgm:pt modelId="{5D7ADB00-F052-4723-8147-0B1093369D23}" type="pres">
      <dgm:prSet presAssocID="{9ED2DD24-9F61-4FD3-8D40-07FD54B38F06}" presName="node" presStyleLbl="node1" presStyleIdx="0" presStyleCnt="8">
        <dgm:presLayoutVars>
          <dgm:bulletEnabled val="1"/>
        </dgm:presLayoutVars>
      </dgm:prSet>
      <dgm:spPr/>
    </dgm:pt>
    <dgm:pt modelId="{9DA100DE-2D83-4E1B-9887-898CF2E5DA6F}" type="pres">
      <dgm:prSet presAssocID="{3A7F130A-BECA-4038-A623-2CD2A9DACA21}" presName="sibTrans" presStyleLbl="sibTrans2D1" presStyleIdx="0" presStyleCnt="7"/>
      <dgm:spPr/>
    </dgm:pt>
    <dgm:pt modelId="{020F874C-28A6-4432-BBCC-88F02D1BCD4D}" type="pres">
      <dgm:prSet presAssocID="{3A7F130A-BECA-4038-A623-2CD2A9DACA21}" presName="connectorText" presStyleLbl="sibTrans2D1" presStyleIdx="0" presStyleCnt="7"/>
      <dgm:spPr/>
    </dgm:pt>
    <dgm:pt modelId="{D3D58265-3332-4D99-B18A-88C7BA28C124}" type="pres">
      <dgm:prSet presAssocID="{EF0E8F68-9053-46C5-A2E2-9BD4A9357D83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08A7AD-5148-4433-94AC-EB59004747D2}" type="pres">
      <dgm:prSet presAssocID="{1312234E-3777-4C9F-AA8E-0EBEACEA00FE}" presName="sibTrans" presStyleLbl="sibTrans2D1" presStyleIdx="1" presStyleCnt="7"/>
      <dgm:spPr/>
    </dgm:pt>
    <dgm:pt modelId="{0607C3C1-DE4E-4029-8DCA-AB975805A2C1}" type="pres">
      <dgm:prSet presAssocID="{1312234E-3777-4C9F-AA8E-0EBEACEA00FE}" presName="connectorText" presStyleLbl="sibTrans2D1" presStyleIdx="1" presStyleCnt="7"/>
      <dgm:spPr/>
    </dgm:pt>
    <dgm:pt modelId="{30E15C2C-CCD3-4DDD-942E-67C2B1F714A3}" type="pres">
      <dgm:prSet presAssocID="{E7583853-FA5E-4C65-9C19-E5BD0D24F7C1}" presName="node" presStyleLbl="node1" presStyleIdx="2" presStyleCnt="8">
        <dgm:presLayoutVars>
          <dgm:bulletEnabled val="1"/>
        </dgm:presLayoutVars>
      </dgm:prSet>
      <dgm:spPr/>
    </dgm:pt>
    <dgm:pt modelId="{0EC102F9-8909-491B-951F-5673C60574B6}" type="pres">
      <dgm:prSet presAssocID="{0169EA20-01D4-4EDE-87EE-491CAF6F58A7}" presName="sibTrans" presStyleLbl="sibTrans2D1" presStyleIdx="2" presStyleCnt="7"/>
      <dgm:spPr/>
    </dgm:pt>
    <dgm:pt modelId="{99DD8A01-CDE5-48AF-BF3F-A55ED134651B}" type="pres">
      <dgm:prSet presAssocID="{0169EA20-01D4-4EDE-87EE-491CAF6F58A7}" presName="connectorText" presStyleLbl="sibTrans2D1" presStyleIdx="2" presStyleCnt="7"/>
      <dgm:spPr/>
    </dgm:pt>
    <dgm:pt modelId="{914E6770-B52F-480F-959D-E25D9DE15957}" type="pres">
      <dgm:prSet presAssocID="{2B2BE217-E546-4E38-B283-DB685816354F}" presName="node" presStyleLbl="node1" presStyleIdx="3" presStyleCnt="8">
        <dgm:presLayoutVars>
          <dgm:bulletEnabled val="1"/>
        </dgm:presLayoutVars>
      </dgm:prSet>
      <dgm:spPr/>
    </dgm:pt>
    <dgm:pt modelId="{C20AD8C2-6951-4138-A65C-975289E0DA62}" type="pres">
      <dgm:prSet presAssocID="{DC5C35A7-CBCA-4CCF-9A8D-CD26B90A9836}" presName="sibTrans" presStyleLbl="sibTrans2D1" presStyleIdx="3" presStyleCnt="7"/>
      <dgm:spPr/>
    </dgm:pt>
    <dgm:pt modelId="{B0C8E481-E289-4668-A6E0-A26653279649}" type="pres">
      <dgm:prSet presAssocID="{DC5C35A7-CBCA-4CCF-9A8D-CD26B90A9836}" presName="connectorText" presStyleLbl="sibTrans2D1" presStyleIdx="3" presStyleCnt="7"/>
      <dgm:spPr/>
    </dgm:pt>
    <dgm:pt modelId="{DC8469A9-C0F1-4B9B-8834-2CFFFAC95325}" type="pres">
      <dgm:prSet presAssocID="{7539E0CE-6884-4459-852B-DD6EB9403A79}" presName="node" presStyleLbl="node1" presStyleIdx="4" presStyleCnt="8">
        <dgm:presLayoutVars>
          <dgm:bulletEnabled val="1"/>
        </dgm:presLayoutVars>
      </dgm:prSet>
      <dgm:spPr/>
    </dgm:pt>
    <dgm:pt modelId="{F183F828-9FAE-4B07-B8B3-A51C3EA61941}" type="pres">
      <dgm:prSet presAssocID="{C72FF2BF-F3CE-451A-8A52-76000EE9B260}" presName="sibTrans" presStyleLbl="sibTrans2D1" presStyleIdx="4" presStyleCnt="7"/>
      <dgm:spPr/>
    </dgm:pt>
    <dgm:pt modelId="{3AA0D3C8-9623-40EC-88B7-E18AD9A8B8E3}" type="pres">
      <dgm:prSet presAssocID="{C72FF2BF-F3CE-451A-8A52-76000EE9B260}" presName="connectorText" presStyleLbl="sibTrans2D1" presStyleIdx="4" presStyleCnt="7"/>
      <dgm:spPr/>
    </dgm:pt>
    <dgm:pt modelId="{2C1EEB50-0879-4BD6-B26A-E785E789C483}" type="pres">
      <dgm:prSet presAssocID="{4708DAB0-798D-407B-97BE-DBA9D0720A28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198831-BDC1-4ED5-9FDF-A44B06196775}" type="pres">
      <dgm:prSet presAssocID="{69D76E75-2739-4F32-8D29-1A742E48DEE0}" presName="sibTrans" presStyleLbl="sibTrans2D1" presStyleIdx="5" presStyleCnt="7"/>
      <dgm:spPr/>
    </dgm:pt>
    <dgm:pt modelId="{5D064DF4-FD9E-4232-82C3-6F06D67FDEDA}" type="pres">
      <dgm:prSet presAssocID="{69D76E75-2739-4F32-8D29-1A742E48DEE0}" presName="connectorText" presStyleLbl="sibTrans2D1" presStyleIdx="5" presStyleCnt="7"/>
      <dgm:spPr/>
    </dgm:pt>
    <dgm:pt modelId="{90D4FACC-501F-4009-B8E9-880A01FADBB2}" type="pres">
      <dgm:prSet presAssocID="{5A83D7F2-31BA-44FF-B783-6E04D00661A3}" presName="node" presStyleLbl="node1" presStyleIdx="6" presStyleCnt="8" custScaleX="90133">
        <dgm:presLayoutVars>
          <dgm:bulletEnabled val="1"/>
        </dgm:presLayoutVars>
      </dgm:prSet>
      <dgm:spPr/>
    </dgm:pt>
    <dgm:pt modelId="{13D4FFD8-9981-4391-841D-A49C0454739D}" type="pres">
      <dgm:prSet presAssocID="{F6A0DADB-7C71-406C-824A-FA45D1786BBE}" presName="sibTrans" presStyleLbl="sibTrans2D1" presStyleIdx="6" presStyleCnt="7"/>
      <dgm:spPr/>
    </dgm:pt>
    <dgm:pt modelId="{BE43FAE6-8289-42B3-AF39-1B1274B13DFC}" type="pres">
      <dgm:prSet presAssocID="{F6A0DADB-7C71-406C-824A-FA45D1786BBE}" presName="connectorText" presStyleLbl="sibTrans2D1" presStyleIdx="6" presStyleCnt="7"/>
      <dgm:spPr/>
    </dgm:pt>
    <dgm:pt modelId="{BBBBC918-F345-4BCC-A171-444D7811CFE3}" type="pres">
      <dgm:prSet presAssocID="{FE5DE51E-E019-4791-A958-56E72465D3D2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25B6056-529B-4D14-BAC9-84DB54B5D24D}" type="presOf" srcId="{DC5C35A7-CBCA-4CCF-9A8D-CD26B90A9836}" destId="{C20AD8C2-6951-4138-A65C-975289E0DA62}" srcOrd="0" destOrd="0" presId="urn:microsoft.com/office/officeart/2005/8/layout/process5"/>
    <dgm:cxn modelId="{779B09CC-7AA3-49B1-B9C5-7C8723AA0F70}" type="presOf" srcId="{5A83D7F2-31BA-44FF-B783-6E04D00661A3}" destId="{90D4FACC-501F-4009-B8E9-880A01FADBB2}" srcOrd="0" destOrd="0" presId="urn:microsoft.com/office/officeart/2005/8/layout/process5"/>
    <dgm:cxn modelId="{61121658-A3F8-4F7D-9989-27317D41073B}" srcId="{1DBB1D48-A2D2-49BC-92F2-54CCAF185FD3}" destId="{5A83D7F2-31BA-44FF-B783-6E04D00661A3}" srcOrd="6" destOrd="0" parTransId="{BFF01E36-40F6-4AB8-8AA0-A2CD6B379DA4}" sibTransId="{F6A0DADB-7C71-406C-824A-FA45D1786BBE}"/>
    <dgm:cxn modelId="{8C7C7BC6-232C-4CA2-8D8F-1FE6D3488769}" type="presOf" srcId="{C72FF2BF-F3CE-451A-8A52-76000EE9B260}" destId="{3AA0D3C8-9623-40EC-88B7-E18AD9A8B8E3}" srcOrd="1" destOrd="0" presId="urn:microsoft.com/office/officeart/2005/8/layout/process5"/>
    <dgm:cxn modelId="{2B92A47E-A4C6-49A3-BCCF-B38AFBE307CC}" type="presOf" srcId="{69D76E75-2739-4F32-8D29-1A742E48DEE0}" destId="{0C198831-BDC1-4ED5-9FDF-A44B06196775}" srcOrd="0" destOrd="0" presId="urn:microsoft.com/office/officeart/2005/8/layout/process5"/>
    <dgm:cxn modelId="{62582721-2B91-484A-83C5-7E830397EFAD}" type="presOf" srcId="{0169EA20-01D4-4EDE-87EE-491CAF6F58A7}" destId="{0EC102F9-8909-491B-951F-5673C60574B6}" srcOrd="0" destOrd="0" presId="urn:microsoft.com/office/officeart/2005/8/layout/process5"/>
    <dgm:cxn modelId="{CD2C5A52-896A-4373-9D2A-554471C483B9}" srcId="{1DBB1D48-A2D2-49BC-92F2-54CCAF185FD3}" destId="{FE5DE51E-E019-4791-A958-56E72465D3D2}" srcOrd="7" destOrd="0" parTransId="{B6BD9112-4B68-4C18-97BF-EB2057F50858}" sibTransId="{E5832FE0-09A7-4759-B632-C0BC743E5D2A}"/>
    <dgm:cxn modelId="{1C1DC977-4013-4783-BF81-1AEF588FCCC8}" type="presOf" srcId="{F6A0DADB-7C71-406C-824A-FA45D1786BBE}" destId="{13D4FFD8-9981-4391-841D-A49C0454739D}" srcOrd="0" destOrd="0" presId="urn:microsoft.com/office/officeart/2005/8/layout/process5"/>
    <dgm:cxn modelId="{D0E52A80-5D31-4A4B-861A-B2AF9753C81C}" type="presOf" srcId="{4708DAB0-798D-407B-97BE-DBA9D0720A28}" destId="{2C1EEB50-0879-4BD6-B26A-E785E789C483}" srcOrd="0" destOrd="0" presId="urn:microsoft.com/office/officeart/2005/8/layout/process5"/>
    <dgm:cxn modelId="{731C1F8A-E7F1-4932-9F29-42D321679D8C}" type="presOf" srcId="{EF0E8F68-9053-46C5-A2E2-9BD4A9357D83}" destId="{D3D58265-3332-4D99-B18A-88C7BA28C124}" srcOrd="0" destOrd="0" presId="urn:microsoft.com/office/officeart/2005/8/layout/process5"/>
    <dgm:cxn modelId="{F208B3E4-6F9B-491E-A425-602EBDD89253}" srcId="{1DBB1D48-A2D2-49BC-92F2-54CCAF185FD3}" destId="{9ED2DD24-9F61-4FD3-8D40-07FD54B38F06}" srcOrd="0" destOrd="0" parTransId="{958A6B0C-5D24-41B3-8D06-D952311FCAED}" sibTransId="{3A7F130A-BECA-4038-A623-2CD2A9DACA21}"/>
    <dgm:cxn modelId="{01DF4573-6BF0-460B-A13F-05E8E65719FC}" type="presOf" srcId="{C72FF2BF-F3CE-451A-8A52-76000EE9B260}" destId="{F183F828-9FAE-4B07-B8B3-A51C3EA61941}" srcOrd="0" destOrd="0" presId="urn:microsoft.com/office/officeart/2005/8/layout/process5"/>
    <dgm:cxn modelId="{281D8336-2974-4586-8E81-FA72A81EF44C}" type="presOf" srcId="{DC5C35A7-CBCA-4CCF-9A8D-CD26B90A9836}" destId="{B0C8E481-E289-4668-A6E0-A26653279649}" srcOrd="1" destOrd="0" presId="urn:microsoft.com/office/officeart/2005/8/layout/process5"/>
    <dgm:cxn modelId="{8698055D-E574-414A-BAC5-A09A06D851B0}" srcId="{1DBB1D48-A2D2-49BC-92F2-54CCAF185FD3}" destId="{4708DAB0-798D-407B-97BE-DBA9D0720A28}" srcOrd="5" destOrd="0" parTransId="{D53F296D-4F65-4786-A39B-607FD42076AF}" sibTransId="{69D76E75-2739-4F32-8D29-1A742E48DEE0}"/>
    <dgm:cxn modelId="{E7201EBD-2925-4589-BA08-6935DDD5B4D0}" srcId="{1DBB1D48-A2D2-49BC-92F2-54CCAF185FD3}" destId="{7539E0CE-6884-4459-852B-DD6EB9403A79}" srcOrd="4" destOrd="0" parTransId="{44E1B5B5-CE07-416A-A4C1-0841149698B1}" sibTransId="{C72FF2BF-F3CE-451A-8A52-76000EE9B260}"/>
    <dgm:cxn modelId="{A45DAC83-F217-487E-818D-50C5042054F0}" srcId="{1DBB1D48-A2D2-49BC-92F2-54CCAF185FD3}" destId="{2B2BE217-E546-4E38-B283-DB685816354F}" srcOrd="3" destOrd="0" parTransId="{D86888AD-792C-4764-BF95-EDB765039A0A}" sibTransId="{DC5C35A7-CBCA-4CCF-9A8D-CD26B90A9836}"/>
    <dgm:cxn modelId="{38FC4B8D-7A44-4BB7-9708-9B65051F61EC}" type="presOf" srcId="{FE5DE51E-E019-4791-A958-56E72465D3D2}" destId="{BBBBC918-F345-4BCC-A171-444D7811CFE3}" srcOrd="0" destOrd="0" presId="urn:microsoft.com/office/officeart/2005/8/layout/process5"/>
    <dgm:cxn modelId="{D0C28BAE-6D51-4CD3-99A5-5B71752786C3}" type="presOf" srcId="{3A7F130A-BECA-4038-A623-2CD2A9DACA21}" destId="{020F874C-28A6-4432-BBCC-88F02D1BCD4D}" srcOrd="1" destOrd="0" presId="urn:microsoft.com/office/officeart/2005/8/layout/process5"/>
    <dgm:cxn modelId="{607C0ED6-ED89-4E2B-BBF0-47E4D5F08588}" type="presOf" srcId="{9ED2DD24-9F61-4FD3-8D40-07FD54B38F06}" destId="{5D7ADB00-F052-4723-8147-0B1093369D23}" srcOrd="0" destOrd="0" presId="urn:microsoft.com/office/officeart/2005/8/layout/process5"/>
    <dgm:cxn modelId="{7D89280D-DCDF-498B-8987-0DF0F7534933}" type="presOf" srcId="{2B2BE217-E546-4E38-B283-DB685816354F}" destId="{914E6770-B52F-480F-959D-E25D9DE15957}" srcOrd="0" destOrd="0" presId="urn:microsoft.com/office/officeart/2005/8/layout/process5"/>
    <dgm:cxn modelId="{E4713300-56B6-4395-B003-B977F84A40FE}" type="presOf" srcId="{1DBB1D48-A2D2-49BC-92F2-54CCAF185FD3}" destId="{8C38B86A-6CEE-44B1-A529-A46372082D2D}" srcOrd="0" destOrd="0" presId="urn:microsoft.com/office/officeart/2005/8/layout/process5"/>
    <dgm:cxn modelId="{65EC493A-9921-40C3-AC9D-0E881F8063E0}" type="presOf" srcId="{1312234E-3777-4C9F-AA8E-0EBEACEA00FE}" destId="{DA08A7AD-5148-4433-94AC-EB59004747D2}" srcOrd="0" destOrd="0" presId="urn:microsoft.com/office/officeart/2005/8/layout/process5"/>
    <dgm:cxn modelId="{92819BE5-D869-49D4-A1FC-E7F472CA1DBE}" type="presOf" srcId="{69D76E75-2739-4F32-8D29-1A742E48DEE0}" destId="{5D064DF4-FD9E-4232-82C3-6F06D67FDEDA}" srcOrd="1" destOrd="0" presId="urn:microsoft.com/office/officeart/2005/8/layout/process5"/>
    <dgm:cxn modelId="{5C1D66F2-FF05-4058-86B8-CDCAF65A29B0}" type="presOf" srcId="{F6A0DADB-7C71-406C-824A-FA45D1786BBE}" destId="{BE43FAE6-8289-42B3-AF39-1B1274B13DFC}" srcOrd="1" destOrd="0" presId="urn:microsoft.com/office/officeart/2005/8/layout/process5"/>
    <dgm:cxn modelId="{B6647F76-E470-48CA-A9C1-6FBECC51D10A}" type="presOf" srcId="{E7583853-FA5E-4C65-9C19-E5BD0D24F7C1}" destId="{30E15C2C-CCD3-4DDD-942E-67C2B1F714A3}" srcOrd="0" destOrd="0" presId="urn:microsoft.com/office/officeart/2005/8/layout/process5"/>
    <dgm:cxn modelId="{97292826-DA01-4B3C-9E65-7FA961F8CFC2}" type="presOf" srcId="{1312234E-3777-4C9F-AA8E-0EBEACEA00FE}" destId="{0607C3C1-DE4E-4029-8DCA-AB975805A2C1}" srcOrd="1" destOrd="0" presId="urn:microsoft.com/office/officeart/2005/8/layout/process5"/>
    <dgm:cxn modelId="{3EF5CF18-D018-4AA6-AA5E-D34B17FEE209}" srcId="{1DBB1D48-A2D2-49BC-92F2-54CCAF185FD3}" destId="{EF0E8F68-9053-46C5-A2E2-9BD4A9357D83}" srcOrd="1" destOrd="0" parTransId="{0F07FCB7-F4E7-467E-8209-AE1F6D97FF27}" sibTransId="{1312234E-3777-4C9F-AA8E-0EBEACEA00FE}"/>
    <dgm:cxn modelId="{88900012-6FB6-403A-BE9D-8B7688DB9E69}" srcId="{1DBB1D48-A2D2-49BC-92F2-54CCAF185FD3}" destId="{E7583853-FA5E-4C65-9C19-E5BD0D24F7C1}" srcOrd="2" destOrd="0" parTransId="{FCEE1CFE-6CB0-4487-B78F-4727A25E38AF}" sibTransId="{0169EA20-01D4-4EDE-87EE-491CAF6F58A7}"/>
    <dgm:cxn modelId="{7DF2ADA2-CC94-4FE7-B093-65DE57817FBE}" type="presOf" srcId="{0169EA20-01D4-4EDE-87EE-491CAF6F58A7}" destId="{99DD8A01-CDE5-48AF-BF3F-A55ED134651B}" srcOrd="1" destOrd="0" presId="urn:microsoft.com/office/officeart/2005/8/layout/process5"/>
    <dgm:cxn modelId="{7F396907-A2EC-4980-A2D4-32E893B7B04A}" type="presOf" srcId="{7539E0CE-6884-4459-852B-DD6EB9403A79}" destId="{DC8469A9-C0F1-4B9B-8834-2CFFFAC95325}" srcOrd="0" destOrd="0" presId="urn:microsoft.com/office/officeart/2005/8/layout/process5"/>
    <dgm:cxn modelId="{EF47ED92-EC73-4566-82A4-0B33882383F2}" type="presOf" srcId="{3A7F130A-BECA-4038-A623-2CD2A9DACA21}" destId="{9DA100DE-2D83-4E1B-9887-898CF2E5DA6F}" srcOrd="0" destOrd="0" presId="urn:microsoft.com/office/officeart/2005/8/layout/process5"/>
    <dgm:cxn modelId="{BEB58BA2-A725-489D-9440-41C7D1CA61A0}" type="presParOf" srcId="{8C38B86A-6CEE-44B1-A529-A46372082D2D}" destId="{5D7ADB00-F052-4723-8147-0B1093369D23}" srcOrd="0" destOrd="0" presId="urn:microsoft.com/office/officeart/2005/8/layout/process5"/>
    <dgm:cxn modelId="{2D3644BB-BE4E-4BCA-A250-C517194562C9}" type="presParOf" srcId="{8C38B86A-6CEE-44B1-A529-A46372082D2D}" destId="{9DA100DE-2D83-4E1B-9887-898CF2E5DA6F}" srcOrd="1" destOrd="0" presId="urn:microsoft.com/office/officeart/2005/8/layout/process5"/>
    <dgm:cxn modelId="{75E39A7B-8457-4743-943E-7324725579D1}" type="presParOf" srcId="{9DA100DE-2D83-4E1B-9887-898CF2E5DA6F}" destId="{020F874C-28A6-4432-BBCC-88F02D1BCD4D}" srcOrd="0" destOrd="0" presId="urn:microsoft.com/office/officeart/2005/8/layout/process5"/>
    <dgm:cxn modelId="{B622D940-7AE5-4798-8B82-AA8A6AF7C168}" type="presParOf" srcId="{8C38B86A-6CEE-44B1-A529-A46372082D2D}" destId="{D3D58265-3332-4D99-B18A-88C7BA28C124}" srcOrd="2" destOrd="0" presId="urn:microsoft.com/office/officeart/2005/8/layout/process5"/>
    <dgm:cxn modelId="{5CE45891-13A1-4EF3-9254-F0878515F49E}" type="presParOf" srcId="{8C38B86A-6CEE-44B1-A529-A46372082D2D}" destId="{DA08A7AD-5148-4433-94AC-EB59004747D2}" srcOrd="3" destOrd="0" presId="urn:microsoft.com/office/officeart/2005/8/layout/process5"/>
    <dgm:cxn modelId="{1A98E366-121C-4FE7-828B-C2922C6B767F}" type="presParOf" srcId="{DA08A7AD-5148-4433-94AC-EB59004747D2}" destId="{0607C3C1-DE4E-4029-8DCA-AB975805A2C1}" srcOrd="0" destOrd="0" presId="urn:microsoft.com/office/officeart/2005/8/layout/process5"/>
    <dgm:cxn modelId="{2908DD0A-AE0C-447F-9D33-54B51CAD58E1}" type="presParOf" srcId="{8C38B86A-6CEE-44B1-A529-A46372082D2D}" destId="{30E15C2C-CCD3-4DDD-942E-67C2B1F714A3}" srcOrd="4" destOrd="0" presId="urn:microsoft.com/office/officeart/2005/8/layout/process5"/>
    <dgm:cxn modelId="{581353D2-776D-40F7-AF31-C6E2702C05F8}" type="presParOf" srcId="{8C38B86A-6CEE-44B1-A529-A46372082D2D}" destId="{0EC102F9-8909-491B-951F-5673C60574B6}" srcOrd="5" destOrd="0" presId="urn:microsoft.com/office/officeart/2005/8/layout/process5"/>
    <dgm:cxn modelId="{4B5496D8-782B-4226-8523-FE33001C3455}" type="presParOf" srcId="{0EC102F9-8909-491B-951F-5673C60574B6}" destId="{99DD8A01-CDE5-48AF-BF3F-A55ED134651B}" srcOrd="0" destOrd="0" presId="urn:microsoft.com/office/officeart/2005/8/layout/process5"/>
    <dgm:cxn modelId="{500D3693-ADCC-431A-985C-F0AC8F0991DB}" type="presParOf" srcId="{8C38B86A-6CEE-44B1-A529-A46372082D2D}" destId="{914E6770-B52F-480F-959D-E25D9DE15957}" srcOrd="6" destOrd="0" presId="urn:microsoft.com/office/officeart/2005/8/layout/process5"/>
    <dgm:cxn modelId="{557052CF-9E40-4FB3-A541-571D524D527F}" type="presParOf" srcId="{8C38B86A-6CEE-44B1-A529-A46372082D2D}" destId="{C20AD8C2-6951-4138-A65C-975289E0DA62}" srcOrd="7" destOrd="0" presId="urn:microsoft.com/office/officeart/2005/8/layout/process5"/>
    <dgm:cxn modelId="{7F067FEA-097B-42AA-B0BE-30DCA101EF06}" type="presParOf" srcId="{C20AD8C2-6951-4138-A65C-975289E0DA62}" destId="{B0C8E481-E289-4668-A6E0-A26653279649}" srcOrd="0" destOrd="0" presId="urn:microsoft.com/office/officeart/2005/8/layout/process5"/>
    <dgm:cxn modelId="{956540CE-E0CD-4A20-BDA8-E26EA7A3DC7E}" type="presParOf" srcId="{8C38B86A-6CEE-44B1-A529-A46372082D2D}" destId="{DC8469A9-C0F1-4B9B-8834-2CFFFAC95325}" srcOrd="8" destOrd="0" presId="urn:microsoft.com/office/officeart/2005/8/layout/process5"/>
    <dgm:cxn modelId="{976C6AD9-4ACC-478E-9576-D98B9A43E7BD}" type="presParOf" srcId="{8C38B86A-6CEE-44B1-A529-A46372082D2D}" destId="{F183F828-9FAE-4B07-B8B3-A51C3EA61941}" srcOrd="9" destOrd="0" presId="urn:microsoft.com/office/officeart/2005/8/layout/process5"/>
    <dgm:cxn modelId="{2DBE20D7-DE79-41B8-8AA5-D73833816D8D}" type="presParOf" srcId="{F183F828-9FAE-4B07-B8B3-A51C3EA61941}" destId="{3AA0D3C8-9623-40EC-88B7-E18AD9A8B8E3}" srcOrd="0" destOrd="0" presId="urn:microsoft.com/office/officeart/2005/8/layout/process5"/>
    <dgm:cxn modelId="{450E39D7-5E2F-494B-8DAA-A13F2439AD68}" type="presParOf" srcId="{8C38B86A-6CEE-44B1-A529-A46372082D2D}" destId="{2C1EEB50-0879-4BD6-B26A-E785E789C483}" srcOrd="10" destOrd="0" presId="urn:microsoft.com/office/officeart/2005/8/layout/process5"/>
    <dgm:cxn modelId="{438B293A-A027-4E24-AF6C-EBF988DD81CA}" type="presParOf" srcId="{8C38B86A-6CEE-44B1-A529-A46372082D2D}" destId="{0C198831-BDC1-4ED5-9FDF-A44B06196775}" srcOrd="11" destOrd="0" presId="urn:microsoft.com/office/officeart/2005/8/layout/process5"/>
    <dgm:cxn modelId="{E847D85F-DA45-4391-9E0F-0780306E95F7}" type="presParOf" srcId="{0C198831-BDC1-4ED5-9FDF-A44B06196775}" destId="{5D064DF4-FD9E-4232-82C3-6F06D67FDEDA}" srcOrd="0" destOrd="0" presId="urn:microsoft.com/office/officeart/2005/8/layout/process5"/>
    <dgm:cxn modelId="{CB1C3F9A-3403-431E-B43B-726CC9A44D40}" type="presParOf" srcId="{8C38B86A-6CEE-44B1-A529-A46372082D2D}" destId="{90D4FACC-501F-4009-B8E9-880A01FADBB2}" srcOrd="12" destOrd="0" presId="urn:microsoft.com/office/officeart/2005/8/layout/process5"/>
    <dgm:cxn modelId="{6909D584-B690-4712-BFF3-B10E7EF257C8}" type="presParOf" srcId="{8C38B86A-6CEE-44B1-A529-A46372082D2D}" destId="{13D4FFD8-9981-4391-841D-A49C0454739D}" srcOrd="13" destOrd="0" presId="urn:microsoft.com/office/officeart/2005/8/layout/process5"/>
    <dgm:cxn modelId="{081DDE66-8E1A-41D5-B06D-C7A292C51412}" type="presParOf" srcId="{13D4FFD8-9981-4391-841D-A49C0454739D}" destId="{BE43FAE6-8289-42B3-AF39-1B1274B13DFC}" srcOrd="0" destOrd="0" presId="urn:microsoft.com/office/officeart/2005/8/layout/process5"/>
    <dgm:cxn modelId="{BEF507A7-E738-4AB9-88EE-A60DB960708D}" type="presParOf" srcId="{8C38B86A-6CEE-44B1-A529-A46372082D2D}" destId="{BBBBC918-F345-4BCC-A171-444D7811CFE3}" srcOrd="1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A6CA866-5B24-4A9C-840F-468201B11866}" type="doc">
      <dgm:prSet loTypeId="urn:microsoft.com/office/officeart/2005/8/layout/vList2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E5ADBE96-9DCA-478D-B954-0B3D0DDA185F}">
      <dgm:prSet/>
      <dgm:spPr/>
      <dgm:t>
        <a:bodyPr/>
        <a:lstStyle/>
        <a:p>
          <a:pPr algn="ctr" rtl="0"/>
          <a:r>
            <a:rPr lang="ru-RU" b="1" dirty="0" smtClean="0"/>
            <a:t>Достижение результатов через контрольные точки региональных Дорожных карт </a:t>
          </a:r>
          <a:endParaRPr lang="ru-RU" b="1" dirty="0"/>
        </a:p>
      </dgm:t>
    </dgm:pt>
    <dgm:pt modelId="{69CF0C7C-A256-49F6-8658-91158D74F8E3}" type="parTrans" cxnId="{C4457F45-7586-448E-8817-D6EB12C98C86}">
      <dgm:prSet/>
      <dgm:spPr/>
      <dgm:t>
        <a:bodyPr/>
        <a:lstStyle/>
        <a:p>
          <a:endParaRPr lang="ru-RU"/>
        </a:p>
      </dgm:t>
    </dgm:pt>
    <dgm:pt modelId="{10ABF1AC-9800-4700-8554-68011EE22075}" type="sibTrans" cxnId="{C4457F45-7586-448E-8817-D6EB12C98C86}">
      <dgm:prSet/>
      <dgm:spPr/>
      <dgm:t>
        <a:bodyPr/>
        <a:lstStyle/>
        <a:p>
          <a:endParaRPr lang="ru-RU"/>
        </a:p>
      </dgm:t>
    </dgm:pt>
    <dgm:pt modelId="{49F15C30-0E32-415B-83FA-B4CF8A8B16C6}" type="pres">
      <dgm:prSet presAssocID="{AA6CA866-5B24-4A9C-840F-468201B1186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C6A6174-11E0-415F-A1DA-761BA09E6A66}" type="pres">
      <dgm:prSet presAssocID="{E5ADBE96-9DCA-478D-B954-0B3D0DDA185F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92B6416-6ACC-4D0B-B827-249B37F2724E}" type="presOf" srcId="{E5ADBE96-9DCA-478D-B954-0B3D0DDA185F}" destId="{BC6A6174-11E0-415F-A1DA-761BA09E6A66}" srcOrd="0" destOrd="0" presId="urn:microsoft.com/office/officeart/2005/8/layout/vList2"/>
    <dgm:cxn modelId="{C4457F45-7586-448E-8817-D6EB12C98C86}" srcId="{AA6CA866-5B24-4A9C-840F-468201B11866}" destId="{E5ADBE96-9DCA-478D-B954-0B3D0DDA185F}" srcOrd="0" destOrd="0" parTransId="{69CF0C7C-A256-49F6-8658-91158D74F8E3}" sibTransId="{10ABF1AC-9800-4700-8554-68011EE22075}"/>
    <dgm:cxn modelId="{0D6A0EC0-362B-48A4-B174-38E1BD799D53}" type="presOf" srcId="{AA6CA866-5B24-4A9C-840F-468201B11866}" destId="{49F15C30-0E32-415B-83FA-B4CF8A8B16C6}" srcOrd="0" destOrd="0" presId="urn:microsoft.com/office/officeart/2005/8/layout/vList2"/>
    <dgm:cxn modelId="{5040AB18-CB8F-4BAB-8E82-BA56DDD3DD78}" type="presParOf" srcId="{49F15C30-0E32-415B-83FA-B4CF8A8B16C6}" destId="{BC6A6174-11E0-415F-A1DA-761BA09E6A6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0AD19C13-CC29-4E48-82F1-A264D4671793}" type="doc">
      <dgm:prSet loTypeId="urn:microsoft.com/office/officeart/2005/8/layout/vList2" loCatId="list" qsTypeId="urn:microsoft.com/office/officeart/2005/8/quickstyle/simple1" qsCatId="simple" csTypeId="urn:microsoft.com/office/officeart/2005/8/colors/accent0_2" csCatId="mainScheme"/>
      <dgm:spPr/>
      <dgm:t>
        <a:bodyPr/>
        <a:lstStyle/>
        <a:p>
          <a:endParaRPr lang="ru-RU"/>
        </a:p>
      </dgm:t>
    </dgm:pt>
    <dgm:pt modelId="{FACF4560-712B-4587-98ED-466AA1CD698B}">
      <dgm:prSet/>
      <dgm:spPr/>
      <dgm:t>
        <a:bodyPr/>
        <a:lstStyle/>
        <a:p>
          <a:pPr algn="just" rtl="0"/>
          <a:r>
            <a:rPr lang="ru-RU" b="1" dirty="0" smtClean="0"/>
            <a:t>Контрольные точки в дорожных картах субъектов РФ, размещенных в информационной подсистеме сбора и консолидации данных </a:t>
          </a:r>
          <a:r>
            <a:rPr lang="ru-RU" b="1" dirty="0" err="1" smtClean="0"/>
            <a:t>Минпросвещения</a:t>
          </a:r>
          <a:r>
            <a:rPr lang="ru-RU" b="1" dirty="0" smtClean="0"/>
            <a:t> России </a:t>
          </a:r>
          <a:r>
            <a:rPr lang="ru-RU" b="1" u="sng" dirty="0" smtClean="0">
              <a:hlinkClick xmlns:r="http://schemas.openxmlformats.org/officeDocument/2006/relationships" r:id="rId1"/>
            </a:rPr>
            <a:t>https://sup.fnfro.ru/</a:t>
          </a:r>
          <a:r>
            <a:rPr lang="ru-RU" b="1" dirty="0" smtClean="0"/>
            <a:t> (далее – СУПД), полностью соответствуют контрольным точкам в комплексах мер («дорожных картах») по внедрению целевой модели развития региональных систем дополнительного образования детей, утвержденных распорядительными актами высших исполнительных органов государственной власти субъектов РФ, направленных ими в составе заявок на получение субсидии федерального бюджета </a:t>
          </a:r>
          <a:endParaRPr lang="ru-RU" b="1" dirty="0"/>
        </a:p>
      </dgm:t>
    </dgm:pt>
    <dgm:pt modelId="{451176C3-E2CF-40C7-8449-4D52C42314C8}" type="parTrans" cxnId="{CC996C37-45FE-4E36-9964-BE2C339462AC}">
      <dgm:prSet/>
      <dgm:spPr/>
      <dgm:t>
        <a:bodyPr/>
        <a:lstStyle/>
        <a:p>
          <a:endParaRPr lang="ru-RU"/>
        </a:p>
      </dgm:t>
    </dgm:pt>
    <dgm:pt modelId="{D6765E4E-686A-4EBC-99C8-56E9E082356B}" type="sibTrans" cxnId="{CC996C37-45FE-4E36-9964-BE2C339462AC}">
      <dgm:prSet/>
      <dgm:spPr/>
      <dgm:t>
        <a:bodyPr/>
        <a:lstStyle/>
        <a:p>
          <a:endParaRPr lang="ru-RU"/>
        </a:p>
      </dgm:t>
    </dgm:pt>
    <dgm:pt modelId="{B78E3215-F302-4C72-9122-9CDB470B67F2}" type="pres">
      <dgm:prSet presAssocID="{0AD19C13-CC29-4E48-82F1-A264D467179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C939FA9-7F1C-4499-AD50-D76904E1C0B4}" type="pres">
      <dgm:prSet presAssocID="{FACF4560-712B-4587-98ED-466AA1CD698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C996C37-45FE-4E36-9964-BE2C339462AC}" srcId="{0AD19C13-CC29-4E48-82F1-A264D4671793}" destId="{FACF4560-712B-4587-98ED-466AA1CD698B}" srcOrd="0" destOrd="0" parTransId="{451176C3-E2CF-40C7-8449-4D52C42314C8}" sibTransId="{D6765E4E-686A-4EBC-99C8-56E9E082356B}"/>
    <dgm:cxn modelId="{80130723-60B7-4146-8073-4F15260F220B}" type="presOf" srcId="{0AD19C13-CC29-4E48-82F1-A264D4671793}" destId="{B78E3215-F302-4C72-9122-9CDB470B67F2}" srcOrd="0" destOrd="0" presId="urn:microsoft.com/office/officeart/2005/8/layout/vList2"/>
    <dgm:cxn modelId="{F9F83E1B-F5DF-4FE7-A01F-23DE125FC3E5}" type="presOf" srcId="{FACF4560-712B-4587-98ED-466AA1CD698B}" destId="{9C939FA9-7F1C-4499-AD50-D76904E1C0B4}" srcOrd="0" destOrd="0" presId="urn:microsoft.com/office/officeart/2005/8/layout/vList2"/>
    <dgm:cxn modelId="{CB9D4048-515D-4F51-8E8F-DE1FB77069C5}" type="presParOf" srcId="{B78E3215-F302-4C72-9122-9CDB470B67F2}" destId="{9C939FA9-7F1C-4499-AD50-D76904E1C0B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774DEE-E098-4B1A-8CB9-DEFD5C4B779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A74C1523-FBB7-4B88-8066-A10A22898F3D}">
      <dgm:prSet custT="1"/>
      <dgm:spPr/>
      <dgm:t>
        <a:bodyPr/>
        <a:lstStyle/>
        <a:p>
          <a:pPr algn="ctr" rtl="0"/>
          <a:r>
            <a:rPr lang="ru-RU" sz="1800" b="1" dirty="0" smtClean="0"/>
            <a:t>ФГБУК «Всероссийский центр развития художественного творчества и  гуманитарных технологий» – федеральный оператор Целевой модели - 2021</a:t>
          </a:r>
          <a:endParaRPr lang="ru-RU" sz="1800" b="1" dirty="0"/>
        </a:p>
      </dgm:t>
    </dgm:pt>
    <dgm:pt modelId="{E2280721-775B-4392-9762-F64F7C205C08}" type="parTrans" cxnId="{7B94CBD9-05EE-4272-84FE-F4835994723F}">
      <dgm:prSet/>
      <dgm:spPr/>
      <dgm:t>
        <a:bodyPr/>
        <a:lstStyle/>
        <a:p>
          <a:endParaRPr lang="ru-RU"/>
        </a:p>
      </dgm:t>
    </dgm:pt>
    <dgm:pt modelId="{A3131B4F-1F2E-43CC-B8B8-9518C45C506C}" type="sibTrans" cxnId="{7B94CBD9-05EE-4272-84FE-F4835994723F}">
      <dgm:prSet/>
      <dgm:spPr/>
      <dgm:t>
        <a:bodyPr/>
        <a:lstStyle/>
        <a:p>
          <a:endParaRPr lang="ru-RU"/>
        </a:p>
      </dgm:t>
    </dgm:pt>
    <dgm:pt modelId="{469DA5EF-631E-44D5-A37E-50D848F8FCD1}" type="pres">
      <dgm:prSet presAssocID="{F9774DEE-E098-4B1A-8CB9-DEFD5C4B779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3837681-EDAD-4760-853D-E74460F1D6A0}" type="pres">
      <dgm:prSet presAssocID="{A74C1523-FBB7-4B88-8066-A10A22898F3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6A1FF01-43FC-45BB-B4D5-8E091E3B8F0E}" type="presOf" srcId="{A74C1523-FBB7-4B88-8066-A10A22898F3D}" destId="{33837681-EDAD-4760-853D-E74460F1D6A0}" srcOrd="0" destOrd="0" presId="urn:microsoft.com/office/officeart/2005/8/layout/vList2"/>
    <dgm:cxn modelId="{7B94CBD9-05EE-4272-84FE-F4835994723F}" srcId="{F9774DEE-E098-4B1A-8CB9-DEFD5C4B7796}" destId="{A74C1523-FBB7-4B88-8066-A10A22898F3D}" srcOrd="0" destOrd="0" parTransId="{E2280721-775B-4392-9762-F64F7C205C08}" sibTransId="{A3131B4F-1F2E-43CC-B8B8-9518C45C506C}"/>
    <dgm:cxn modelId="{E427FBFA-2A7A-46ED-9F29-D23F0E48D963}" type="presOf" srcId="{F9774DEE-E098-4B1A-8CB9-DEFD5C4B7796}" destId="{469DA5EF-631E-44D5-A37E-50D848F8FCD1}" srcOrd="0" destOrd="0" presId="urn:microsoft.com/office/officeart/2005/8/layout/vList2"/>
    <dgm:cxn modelId="{78DDC657-BAD3-41B4-866C-4BD63DF93357}" type="presParOf" srcId="{469DA5EF-631E-44D5-A37E-50D848F8FCD1}" destId="{33837681-EDAD-4760-853D-E74460F1D6A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D661685-EBD2-4B7C-BBDE-DCE33D44A39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AB3B0EB-4B9A-4A46-A30B-6B56B92CCD40}">
      <dgm:prSet/>
      <dgm:spPr/>
      <dgm:t>
        <a:bodyPr/>
        <a:lstStyle/>
        <a:p>
          <a:pPr rtl="0"/>
          <a:r>
            <a:rPr lang="ru-RU" b="1" dirty="0" smtClean="0"/>
            <a:t>273-ФЗ Статья 8. Полномочия органов государственной власти субъектов Российской Федерации в сфере образования</a:t>
          </a:r>
          <a:endParaRPr lang="ru-RU" dirty="0"/>
        </a:p>
      </dgm:t>
    </dgm:pt>
    <dgm:pt modelId="{976F15EC-CC71-46D2-BA29-6CFF2347C1B8}" type="parTrans" cxnId="{937A34FA-50A6-45D9-9E34-6810794092AA}">
      <dgm:prSet/>
      <dgm:spPr/>
      <dgm:t>
        <a:bodyPr/>
        <a:lstStyle/>
        <a:p>
          <a:endParaRPr lang="ru-RU"/>
        </a:p>
      </dgm:t>
    </dgm:pt>
    <dgm:pt modelId="{052F636D-2F2B-4AD9-BAD5-214B609EE7B1}" type="sibTrans" cxnId="{937A34FA-50A6-45D9-9E34-6810794092AA}">
      <dgm:prSet/>
      <dgm:spPr/>
      <dgm:t>
        <a:bodyPr/>
        <a:lstStyle/>
        <a:p>
          <a:endParaRPr lang="ru-RU"/>
        </a:p>
      </dgm:t>
    </dgm:pt>
    <dgm:pt modelId="{FF1C5F28-DB36-445D-945A-A6EE1BE4AB61}" type="pres">
      <dgm:prSet presAssocID="{4D661685-EBD2-4B7C-BBDE-DCE33D44A39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B3AED2C-DB98-43D1-B812-393DED9E790B}" type="pres">
      <dgm:prSet presAssocID="{FAB3B0EB-4B9A-4A46-A30B-6B56B92CCD4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0B939D1-6193-4442-8F63-CE73F3945DA9}" type="presOf" srcId="{4D661685-EBD2-4B7C-BBDE-DCE33D44A393}" destId="{FF1C5F28-DB36-445D-945A-A6EE1BE4AB61}" srcOrd="0" destOrd="0" presId="urn:microsoft.com/office/officeart/2005/8/layout/vList2"/>
    <dgm:cxn modelId="{937A34FA-50A6-45D9-9E34-6810794092AA}" srcId="{4D661685-EBD2-4B7C-BBDE-DCE33D44A393}" destId="{FAB3B0EB-4B9A-4A46-A30B-6B56B92CCD40}" srcOrd="0" destOrd="0" parTransId="{976F15EC-CC71-46D2-BA29-6CFF2347C1B8}" sibTransId="{052F636D-2F2B-4AD9-BAD5-214B609EE7B1}"/>
    <dgm:cxn modelId="{CEE6DFCC-3DE5-4B00-9CF9-FC1E3E9B7C5F}" type="presOf" srcId="{FAB3B0EB-4B9A-4A46-A30B-6B56B92CCD40}" destId="{4B3AED2C-DB98-43D1-B812-393DED9E790B}" srcOrd="0" destOrd="0" presId="urn:microsoft.com/office/officeart/2005/8/layout/vList2"/>
    <dgm:cxn modelId="{8F62E555-803E-4BA6-8EE9-90B774A4E025}" type="presParOf" srcId="{FF1C5F28-DB36-445D-945A-A6EE1BE4AB61}" destId="{4B3AED2C-DB98-43D1-B812-393DED9E790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971EEE3-5413-4DBB-BD0E-94D891029F8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BE909DE6-EEAD-45AA-9249-5E0B973BE64E}">
      <dgm:prSet/>
      <dgm:spPr/>
      <dgm:t>
        <a:bodyPr/>
        <a:lstStyle/>
        <a:p>
          <a:pPr rtl="0"/>
          <a:r>
            <a:rPr lang="ru-RU" b="1" dirty="0" smtClean="0"/>
            <a:t>273-ФЗ Статья 8. Полномочия органов государственной власти субъектов Российской Федерации в сфере образования</a:t>
          </a:r>
          <a:r>
            <a:rPr lang="ru-RU" dirty="0" smtClean="0"/>
            <a:t/>
          </a:r>
          <a:br>
            <a:rPr lang="ru-RU" dirty="0" smtClean="0"/>
          </a:br>
          <a:endParaRPr lang="ru-RU" dirty="0"/>
        </a:p>
      </dgm:t>
    </dgm:pt>
    <dgm:pt modelId="{5DF44413-2B3F-4012-8C3F-D9BF51979888}" type="parTrans" cxnId="{A8A70C2B-1BC1-422B-9601-0A6E3BD2D836}">
      <dgm:prSet/>
      <dgm:spPr/>
      <dgm:t>
        <a:bodyPr/>
        <a:lstStyle/>
        <a:p>
          <a:endParaRPr lang="ru-RU"/>
        </a:p>
      </dgm:t>
    </dgm:pt>
    <dgm:pt modelId="{8640E72E-3FDC-4842-AAE4-0C6F1E2AA4D5}" type="sibTrans" cxnId="{A8A70C2B-1BC1-422B-9601-0A6E3BD2D836}">
      <dgm:prSet/>
      <dgm:spPr/>
      <dgm:t>
        <a:bodyPr/>
        <a:lstStyle/>
        <a:p>
          <a:endParaRPr lang="ru-RU"/>
        </a:p>
      </dgm:t>
    </dgm:pt>
    <dgm:pt modelId="{815D796B-6CE5-4133-AAA6-E4C6592E610F}" type="pres">
      <dgm:prSet presAssocID="{7971EEE3-5413-4DBB-BD0E-94D891029F8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D8AA70E-7D90-4EDE-A5F3-CAF2037BC70B}" type="pres">
      <dgm:prSet presAssocID="{BE909DE6-EEAD-45AA-9249-5E0B973BE64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8E26784-9376-4CEC-8DCB-6269380F5C1C}" type="presOf" srcId="{BE909DE6-EEAD-45AA-9249-5E0B973BE64E}" destId="{FD8AA70E-7D90-4EDE-A5F3-CAF2037BC70B}" srcOrd="0" destOrd="0" presId="urn:microsoft.com/office/officeart/2005/8/layout/vList2"/>
    <dgm:cxn modelId="{A8A70C2B-1BC1-422B-9601-0A6E3BD2D836}" srcId="{7971EEE3-5413-4DBB-BD0E-94D891029F83}" destId="{BE909DE6-EEAD-45AA-9249-5E0B973BE64E}" srcOrd="0" destOrd="0" parTransId="{5DF44413-2B3F-4012-8C3F-D9BF51979888}" sibTransId="{8640E72E-3FDC-4842-AAE4-0C6F1E2AA4D5}"/>
    <dgm:cxn modelId="{56613979-2D48-49CA-98AE-737A779E2E46}" type="presOf" srcId="{7971EEE3-5413-4DBB-BD0E-94D891029F83}" destId="{815D796B-6CE5-4133-AAA6-E4C6592E610F}" srcOrd="0" destOrd="0" presId="urn:microsoft.com/office/officeart/2005/8/layout/vList2"/>
    <dgm:cxn modelId="{40810DB0-84C2-45EA-BC55-8C09B5B77D81}" type="presParOf" srcId="{815D796B-6CE5-4133-AAA6-E4C6592E610F}" destId="{FD8AA70E-7D90-4EDE-A5F3-CAF2037BC70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495D095-918C-41D9-9860-CCBD9EB457F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7B444DA-EF98-40A4-9355-21C2CA9B2648}">
      <dgm:prSet/>
      <dgm:spPr/>
      <dgm:t>
        <a:bodyPr/>
        <a:lstStyle/>
        <a:p>
          <a:pPr rtl="0"/>
          <a:r>
            <a:rPr lang="ru-RU" b="1" dirty="0" smtClean="0"/>
            <a:t>273-ФЗ Статья 9. Полномочия органов местного самоуправления муниципальных районов и городских округов в сфере образования</a:t>
          </a:r>
          <a:endParaRPr lang="ru-RU" b="1" dirty="0"/>
        </a:p>
      </dgm:t>
    </dgm:pt>
    <dgm:pt modelId="{6C38095E-22DE-4DE5-9ACB-66FF115AA1D0}" type="parTrans" cxnId="{AFDB7AD1-0FF2-459B-98F8-056F8B9A4D4D}">
      <dgm:prSet/>
      <dgm:spPr/>
      <dgm:t>
        <a:bodyPr/>
        <a:lstStyle/>
        <a:p>
          <a:endParaRPr lang="ru-RU"/>
        </a:p>
      </dgm:t>
    </dgm:pt>
    <dgm:pt modelId="{C1D663ED-6B1F-442B-816B-0C5AF4C7F5F8}" type="sibTrans" cxnId="{AFDB7AD1-0FF2-459B-98F8-056F8B9A4D4D}">
      <dgm:prSet/>
      <dgm:spPr/>
      <dgm:t>
        <a:bodyPr/>
        <a:lstStyle/>
        <a:p>
          <a:endParaRPr lang="ru-RU"/>
        </a:p>
      </dgm:t>
    </dgm:pt>
    <dgm:pt modelId="{EF9538F5-F70D-4ED1-9230-6AEDD8AA3583}" type="pres">
      <dgm:prSet presAssocID="{0495D095-918C-41D9-9860-CCBD9EB457F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7543885-0546-48BD-BA7D-438C9C617229}" type="pres">
      <dgm:prSet presAssocID="{97B444DA-EF98-40A4-9355-21C2CA9B2648}" presName="parentText" presStyleLbl="node1" presStyleIdx="0" presStyleCnt="1" custScaleY="13682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FDB7AD1-0FF2-459B-98F8-056F8B9A4D4D}" srcId="{0495D095-918C-41D9-9860-CCBD9EB457F1}" destId="{97B444DA-EF98-40A4-9355-21C2CA9B2648}" srcOrd="0" destOrd="0" parTransId="{6C38095E-22DE-4DE5-9ACB-66FF115AA1D0}" sibTransId="{C1D663ED-6B1F-442B-816B-0C5AF4C7F5F8}"/>
    <dgm:cxn modelId="{8FF56A40-FF30-4886-9C77-7982719440EB}" type="presOf" srcId="{0495D095-918C-41D9-9860-CCBD9EB457F1}" destId="{EF9538F5-F70D-4ED1-9230-6AEDD8AA3583}" srcOrd="0" destOrd="0" presId="urn:microsoft.com/office/officeart/2005/8/layout/vList2"/>
    <dgm:cxn modelId="{00AE8B94-1DE1-45D7-A524-241B6ADB5D5D}" type="presOf" srcId="{97B444DA-EF98-40A4-9355-21C2CA9B2648}" destId="{97543885-0546-48BD-BA7D-438C9C617229}" srcOrd="0" destOrd="0" presId="urn:microsoft.com/office/officeart/2005/8/layout/vList2"/>
    <dgm:cxn modelId="{C4BB4958-654F-4612-91B3-EBDEBADA99AF}" type="presParOf" srcId="{EF9538F5-F70D-4ED1-9230-6AEDD8AA3583}" destId="{97543885-0546-48BD-BA7D-438C9C61722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F27847E-74AF-4F44-95D4-F77321C67B8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216BE831-A639-431B-9F2C-6FD10F40302A}">
      <dgm:prSet/>
      <dgm:spPr/>
      <dgm:t>
        <a:bodyPr/>
        <a:lstStyle/>
        <a:p>
          <a:pPr algn="ctr" rtl="0"/>
          <a:r>
            <a:rPr lang="ru-RU" b="1" dirty="0" smtClean="0"/>
            <a:t>Целевая модель развития региональных систем ДОД</a:t>
          </a:r>
          <a:endParaRPr lang="ru-RU" b="1" dirty="0"/>
        </a:p>
      </dgm:t>
    </dgm:pt>
    <dgm:pt modelId="{1E0A21B9-E3C9-48DE-AA44-A50EC0D64DE4}" type="parTrans" cxnId="{15A8EE1E-6F86-4BB3-8467-DA136B857544}">
      <dgm:prSet/>
      <dgm:spPr/>
      <dgm:t>
        <a:bodyPr/>
        <a:lstStyle/>
        <a:p>
          <a:endParaRPr lang="ru-RU"/>
        </a:p>
      </dgm:t>
    </dgm:pt>
    <dgm:pt modelId="{4D5B2E9F-A2F2-476F-B168-BE2C20630F2E}" type="sibTrans" cxnId="{15A8EE1E-6F86-4BB3-8467-DA136B857544}">
      <dgm:prSet/>
      <dgm:spPr/>
      <dgm:t>
        <a:bodyPr/>
        <a:lstStyle/>
        <a:p>
          <a:endParaRPr lang="ru-RU"/>
        </a:p>
      </dgm:t>
    </dgm:pt>
    <dgm:pt modelId="{174CD345-A133-49C5-8C56-61EBEFFE279C}" type="pres">
      <dgm:prSet presAssocID="{FF27847E-74AF-4F44-95D4-F77321C67B8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3778E77-9634-4E46-9E92-E693821F16D7}" type="pres">
      <dgm:prSet presAssocID="{216BE831-A639-431B-9F2C-6FD10F40302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5A8EE1E-6F86-4BB3-8467-DA136B857544}" srcId="{FF27847E-74AF-4F44-95D4-F77321C67B87}" destId="{216BE831-A639-431B-9F2C-6FD10F40302A}" srcOrd="0" destOrd="0" parTransId="{1E0A21B9-E3C9-48DE-AA44-A50EC0D64DE4}" sibTransId="{4D5B2E9F-A2F2-476F-B168-BE2C20630F2E}"/>
    <dgm:cxn modelId="{1A2E833C-321F-489A-BA44-378AEB63B810}" type="presOf" srcId="{216BE831-A639-431B-9F2C-6FD10F40302A}" destId="{F3778E77-9634-4E46-9E92-E693821F16D7}" srcOrd="0" destOrd="0" presId="urn:microsoft.com/office/officeart/2005/8/layout/vList2"/>
    <dgm:cxn modelId="{06466433-B8FC-47A3-A4D0-999508FC1951}" type="presOf" srcId="{FF27847E-74AF-4F44-95D4-F77321C67B87}" destId="{174CD345-A133-49C5-8C56-61EBEFFE279C}" srcOrd="0" destOrd="0" presId="urn:microsoft.com/office/officeart/2005/8/layout/vList2"/>
    <dgm:cxn modelId="{EB91F04E-F751-481A-B91D-1F6868A0F470}" type="presParOf" srcId="{174CD345-A133-49C5-8C56-61EBEFFE279C}" destId="{F3778E77-9634-4E46-9E92-E693821F16D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AE3242C-86EE-41B8-9491-7F7993AFF849}" type="doc">
      <dgm:prSet loTypeId="urn:microsoft.com/office/officeart/2005/8/layout/hList6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073C8BA6-1D5D-4577-82D8-1D83DCA973F5}">
      <dgm:prSet phldrT="[Текст]"/>
      <dgm:spPr/>
      <dgm:t>
        <a:bodyPr/>
        <a:lstStyle/>
        <a:p>
          <a:r>
            <a:rPr lang="ru-RU" b="1" dirty="0" smtClean="0"/>
            <a:t>Указы Президента РФ  </a:t>
          </a:r>
        </a:p>
        <a:p>
          <a:r>
            <a:rPr lang="ru-RU" b="1" dirty="0" smtClean="0"/>
            <a:t>от 07.05.2012 №599, </a:t>
          </a:r>
        </a:p>
        <a:p>
          <a:r>
            <a:rPr lang="ru-RU" b="1" dirty="0" smtClean="0"/>
            <a:t>от 07.05.2018 №204,</a:t>
          </a:r>
        </a:p>
        <a:p>
          <a:r>
            <a:rPr lang="ru-RU" b="1" dirty="0" smtClean="0"/>
            <a:t>от 21.07.2020 № 474</a:t>
          </a:r>
          <a:endParaRPr lang="ru-RU" b="1" dirty="0"/>
        </a:p>
      </dgm:t>
    </dgm:pt>
    <dgm:pt modelId="{197E8347-EAAC-4DB6-B422-0B3F5D99D5FA}" type="parTrans" cxnId="{847D9A70-D9A1-4A9F-A0B8-05D5F2B4B4A8}">
      <dgm:prSet/>
      <dgm:spPr/>
      <dgm:t>
        <a:bodyPr/>
        <a:lstStyle/>
        <a:p>
          <a:endParaRPr lang="ru-RU"/>
        </a:p>
      </dgm:t>
    </dgm:pt>
    <dgm:pt modelId="{D069A34E-83F5-4FD8-B7C6-9909888A85CC}" type="sibTrans" cxnId="{847D9A70-D9A1-4A9F-A0B8-05D5F2B4B4A8}">
      <dgm:prSet/>
      <dgm:spPr/>
      <dgm:t>
        <a:bodyPr/>
        <a:lstStyle/>
        <a:p>
          <a:endParaRPr lang="ru-RU"/>
        </a:p>
      </dgm:t>
    </dgm:pt>
    <dgm:pt modelId="{C9E36B4C-8EE0-4D86-9151-D0F4FDB0A3A2}">
      <dgm:prSet phldrT="[Текст]"/>
      <dgm:spPr/>
      <dgm:t>
        <a:bodyPr/>
        <a:lstStyle/>
        <a:p>
          <a:r>
            <a:rPr lang="ru-RU" b="1" dirty="0" smtClean="0"/>
            <a:t>Приказ Министерства просвещения Российской Федерации от 3 сентября 2019 года № 467 «Об утверждении Целевой модели развития региональных систем дополнительного образования детей»</a:t>
          </a:r>
          <a:endParaRPr lang="ru-RU" b="1" dirty="0"/>
        </a:p>
      </dgm:t>
    </dgm:pt>
    <dgm:pt modelId="{B00B8DFE-80A8-48AE-BE3B-B2146437B0A1}" type="parTrans" cxnId="{2145A4DF-610E-44E5-8793-4F86BC491975}">
      <dgm:prSet/>
      <dgm:spPr/>
      <dgm:t>
        <a:bodyPr/>
        <a:lstStyle/>
        <a:p>
          <a:endParaRPr lang="ru-RU"/>
        </a:p>
      </dgm:t>
    </dgm:pt>
    <dgm:pt modelId="{9494E82E-84B5-4278-A289-34E0FE78E492}" type="sibTrans" cxnId="{2145A4DF-610E-44E5-8793-4F86BC491975}">
      <dgm:prSet/>
      <dgm:spPr/>
      <dgm:t>
        <a:bodyPr/>
        <a:lstStyle/>
        <a:p>
          <a:endParaRPr lang="ru-RU"/>
        </a:p>
      </dgm:t>
    </dgm:pt>
    <dgm:pt modelId="{39B74AF9-F825-4EFC-88F4-A26BC10E016E}">
      <dgm:prSet phldrT="[Текст]"/>
      <dgm:spPr/>
      <dgm:t>
        <a:bodyPr/>
        <a:lstStyle/>
        <a:p>
          <a:r>
            <a:rPr lang="ru-RU" b="1" dirty="0" smtClean="0"/>
            <a:t>Паспорт федерального проекта «Успех каждого ребенка» национального проекта «Образование» утв.протоколом президиума Совета при Президенте РФ по стратегическому развитию и национальным проектам от 24.12.2018 №16</a:t>
          </a:r>
          <a:endParaRPr lang="ru-RU" b="1" dirty="0"/>
        </a:p>
      </dgm:t>
    </dgm:pt>
    <dgm:pt modelId="{19C338F9-CE86-4583-A618-89E2D4469728}" type="sibTrans" cxnId="{C5B3DC81-89F3-469E-98AD-358E0E8C4D8F}">
      <dgm:prSet/>
      <dgm:spPr/>
      <dgm:t>
        <a:bodyPr/>
        <a:lstStyle/>
        <a:p>
          <a:endParaRPr lang="ru-RU"/>
        </a:p>
      </dgm:t>
    </dgm:pt>
    <dgm:pt modelId="{A6EE5405-F324-44C6-9B17-CEA3584FCC1D}" type="parTrans" cxnId="{C5B3DC81-89F3-469E-98AD-358E0E8C4D8F}">
      <dgm:prSet/>
      <dgm:spPr/>
      <dgm:t>
        <a:bodyPr/>
        <a:lstStyle/>
        <a:p>
          <a:endParaRPr lang="ru-RU"/>
        </a:p>
      </dgm:t>
    </dgm:pt>
    <dgm:pt modelId="{ADA9ABE2-F955-47FD-9A52-08CAB9F59BB0}">
      <dgm:prSet phldrT="[Текст]"/>
      <dgm:spPr/>
      <dgm:t>
        <a:bodyPr/>
        <a:lstStyle/>
        <a:p>
          <a:r>
            <a:rPr lang="ru-RU" b="1" dirty="0" smtClean="0"/>
            <a:t>Постановление Правительства Российской Федерации от 26 декабря 2017 г. № 1642 «Об утверждении Государственной программы Российской Федерации «Развитие образование» </a:t>
          </a:r>
          <a:endParaRPr lang="ru-RU" b="1" dirty="0"/>
        </a:p>
      </dgm:t>
    </dgm:pt>
    <dgm:pt modelId="{176FABB0-67A7-48D1-BC94-341724BADE16}" type="parTrans" cxnId="{4BE2100F-CC35-4E92-8F31-993F3EA419C3}">
      <dgm:prSet/>
      <dgm:spPr/>
    </dgm:pt>
    <dgm:pt modelId="{0EE9CC2D-4D70-44B3-9B34-9D4244C557FB}" type="sibTrans" cxnId="{4BE2100F-CC35-4E92-8F31-993F3EA419C3}">
      <dgm:prSet/>
      <dgm:spPr/>
    </dgm:pt>
    <dgm:pt modelId="{7B6989A6-321E-4243-B980-D3B03AA89672}" type="pres">
      <dgm:prSet presAssocID="{2AE3242C-86EE-41B8-9491-7F7993AFF84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1052F5E-824F-4457-88FA-957DA38D7A97}" type="pres">
      <dgm:prSet presAssocID="{073C8BA6-1D5D-4577-82D8-1D83DCA973F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DCE3F0-BF63-499E-93E5-18185B19130A}" type="pres">
      <dgm:prSet presAssocID="{D069A34E-83F5-4FD8-B7C6-9909888A85CC}" presName="sibTrans" presStyleCnt="0"/>
      <dgm:spPr/>
    </dgm:pt>
    <dgm:pt modelId="{EA293AD9-D6CB-4D13-BBC3-0B4649A844E9}" type="pres">
      <dgm:prSet presAssocID="{39B74AF9-F825-4EFC-88F4-A26BC10E016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4F3EB7-7D18-46CB-875D-1D41E6A05ED1}" type="pres">
      <dgm:prSet presAssocID="{19C338F9-CE86-4583-A618-89E2D4469728}" presName="sibTrans" presStyleCnt="0"/>
      <dgm:spPr/>
    </dgm:pt>
    <dgm:pt modelId="{C0D6447E-B346-47A0-BF59-A5AE1F442DE9}" type="pres">
      <dgm:prSet presAssocID="{C9E36B4C-8EE0-4D86-9151-D0F4FDB0A3A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E9E7A45-B3C6-4AC3-A811-6138CD469CF3}" type="presOf" srcId="{C9E36B4C-8EE0-4D86-9151-D0F4FDB0A3A2}" destId="{C0D6447E-B346-47A0-BF59-A5AE1F442DE9}" srcOrd="0" destOrd="0" presId="urn:microsoft.com/office/officeart/2005/8/layout/hList6"/>
    <dgm:cxn modelId="{4BE2100F-CC35-4E92-8F31-993F3EA419C3}" srcId="{073C8BA6-1D5D-4577-82D8-1D83DCA973F5}" destId="{ADA9ABE2-F955-47FD-9A52-08CAB9F59BB0}" srcOrd="0" destOrd="0" parTransId="{176FABB0-67A7-48D1-BC94-341724BADE16}" sibTransId="{0EE9CC2D-4D70-44B3-9B34-9D4244C557FB}"/>
    <dgm:cxn modelId="{2D4EAB41-0339-419F-BA65-325567AE99A7}" type="presOf" srcId="{073C8BA6-1D5D-4577-82D8-1D83DCA973F5}" destId="{21052F5E-824F-4457-88FA-957DA38D7A97}" srcOrd="0" destOrd="0" presId="urn:microsoft.com/office/officeart/2005/8/layout/hList6"/>
    <dgm:cxn modelId="{553F98D6-A9B9-4180-B44C-2B590D273C3D}" type="presOf" srcId="{ADA9ABE2-F955-47FD-9A52-08CAB9F59BB0}" destId="{21052F5E-824F-4457-88FA-957DA38D7A97}" srcOrd="0" destOrd="1" presId="urn:microsoft.com/office/officeart/2005/8/layout/hList6"/>
    <dgm:cxn modelId="{880CF19C-C268-4678-9424-F82646969E1F}" type="presOf" srcId="{39B74AF9-F825-4EFC-88F4-A26BC10E016E}" destId="{EA293AD9-D6CB-4D13-BBC3-0B4649A844E9}" srcOrd="0" destOrd="0" presId="urn:microsoft.com/office/officeart/2005/8/layout/hList6"/>
    <dgm:cxn modelId="{C5B3DC81-89F3-469E-98AD-358E0E8C4D8F}" srcId="{2AE3242C-86EE-41B8-9491-7F7993AFF849}" destId="{39B74AF9-F825-4EFC-88F4-A26BC10E016E}" srcOrd="1" destOrd="0" parTransId="{A6EE5405-F324-44C6-9B17-CEA3584FCC1D}" sibTransId="{19C338F9-CE86-4583-A618-89E2D4469728}"/>
    <dgm:cxn modelId="{847D9A70-D9A1-4A9F-A0B8-05D5F2B4B4A8}" srcId="{2AE3242C-86EE-41B8-9491-7F7993AFF849}" destId="{073C8BA6-1D5D-4577-82D8-1D83DCA973F5}" srcOrd="0" destOrd="0" parTransId="{197E8347-EAAC-4DB6-B422-0B3F5D99D5FA}" sibTransId="{D069A34E-83F5-4FD8-B7C6-9909888A85CC}"/>
    <dgm:cxn modelId="{2145A4DF-610E-44E5-8793-4F86BC491975}" srcId="{2AE3242C-86EE-41B8-9491-7F7993AFF849}" destId="{C9E36B4C-8EE0-4D86-9151-D0F4FDB0A3A2}" srcOrd="2" destOrd="0" parTransId="{B00B8DFE-80A8-48AE-BE3B-B2146437B0A1}" sibTransId="{9494E82E-84B5-4278-A289-34E0FE78E492}"/>
    <dgm:cxn modelId="{CD6F7EEE-BE02-4B35-A089-2A77AD9E2401}" type="presOf" srcId="{2AE3242C-86EE-41B8-9491-7F7993AFF849}" destId="{7B6989A6-321E-4243-B980-D3B03AA89672}" srcOrd="0" destOrd="0" presId="urn:microsoft.com/office/officeart/2005/8/layout/hList6"/>
    <dgm:cxn modelId="{745D9BBD-F27A-438A-9184-5DED67E55F5A}" type="presParOf" srcId="{7B6989A6-321E-4243-B980-D3B03AA89672}" destId="{21052F5E-824F-4457-88FA-957DA38D7A97}" srcOrd="0" destOrd="0" presId="urn:microsoft.com/office/officeart/2005/8/layout/hList6"/>
    <dgm:cxn modelId="{F54EA386-4BAC-486E-9DA1-AEC7F15BDD2D}" type="presParOf" srcId="{7B6989A6-321E-4243-B980-D3B03AA89672}" destId="{C5DCE3F0-BF63-499E-93E5-18185B19130A}" srcOrd="1" destOrd="0" presId="urn:microsoft.com/office/officeart/2005/8/layout/hList6"/>
    <dgm:cxn modelId="{BE91F330-FD04-412C-844E-01CCB19AA32A}" type="presParOf" srcId="{7B6989A6-321E-4243-B980-D3B03AA89672}" destId="{EA293AD9-D6CB-4D13-BBC3-0B4649A844E9}" srcOrd="2" destOrd="0" presId="urn:microsoft.com/office/officeart/2005/8/layout/hList6"/>
    <dgm:cxn modelId="{BB0A7B4D-D6FC-42F7-839A-CC616312B1DC}" type="presParOf" srcId="{7B6989A6-321E-4243-B980-D3B03AA89672}" destId="{224F3EB7-7D18-46CB-875D-1D41E6A05ED1}" srcOrd="3" destOrd="0" presId="urn:microsoft.com/office/officeart/2005/8/layout/hList6"/>
    <dgm:cxn modelId="{EDD67368-3F08-402E-B2EE-13D92899F55A}" type="presParOf" srcId="{7B6989A6-321E-4243-B980-D3B03AA89672}" destId="{C0D6447E-B346-47A0-BF59-A5AE1F442DE9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710373C-F926-4314-B27F-1EF7BAAE77C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24ECE3D6-5F6F-4583-B043-8F0BE7CF45E6}">
      <dgm:prSet/>
      <dgm:spPr/>
      <dgm:t>
        <a:bodyPr/>
        <a:lstStyle/>
        <a:p>
          <a:pPr algn="ctr" rtl="0"/>
          <a:r>
            <a:rPr lang="ru-RU" b="1" dirty="0" smtClean="0"/>
            <a:t>Достижение результата 1.13 федерального проекта «Успех каждого ребенка»</a:t>
          </a:r>
          <a:endParaRPr lang="ru-RU" b="1" dirty="0"/>
        </a:p>
      </dgm:t>
    </dgm:pt>
    <dgm:pt modelId="{BCB2D665-D7B2-41DD-95D2-1D2C7EF200E1}" type="parTrans" cxnId="{E9A96A55-5B80-4D0F-96CB-64CA31433561}">
      <dgm:prSet/>
      <dgm:spPr/>
      <dgm:t>
        <a:bodyPr/>
        <a:lstStyle/>
        <a:p>
          <a:endParaRPr lang="ru-RU"/>
        </a:p>
      </dgm:t>
    </dgm:pt>
    <dgm:pt modelId="{0EE7BC10-95C2-4E8C-89C0-5C955BA7057A}" type="sibTrans" cxnId="{E9A96A55-5B80-4D0F-96CB-64CA31433561}">
      <dgm:prSet/>
      <dgm:spPr/>
      <dgm:t>
        <a:bodyPr/>
        <a:lstStyle/>
        <a:p>
          <a:endParaRPr lang="ru-RU"/>
        </a:p>
      </dgm:t>
    </dgm:pt>
    <dgm:pt modelId="{67731C83-4C8F-4B40-959A-6F69FF0118AA}" type="pres">
      <dgm:prSet presAssocID="{9710373C-F926-4314-B27F-1EF7BAAE77C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EBD70DB-0723-463D-9CFB-0BF97E58F6E1}" type="pres">
      <dgm:prSet presAssocID="{24ECE3D6-5F6F-4583-B043-8F0BE7CF45E6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3B9462B-A4F6-4198-8265-101F38F34B79}" type="presOf" srcId="{24ECE3D6-5F6F-4583-B043-8F0BE7CF45E6}" destId="{AEBD70DB-0723-463D-9CFB-0BF97E58F6E1}" srcOrd="0" destOrd="0" presId="urn:microsoft.com/office/officeart/2005/8/layout/vList2"/>
    <dgm:cxn modelId="{E9A96A55-5B80-4D0F-96CB-64CA31433561}" srcId="{9710373C-F926-4314-B27F-1EF7BAAE77C0}" destId="{24ECE3D6-5F6F-4583-B043-8F0BE7CF45E6}" srcOrd="0" destOrd="0" parTransId="{BCB2D665-D7B2-41DD-95D2-1D2C7EF200E1}" sibTransId="{0EE7BC10-95C2-4E8C-89C0-5C955BA7057A}"/>
    <dgm:cxn modelId="{68CEE7C2-3E2E-4329-B3AC-87F2BEE4DD6A}" type="presOf" srcId="{9710373C-F926-4314-B27F-1EF7BAAE77C0}" destId="{67731C83-4C8F-4B40-959A-6F69FF0118AA}" srcOrd="0" destOrd="0" presId="urn:microsoft.com/office/officeart/2005/8/layout/vList2"/>
    <dgm:cxn modelId="{CD84ECA6-B4C9-4132-8CAF-21210C6FED82}" type="presParOf" srcId="{67731C83-4C8F-4B40-959A-6F69FF0118AA}" destId="{AEBD70DB-0723-463D-9CFB-0BF97E58F6E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629616E-EC27-40A7-9EDA-1AFD30BCE2D2}" type="doc">
      <dgm:prSet loTypeId="urn:microsoft.com/office/officeart/2005/8/layout/arrow2" loCatId="process" qsTypeId="urn:microsoft.com/office/officeart/2005/8/quickstyle/simple1" qsCatId="simple" csTypeId="urn:microsoft.com/office/officeart/2005/8/colors/accent1_1" csCatId="accent1" phldr="1"/>
      <dgm:spPr/>
    </dgm:pt>
    <dgm:pt modelId="{079EFFF2-3972-4B9D-996A-63398E73CC23}">
      <dgm:prSet phldrT="[Текст]"/>
      <dgm:spPr/>
      <dgm:t>
        <a:bodyPr/>
        <a:lstStyle/>
        <a:p>
          <a:r>
            <a:rPr lang="ru-RU" b="1" dirty="0" smtClean="0"/>
            <a:t>Результат 1.13. федерального проекта </a:t>
          </a:r>
        </a:p>
        <a:p>
          <a:r>
            <a:rPr lang="ru-RU" b="1" dirty="0" smtClean="0"/>
            <a:t>«Во всех субъектах Российской Федерации внедрена целевая модель развития региональных систем дополнительного образования детей» </a:t>
          </a:r>
          <a:endParaRPr lang="ru-RU" dirty="0"/>
        </a:p>
      </dgm:t>
    </dgm:pt>
    <dgm:pt modelId="{531AF0D6-529C-486F-9357-1B32D634FAA3}" type="parTrans" cxnId="{A8C7F63E-54B7-4819-AE34-E36D78FE3E0F}">
      <dgm:prSet/>
      <dgm:spPr/>
      <dgm:t>
        <a:bodyPr/>
        <a:lstStyle/>
        <a:p>
          <a:endParaRPr lang="ru-RU"/>
        </a:p>
      </dgm:t>
    </dgm:pt>
    <dgm:pt modelId="{61A0B2A4-5C03-4E85-B8A1-B34F40666CA8}" type="sibTrans" cxnId="{A8C7F63E-54B7-4819-AE34-E36D78FE3E0F}">
      <dgm:prSet/>
      <dgm:spPr/>
      <dgm:t>
        <a:bodyPr/>
        <a:lstStyle/>
        <a:p>
          <a:endParaRPr lang="ru-RU"/>
        </a:p>
      </dgm:t>
    </dgm:pt>
    <dgm:pt modelId="{CD40EB11-4FD2-4BDA-B726-39877A2287CE}" type="pres">
      <dgm:prSet presAssocID="{5629616E-EC27-40A7-9EDA-1AFD30BCE2D2}" presName="arrowDiagram" presStyleCnt="0">
        <dgm:presLayoutVars>
          <dgm:chMax val="5"/>
          <dgm:dir/>
          <dgm:resizeHandles val="exact"/>
        </dgm:presLayoutVars>
      </dgm:prSet>
      <dgm:spPr/>
    </dgm:pt>
    <dgm:pt modelId="{F9585A0A-8538-429C-8989-0DB19FF28C26}" type="pres">
      <dgm:prSet presAssocID="{5629616E-EC27-40A7-9EDA-1AFD30BCE2D2}" presName="arrow" presStyleLbl="bgShp" presStyleIdx="0" presStyleCnt="1"/>
      <dgm:spPr/>
    </dgm:pt>
    <dgm:pt modelId="{B772735B-BAB5-4E19-91DA-9E32A6181214}" type="pres">
      <dgm:prSet presAssocID="{5629616E-EC27-40A7-9EDA-1AFD30BCE2D2}" presName="arrowDiagram1" presStyleCnt="0">
        <dgm:presLayoutVars>
          <dgm:bulletEnabled val="1"/>
        </dgm:presLayoutVars>
      </dgm:prSet>
      <dgm:spPr/>
    </dgm:pt>
    <dgm:pt modelId="{58BA02FA-CB93-4F6E-ACF5-870563038CA6}" type="pres">
      <dgm:prSet presAssocID="{079EFFF2-3972-4B9D-996A-63398E73CC23}" presName="bullet1" presStyleLbl="node1" presStyleIdx="0" presStyleCnt="1"/>
      <dgm:spPr>
        <a:solidFill>
          <a:schemeClr val="accent2"/>
        </a:solidFill>
      </dgm:spPr>
    </dgm:pt>
    <dgm:pt modelId="{0365D566-0265-41D8-A0DB-C7F7F9992969}" type="pres">
      <dgm:prSet presAssocID="{079EFFF2-3972-4B9D-996A-63398E73CC23}" presName="textBox1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51ACBE9-3190-419E-A897-BD281EACF945}" type="presOf" srcId="{079EFFF2-3972-4B9D-996A-63398E73CC23}" destId="{0365D566-0265-41D8-A0DB-C7F7F9992969}" srcOrd="0" destOrd="0" presId="urn:microsoft.com/office/officeart/2005/8/layout/arrow2"/>
    <dgm:cxn modelId="{A8C7F63E-54B7-4819-AE34-E36D78FE3E0F}" srcId="{5629616E-EC27-40A7-9EDA-1AFD30BCE2D2}" destId="{079EFFF2-3972-4B9D-996A-63398E73CC23}" srcOrd="0" destOrd="0" parTransId="{531AF0D6-529C-486F-9357-1B32D634FAA3}" sibTransId="{61A0B2A4-5C03-4E85-B8A1-B34F40666CA8}"/>
    <dgm:cxn modelId="{CDBD9F13-249E-402E-A6F9-A7E3BB8C4A39}" type="presOf" srcId="{5629616E-EC27-40A7-9EDA-1AFD30BCE2D2}" destId="{CD40EB11-4FD2-4BDA-B726-39877A2287CE}" srcOrd="0" destOrd="0" presId="urn:microsoft.com/office/officeart/2005/8/layout/arrow2"/>
    <dgm:cxn modelId="{ECE11E42-DE44-41E1-9D57-2A4CD98A3B2E}" type="presParOf" srcId="{CD40EB11-4FD2-4BDA-B726-39877A2287CE}" destId="{F9585A0A-8538-429C-8989-0DB19FF28C26}" srcOrd="0" destOrd="0" presId="urn:microsoft.com/office/officeart/2005/8/layout/arrow2"/>
    <dgm:cxn modelId="{0372BE50-D94C-469E-8B27-510D5A92BD5E}" type="presParOf" srcId="{CD40EB11-4FD2-4BDA-B726-39877A2287CE}" destId="{B772735B-BAB5-4E19-91DA-9E32A6181214}" srcOrd="1" destOrd="0" presId="urn:microsoft.com/office/officeart/2005/8/layout/arrow2"/>
    <dgm:cxn modelId="{BC640FF5-00FE-49D9-ADEA-4E95115A88F0}" type="presParOf" srcId="{B772735B-BAB5-4E19-91DA-9E32A6181214}" destId="{58BA02FA-CB93-4F6E-ACF5-870563038CA6}" srcOrd="0" destOrd="0" presId="urn:microsoft.com/office/officeart/2005/8/layout/arrow2"/>
    <dgm:cxn modelId="{9C00481B-7C59-47E2-9BE3-D2B3CBCA28E8}" type="presParOf" srcId="{B772735B-BAB5-4E19-91DA-9E32A6181214}" destId="{0365D566-0265-41D8-A0DB-C7F7F9992969}" srcOrd="1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AFEB110-ED99-45A6-884A-0AF33C92C9E7}">
      <dsp:nvSpPr>
        <dsp:cNvPr id="0" name=""/>
        <dsp:cNvSpPr/>
      </dsp:nvSpPr>
      <dsp:spPr>
        <a:xfrm>
          <a:off x="0" y="297068"/>
          <a:ext cx="7772400" cy="235819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b="1" kern="1200" dirty="0" smtClean="0"/>
            <a:t>Контрольные точки </a:t>
          </a:r>
          <a:r>
            <a:rPr lang="ru-RU" sz="4300" b="1" kern="1200" dirty="0" smtClean="0"/>
            <a:t>региональной Дорожной карты </a:t>
          </a:r>
          <a:r>
            <a:rPr lang="ru-RU" sz="4300" b="1" kern="1200" dirty="0" smtClean="0"/>
            <a:t>2019/2020</a:t>
          </a:r>
          <a:endParaRPr lang="ru-RU" sz="4300" b="1" kern="1200" dirty="0"/>
        </a:p>
      </dsp:txBody>
      <dsp:txXfrm>
        <a:off x="0" y="297068"/>
        <a:ext cx="7772400" cy="2358191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D7ADB00-F052-4723-8147-0B1093369D23}">
      <dsp:nvSpPr>
        <dsp:cNvPr id="0" name=""/>
        <dsp:cNvSpPr/>
      </dsp:nvSpPr>
      <dsp:spPr>
        <a:xfrm>
          <a:off x="793841" y="1733"/>
          <a:ext cx="1727820" cy="103669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47625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15 декабря / 2 точки</a:t>
          </a:r>
          <a:endParaRPr lang="ru-RU" sz="1500" kern="1200" dirty="0"/>
        </a:p>
      </dsp:txBody>
      <dsp:txXfrm>
        <a:off x="793841" y="1733"/>
        <a:ext cx="1727820" cy="1036692"/>
      </dsp:txXfrm>
    </dsp:sp>
    <dsp:sp modelId="{9DA100DE-2D83-4E1B-9887-898CF2E5DA6F}">
      <dsp:nvSpPr>
        <dsp:cNvPr id="0" name=""/>
        <dsp:cNvSpPr/>
      </dsp:nvSpPr>
      <dsp:spPr>
        <a:xfrm>
          <a:off x="2673710" y="305830"/>
          <a:ext cx="366297" cy="4284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2673710" y="305830"/>
        <a:ext cx="366297" cy="428499"/>
      </dsp:txXfrm>
    </dsp:sp>
    <dsp:sp modelId="{D3D58265-3332-4D99-B18A-88C7BA28C124}">
      <dsp:nvSpPr>
        <dsp:cNvPr id="0" name=""/>
        <dsp:cNvSpPr/>
      </dsp:nvSpPr>
      <dsp:spPr>
        <a:xfrm>
          <a:off x="3212789" y="1733"/>
          <a:ext cx="1727820" cy="1036692"/>
        </a:xfrm>
        <a:prstGeom prst="roundRect">
          <a:avLst>
            <a:gd name="adj" fmla="val 10000"/>
          </a:avLst>
        </a:prstGeom>
        <a:solidFill>
          <a:schemeClr val="accent5">
            <a:hueOff val="-2002757"/>
            <a:satOff val="2945"/>
            <a:lumOff val="2521"/>
            <a:alphaOff val="0"/>
          </a:schemeClr>
        </a:solidFill>
        <a:ln w="47625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1 марта/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tx1"/>
              </a:solidFill>
            </a:rPr>
            <a:t>4 точки </a:t>
          </a:r>
          <a:endParaRPr lang="ru-RU" sz="1500" b="1" kern="1200" dirty="0">
            <a:solidFill>
              <a:schemeClr val="tx1"/>
            </a:solidFill>
          </a:endParaRPr>
        </a:p>
      </dsp:txBody>
      <dsp:txXfrm>
        <a:off x="3212789" y="1733"/>
        <a:ext cx="1727820" cy="1036692"/>
      </dsp:txXfrm>
    </dsp:sp>
    <dsp:sp modelId="{DA08A7AD-5148-4433-94AC-EB59004747D2}">
      <dsp:nvSpPr>
        <dsp:cNvPr id="0" name=""/>
        <dsp:cNvSpPr/>
      </dsp:nvSpPr>
      <dsp:spPr>
        <a:xfrm>
          <a:off x="5092658" y="305830"/>
          <a:ext cx="366297" cy="4284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2336549"/>
            <a:satOff val="3435"/>
            <a:lumOff val="2941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5092658" y="305830"/>
        <a:ext cx="366297" cy="428499"/>
      </dsp:txXfrm>
    </dsp:sp>
    <dsp:sp modelId="{30E15C2C-CCD3-4DDD-942E-67C2B1F714A3}">
      <dsp:nvSpPr>
        <dsp:cNvPr id="0" name=""/>
        <dsp:cNvSpPr/>
      </dsp:nvSpPr>
      <dsp:spPr>
        <a:xfrm>
          <a:off x="5631738" y="1733"/>
          <a:ext cx="1727820" cy="1036692"/>
        </a:xfrm>
        <a:prstGeom prst="roundRect">
          <a:avLst>
            <a:gd name="adj" fmla="val 10000"/>
          </a:avLst>
        </a:prstGeom>
        <a:solidFill>
          <a:schemeClr val="accent5">
            <a:hueOff val="-4005514"/>
            <a:satOff val="5889"/>
            <a:lumOff val="5042"/>
            <a:alphaOff val="0"/>
          </a:schemeClr>
        </a:solidFill>
        <a:ln w="47625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1 апреля/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tx1"/>
              </a:solidFill>
            </a:rPr>
            <a:t>3 точки </a:t>
          </a:r>
          <a:endParaRPr lang="ru-RU" sz="1500" b="1" kern="1200" dirty="0">
            <a:solidFill>
              <a:schemeClr val="tx1"/>
            </a:solidFill>
          </a:endParaRPr>
        </a:p>
      </dsp:txBody>
      <dsp:txXfrm>
        <a:off x="5631738" y="1733"/>
        <a:ext cx="1727820" cy="1036692"/>
      </dsp:txXfrm>
    </dsp:sp>
    <dsp:sp modelId="{0EC102F9-8909-491B-951F-5673C60574B6}">
      <dsp:nvSpPr>
        <dsp:cNvPr id="0" name=""/>
        <dsp:cNvSpPr/>
      </dsp:nvSpPr>
      <dsp:spPr>
        <a:xfrm rot="5400000">
          <a:off x="6312499" y="1159373"/>
          <a:ext cx="366297" cy="4284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4673099"/>
            <a:satOff val="6871"/>
            <a:lumOff val="5882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 rot="5400000">
        <a:off x="6312499" y="1159373"/>
        <a:ext cx="366297" cy="428499"/>
      </dsp:txXfrm>
    </dsp:sp>
    <dsp:sp modelId="{914E6770-B52F-480F-959D-E25D9DE15957}">
      <dsp:nvSpPr>
        <dsp:cNvPr id="0" name=""/>
        <dsp:cNvSpPr/>
      </dsp:nvSpPr>
      <dsp:spPr>
        <a:xfrm>
          <a:off x="5631738" y="1729553"/>
          <a:ext cx="1727820" cy="1036692"/>
        </a:xfrm>
        <a:prstGeom prst="roundRect">
          <a:avLst>
            <a:gd name="adj" fmla="val 10000"/>
          </a:avLst>
        </a:prstGeom>
        <a:solidFill>
          <a:schemeClr val="accent5">
            <a:hueOff val="-6008270"/>
            <a:satOff val="8834"/>
            <a:lumOff val="7563"/>
            <a:alphaOff val="0"/>
          </a:schemeClr>
        </a:solidFill>
        <a:ln w="47625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1 сентября/ </a:t>
          </a:r>
          <a:r>
            <a:rPr lang="ru-RU" sz="1500" b="1" kern="1200" dirty="0" smtClean="0">
              <a:solidFill>
                <a:schemeClr val="tx1"/>
              </a:solidFill>
            </a:rPr>
            <a:t>2 точки</a:t>
          </a:r>
          <a:endParaRPr lang="ru-RU" sz="1500" b="1" kern="1200" dirty="0">
            <a:solidFill>
              <a:schemeClr val="tx1"/>
            </a:solidFill>
          </a:endParaRPr>
        </a:p>
      </dsp:txBody>
      <dsp:txXfrm>
        <a:off x="5631738" y="1729553"/>
        <a:ext cx="1727820" cy="1036692"/>
      </dsp:txXfrm>
    </dsp:sp>
    <dsp:sp modelId="{C20AD8C2-6951-4138-A65C-975289E0DA62}">
      <dsp:nvSpPr>
        <dsp:cNvPr id="0" name=""/>
        <dsp:cNvSpPr/>
      </dsp:nvSpPr>
      <dsp:spPr>
        <a:xfrm rot="10800000">
          <a:off x="5113392" y="2033650"/>
          <a:ext cx="366297" cy="4284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7009648"/>
            <a:satOff val="10306"/>
            <a:lumOff val="8824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 rot="10800000">
        <a:off x="5113392" y="2033650"/>
        <a:ext cx="366297" cy="428499"/>
      </dsp:txXfrm>
    </dsp:sp>
    <dsp:sp modelId="{DC8469A9-C0F1-4B9B-8834-2CFFFAC95325}">
      <dsp:nvSpPr>
        <dsp:cNvPr id="0" name=""/>
        <dsp:cNvSpPr/>
      </dsp:nvSpPr>
      <dsp:spPr>
        <a:xfrm>
          <a:off x="3212789" y="1729553"/>
          <a:ext cx="1727820" cy="1036692"/>
        </a:xfrm>
        <a:prstGeom prst="roundRect">
          <a:avLst>
            <a:gd name="adj" fmla="val 10000"/>
          </a:avLst>
        </a:prstGeom>
        <a:solidFill>
          <a:schemeClr val="accent5">
            <a:hueOff val="-8011027"/>
            <a:satOff val="11779"/>
            <a:lumOff val="10084"/>
            <a:alphaOff val="0"/>
          </a:schemeClr>
        </a:solidFill>
        <a:ln w="47625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1 октября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tx1"/>
              </a:solidFill>
            </a:rPr>
            <a:t>2 точки  </a:t>
          </a:r>
          <a:endParaRPr lang="ru-RU" sz="1500" b="1" kern="1200" dirty="0">
            <a:solidFill>
              <a:schemeClr val="tx1"/>
            </a:solidFill>
          </a:endParaRPr>
        </a:p>
      </dsp:txBody>
      <dsp:txXfrm>
        <a:off x="3212789" y="1729553"/>
        <a:ext cx="1727820" cy="1036692"/>
      </dsp:txXfrm>
    </dsp:sp>
    <dsp:sp modelId="{F183F828-9FAE-4B07-B8B3-A51C3EA61941}">
      <dsp:nvSpPr>
        <dsp:cNvPr id="0" name=""/>
        <dsp:cNvSpPr/>
      </dsp:nvSpPr>
      <dsp:spPr>
        <a:xfrm rot="10800000">
          <a:off x="2694443" y="2033650"/>
          <a:ext cx="366297" cy="4284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9346198"/>
            <a:satOff val="13742"/>
            <a:lumOff val="11765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 rot="10800000">
        <a:off x="2694443" y="2033650"/>
        <a:ext cx="366297" cy="428499"/>
      </dsp:txXfrm>
    </dsp:sp>
    <dsp:sp modelId="{2C1EEB50-0879-4BD6-B26A-E785E789C483}">
      <dsp:nvSpPr>
        <dsp:cNvPr id="0" name=""/>
        <dsp:cNvSpPr/>
      </dsp:nvSpPr>
      <dsp:spPr>
        <a:xfrm>
          <a:off x="793841" y="1729553"/>
          <a:ext cx="1727820" cy="1036692"/>
        </a:xfrm>
        <a:prstGeom prst="roundRect">
          <a:avLst>
            <a:gd name="adj" fmla="val 10000"/>
          </a:avLst>
        </a:prstGeom>
        <a:solidFill>
          <a:schemeClr val="accent5">
            <a:hueOff val="-10013784"/>
            <a:satOff val="14724"/>
            <a:lumOff val="12605"/>
            <a:alphaOff val="0"/>
          </a:schemeClr>
        </a:solidFill>
        <a:ln w="47625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30 ноября/ </a:t>
          </a:r>
          <a:r>
            <a:rPr lang="ru-RU" sz="1500" b="1" kern="1200" dirty="0" smtClean="0">
              <a:solidFill>
                <a:schemeClr val="tx1"/>
              </a:solidFill>
            </a:rPr>
            <a:t>1 точка </a:t>
          </a:r>
          <a:endParaRPr lang="ru-RU" sz="1500" b="1" kern="1200" dirty="0">
            <a:solidFill>
              <a:schemeClr val="tx1"/>
            </a:solidFill>
          </a:endParaRPr>
        </a:p>
      </dsp:txBody>
      <dsp:txXfrm>
        <a:off x="793841" y="1729553"/>
        <a:ext cx="1727820" cy="1036692"/>
      </dsp:txXfrm>
    </dsp:sp>
    <dsp:sp modelId="{0C198831-BDC1-4ED5-9FDF-A44B06196775}">
      <dsp:nvSpPr>
        <dsp:cNvPr id="0" name=""/>
        <dsp:cNvSpPr/>
      </dsp:nvSpPr>
      <dsp:spPr>
        <a:xfrm rot="5569464">
          <a:off x="1432270" y="2887193"/>
          <a:ext cx="366743" cy="4284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11682747"/>
            <a:satOff val="17177"/>
            <a:lumOff val="14706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 rot="5569464">
        <a:off x="1432270" y="2887193"/>
        <a:ext cx="366743" cy="428499"/>
      </dsp:txXfrm>
    </dsp:sp>
    <dsp:sp modelId="{90D4FACC-501F-4009-B8E9-880A01FADBB2}">
      <dsp:nvSpPr>
        <dsp:cNvPr id="0" name=""/>
        <dsp:cNvSpPr/>
      </dsp:nvSpPr>
      <dsp:spPr>
        <a:xfrm>
          <a:off x="793841" y="3457374"/>
          <a:ext cx="1557336" cy="1036692"/>
        </a:xfrm>
        <a:prstGeom prst="roundRect">
          <a:avLst>
            <a:gd name="adj" fmla="val 10000"/>
          </a:avLst>
        </a:prstGeom>
        <a:solidFill>
          <a:schemeClr val="accent5">
            <a:hueOff val="-12016540"/>
            <a:satOff val="17668"/>
            <a:lumOff val="15126"/>
            <a:alphaOff val="0"/>
          </a:schemeClr>
        </a:solidFill>
        <a:ln w="47625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15 декабря/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tx1"/>
              </a:solidFill>
            </a:rPr>
            <a:t>1 точка </a:t>
          </a:r>
          <a:endParaRPr lang="ru-RU" sz="1500" b="1" kern="1200" dirty="0">
            <a:solidFill>
              <a:schemeClr val="tx1"/>
            </a:solidFill>
          </a:endParaRPr>
        </a:p>
      </dsp:txBody>
      <dsp:txXfrm>
        <a:off x="793841" y="3457374"/>
        <a:ext cx="1557336" cy="1036692"/>
      </dsp:txXfrm>
    </dsp:sp>
    <dsp:sp modelId="{13D4FFD8-9981-4391-841D-A49C0454739D}">
      <dsp:nvSpPr>
        <dsp:cNvPr id="0" name=""/>
        <dsp:cNvSpPr/>
      </dsp:nvSpPr>
      <dsp:spPr>
        <a:xfrm>
          <a:off x="2503226" y="3761470"/>
          <a:ext cx="366297" cy="4284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14019296"/>
            <a:satOff val="20613"/>
            <a:lumOff val="17647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2503226" y="3761470"/>
        <a:ext cx="366297" cy="428499"/>
      </dsp:txXfrm>
    </dsp:sp>
    <dsp:sp modelId="{BBBBC918-F345-4BCC-A171-444D7811CFE3}">
      <dsp:nvSpPr>
        <dsp:cNvPr id="0" name=""/>
        <dsp:cNvSpPr/>
      </dsp:nvSpPr>
      <dsp:spPr>
        <a:xfrm>
          <a:off x="3042305" y="3457374"/>
          <a:ext cx="1727820" cy="1036692"/>
        </a:xfrm>
        <a:prstGeom prst="roundRect">
          <a:avLst>
            <a:gd name="adj" fmla="val 10000"/>
          </a:avLst>
        </a:prstGeom>
        <a:solidFill>
          <a:schemeClr val="accent5">
            <a:hueOff val="-14019296"/>
            <a:satOff val="20613"/>
            <a:lumOff val="17647"/>
            <a:alphaOff val="0"/>
          </a:schemeClr>
        </a:solidFill>
        <a:ln w="47625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3 точки по графику Министерства и оператора</a:t>
          </a:r>
          <a:endParaRPr lang="ru-RU" sz="1500" kern="1200" dirty="0"/>
        </a:p>
      </dsp:txBody>
      <dsp:txXfrm>
        <a:off x="3042305" y="3457374"/>
        <a:ext cx="1727820" cy="1036692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C6A6174-11E0-415F-A1DA-761BA09E6A66}">
      <dsp:nvSpPr>
        <dsp:cNvPr id="0" name=""/>
        <dsp:cNvSpPr/>
      </dsp:nvSpPr>
      <dsp:spPr>
        <a:xfrm>
          <a:off x="0" y="14580"/>
          <a:ext cx="8229600" cy="1113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Достижение результатов через контрольные точки региональных Дорожных карт </a:t>
          </a:r>
          <a:endParaRPr lang="ru-RU" sz="2800" b="1" kern="1200" dirty="0"/>
        </a:p>
      </dsp:txBody>
      <dsp:txXfrm>
        <a:off x="0" y="14580"/>
        <a:ext cx="8229600" cy="1113840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C939FA9-7F1C-4499-AD50-D76904E1C0B4}">
      <dsp:nvSpPr>
        <dsp:cNvPr id="0" name=""/>
        <dsp:cNvSpPr/>
      </dsp:nvSpPr>
      <dsp:spPr>
        <a:xfrm>
          <a:off x="0" y="148919"/>
          <a:ext cx="8153400" cy="4197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just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/>
            <a:t>Контрольные точки в дорожных картах субъектов РФ, размещенных в информационной подсистеме сбора и консолидации данных </a:t>
          </a:r>
          <a:r>
            <a:rPr lang="ru-RU" sz="2300" b="1" kern="1200" dirty="0" err="1" smtClean="0"/>
            <a:t>Минпросвещения</a:t>
          </a:r>
          <a:r>
            <a:rPr lang="ru-RU" sz="2300" b="1" kern="1200" dirty="0" smtClean="0"/>
            <a:t> России </a:t>
          </a:r>
          <a:r>
            <a:rPr lang="ru-RU" sz="2300" b="1" u="sng" kern="1200" dirty="0" smtClean="0">
              <a:hlinkClick xmlns:r="http://schemas.openxmlformats.org/officeDocument/2006/relationships" r:id="rId1"/>
            </a:rPr>
            <a:t>https://sup.fnfro.ru/</a:t>
          </a:r>
          <a:r>
            <a:rPr lang="ru-RU" sz="2300" b="1" kern="1200" dirty="0" smtClean="0"/>
            <a:t> (далее – СУПД), полностью соответствуют контрольным точкам в комплексах мер («дорожных картах») по внедрению целевой модели развития региональных систем дополнительного образования детей, утвержденных распорядительными актами высших исполнительных органов государственной власти субъектов РФ, направленных ими в составе заявок на получение субсидии федерального бюджета </a:t>
          </a:r>
          <a:endParaRPr lang="ru-RU" sz="2300" b="1" kern="1200" dirty="0"/>
        </a:p>
      </dsp:txBody>
      <dsp:txXfrm>
        <a:off x="0" y="148919"/>
        <a:ext cx="8153400" cy="419796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3837681-EDAD-4760-853D-E74460F1D6A0}">
      <dsp:nvSpPr>
        <dsp:cNvPr id="0" name=""/>
        <dsp:cNvSpPr/>
      </dsp:nvSpPr>
      <dsp:spPr>
        <a:xfrm>
          <a:off x="0" y="97987"/>
          <a:ext cx="7920880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ФГБУК «Всероссийский центр развития художественного творчества и  гуманитарных технологий» – федеральный оператор Целевой модели - 2021</a:t>
          </a:r>
          <a:endParaRPr lang="ru-RU" sz="1800" b="1" kern="1200" dirty="0"/>
        </a:p>
      </dsp:txBody>
      <dsp:txXfrm>
        <a:off x="0" y="97987"/>
        <a:ext cx="7920880" cy="121680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B3AED2C-DB98-43D1-B812-393DED9E790B}">
      <dsp:nvSpPr>
        <dsp:cNvPr id="0" name=""/>
        <dsp:cNvSpPr/>
      </dsp:nvSpPr>
      <dsp:spPr>
        <a:xfrm>
          <a:off x="0" y="114029"/>
          <a:ext cx="8229600" cy="914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/>
            <a:t>273-ФЗ Статья 8. Полномочия органов государственной власти субъектов Российской Федерации в сфере образования</a:t>
          </a:r>
          <a:endParaRPr lang="ru-RU" sz="2300" kern="1200" dirty="0"/>
        </a:p>
      </dsp:txBody>
      <dsp:txXfrm>
        <a:off x="0" y="114029"/>
        <a:ext cx="8229600" cy="91494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D8AA70E-7D90-4EDE-A5F3-CAF2037BC70B}">
      <dsp:nvSpPr>
        <dsp:cNvPr id="0" name=""/>
        <dsp:cNvSpPr/>
      </dsp:nvSpPr>
      <dsp:spPr>
        <a:xfrm>
          <a:off x="0" y="21599"/>
          <a:ext cx="8229600" cy="1099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273-ФЗ Статья 8. Полномочия органов государственной власти субъектов Российской Федерации в сфере образования</a:t>
          </a:r>
          <a:r>
            <a:rPr lang="ru-RU" sz="2000" kern="1200" dirty="0" smtClean="0"/>
            <a:t/>
          </a:r>
          <a:br>
            <a:rPr lang="ru-RU" sz="2000" kern="1200" dirty="0" smtClean="0"/>
          </a:br>
          <a:endParaRPr lang="ru-RU" sz="2000" kern="1200" dirty="0"/>
        </a:p>
      </dsp:txBody>
      <dsp:txXfrm>
        <a:off x="0" y="21599"/>
        <a:ext cx="8229600" cy="109980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7543885-0546-48BD-BA7D-438C9C617229}">
      <dsp:nvSpPr>
        <dsp:cNvPr id="0" name=""/>
        <dsp:cNvSpPr/>
      </dsp:nvSpPr>
      <dsp:spPr>
        <a:xfrm>
          <a:off x="0" y="27214"/>
          <a:ext cx="8229600" cy="10885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273-ФЗ Статья 9. Полномочия органов местного самоуправления муниципальных районов и городских округов в сфере образования</a:t>
          </a:r>
          <a:endParaRPr lang="ru-RU" sz="2000" b="1" kern="1200" dirty="0"/>
        </a:p>
      </dsp:txBody>
      <dsp:txXfrm>
        <a:off x="0" y="27214"/>
        <a:ext cx="8229600" cy="1088571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3778E77-9634-4E46-9E92-E693821F16D7}">
      <dsp:nvSpPr>
        <dsp:cNvPr id="0" name=""/>
        <dsp:cNvSpPr/>
      </dsp:nvSpPr>
      <dsp:spPr>
        <a:xfrm>
          <a:off x="0" y="14580"/>
          <a:ext cx="8229600" cy="1113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Целевая модель развития региональных систем ДОД</a:t>
          </a:r>
          <a:endParaRPr lang="ru-RU" sz="2800" b="1" kern="1200" dirty="0"/>
        </a:p>
      </dsp:txBody>
      <dsp:txXfrm>
        <a:off x="0" y="14580"/>
        <a:ext cx="8229600" cy="111384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1052F5E-824F-4457-88FA-957DA38D7A97}">
      <dsp:nvSpPr>
        <dsp:cNvPr id="0" name=""/>
        <dsp:cNvSpPr/>
      </dsp:nvSpPr>
      <dsp:spPr>
        <a:xfrm rot="16200000">
          <a:off x="-953030" y="954025"/>
          <a:ext cx="4495800" cy="2587749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0118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Указы Президента РФ 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от 07.05.2012 №599,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от 07.05.2018 №204,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от 21.07.2020 № 474</a:t>
          </a:r>
          <a:endParaRPr lang="ru-RU" sz="16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1" kern="1200" dirty="0" smtClean="0"/>
            <a:t>Постановление Правительства Российской Федерации от 26 декабря 2017 г. № 1642 «Об утверждении Государственной программы Российской Федерации «Развитие образование» </a:t>
          </a:r>
          <a:endParaRPr lang="ru-RU" sz="1200" b="1" kern="1200" dirty="0"/>
        </a:p>
      </dsp:txBody>
      <dsp:txXfrm rot="16200000">
        <a:off x="-953030" y="954025"/>
        <a:ext cx="4495800" cy="2587749"/>
      </dsp:txXfrm>
    </dsp:sp>
    <dsp:sp modelId="{EA293AD9-D6CB-4D13-BBC3-0B4649A844E9}">
      <dsp:nvSpPr>
        <dsp:cNvPr id="0" name=""/>
        <dsp:cNvSpPr/>
      </dsp:nvSpPr>
      <dsp:spPr>
        <a:xfrm rot="16200000">
          <a:off x="1828799" y="954025"/>
          <a:ext cx="4495800" cy="2587749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0118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Паспорт федерального проекта «Успех каждого ребенка» национального проекта «Образование» утв.протоколом президиума Совета при Президенте РФ по стратегическому развитию и национальным проектам от 24.12.2018 №16</a:t>
          </a:r>
          <a:endParaRPr lang="ru-RU" sz="1600" b="1" kern="1200" dirty="0"/>
        </a:p>
      </dsp:txBody>
      <dsp:txXfrm rot="16200000">
        <a:off x="1828799" y="954025"/>
        <a:ext cx="4495800" cy="2587749"/>
      </dsp:txXfrm>
    </dsp:sp>
    <dsp:sp modelId="{C0D6447E-B346-47A0-BF59-A5AE1F442DE9}">
      <dsp:nvSpPr>
        <dsp:cNvPr id="0" name=""/>
        <dsp:cNvSpPr/>
      </dsp:nvSpPr>
      <dsp:spPr>
        <a:xfrm rot="16200000">
          <a:off x="4610630" y="954025"/>
          <a:ext cx="4495800" cy="2587749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0118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Приказ Министерства просвещения Российской Федерации от 3 сентября 2019 года № 467 «Об утверждении Целевой модели развития региональных систем дополнительного образования детей»</a:t>
          </a:r>
          <a:endParaRPr lang="ru-RU" sz="1600" b="1" kern="1200" dirty="0"/>
        </a:p>
      </dsp:txBody>
      <dsp:txXfrm rot="16200000">
        <a:off x="4610630" y="954025"/>
        <a:ext cx="4495800" cy="2587749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EBD70DB-0723-463D-9CFB-0BF97E58F6E1}">
      <dsp:nvSpPr>
        <dsp:cNvPr id="0" name=""/>
        <dsp:cNvSpPr/>
      </dsp:nvSpPr>
      <dsp:spPr>
        <a:xfrm>
          <a:off x="0" y="14580"/>
          <a:ext cx="8229600" cy="1113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Достижение результата 1.13 федерального проекта «Успех каждого ребенка»</a:t>
          </a:r>
          <a:endParaRPr lang="ru-RU" sz="2800" b="1" kern="1200" dirty="0"/>
        </a:p>
      </dsp:txBody>
      <dsp:txXfrm>
        <a:off x="0" y="14580"/>
        <a:ext cx="8229600" cy="1113840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9585A0A-8538-429C-8989-0DB19FF28C26}">
      <dsp:nvSpPr>
        <dsp:cNvPr id="0" name=""/>
        <dsp:cNvSpPr/>
      </dsp:nvSpPr>
      <dsp:spPr>
        <a:xfrm>
          <a:off x="480059" y="0"/>
          <a:ext cx="7193280" cy="449580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BA02FA-CB93-4F6E-ACF5-870563038CA6}">
      <dsp:nvSpPr>
        <dsp:cNvPr id="0" name=""/>
        <dsp:cNvSpPr/>
      </dsp:nvSpPr>
      <dsp:spPr>
        <a:xfrm>
          <a:off x="5968532" y="911748"/>
          <a:ext cx="532302" cy="532302"/>
        </a:xfrm>
        <a:prstGeom prst="ellipse">
          <a:avLst/>
        </a:prstGeom>
        <a:solidFill>
          <a:schemeClr val="accent2"/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65D566-0265-41D8-A0DB-C7F7F9992969}">
      <dsp:nvSpPr>
        <dsp:cNvPr id="0" name=""/>
        <dsp:cNvSpPr/>
      </dsp:nvSpPr>
      <dsp:spPr>
        <a:xfrm>
          <a:off x="3357372" y="1177899"/>
          <a:ext cx="2877312" cy="3317900"/>
        </a:xfrm>
        <a:prstGeom prst="round2Diag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82056" bIns="0" numCol="1" spcCol="1270" anchor="t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Результат 1.13. федерального проекта </a:t>
          </a:r>
        </a:p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«Во всех субъектах Российской Федерации внедрена целевая модель развития региональных систем дополнительного образования детей» </a:t>
          </a:r>
          <a:endParaRPr lang="ru-RU" sz="1900" kern="1200" dirty="0"/>
        </a:p>
      </dsp:txBody>
      <dsp:txXfrm>
        <a:off x="3357372" y="1177899"/>
        <a:ext cx="2877312" cy="33179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781E7E-A514-4A7A-A4A3-6BB997E61D4D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E436C6-77E5-4BFE-9287-A77397BDE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9FD0776-A658-40F9-905C-7C6AF4D4F9AD}" type="datetime1">
              <a:rPr lang="ru-RU" smtClean="0"/>
              <a:pPr/>
              <a:t>16.03.2021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A387-D20F-4D0C-B928-58DDB3F64EFE}" type="datetime1">
              <a:rPr lang="ru-RU" smtClean="0"/>
              <a:pPr/>
              <a:t>16.03.2021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62EE931-0D79-4B08-8D0B-176F513180C8}" type="datetime1">
              <a:rPr lang="ru-RU" smtClean="0"/>
              <a:pPr/>
              <a:t>16.03.2021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40C99-DF3C-449F-BF79-5C240878634A}" type="datetime1">
              <a:rPr lang="ru-RU" smtClean="0"/>
              <a:pPr/>
              <a:t>16.03.2021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C7334-8A3A-4ACF-83AD-5B8FEEF6E0CB}" type="datetime1">
              <a:rPr lang="ru-RU" smtClean="0"/>
              <a:pPr/>
              <a:t>16.03.2021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D0D7B0-EB38-41AE-923C-B32DD66F8E9F}" type="datetime1">
              <a:rPr lang="ru-RU" smtClean="0"/>
              <a:pPr/>
              <a:t>16.03.2021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D80F86F-5F86-43C7-939D-E997840FE88D}" type="datetime1">
              <a:rPr lang="ru-RU" smtClean="0"/>
              <a:pPr/>
              <a:t>16.03.2021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6B080-A9F8-4083-B7BF-38251C617BD8}" type="datetime1">
              <a:rPr lang="ru-RU" smtClean="0"/>
              <a:pPr/>
              <a:t>16.03.2021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275C8-9627-41FF-8CB5-E7FBE8EFCFAD}" type="datetime1">
              <a:rPr lang="ru-RU" smtClean="0"/>
              <a:pPr/>
              <a:t>16.03.2021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B24C4-B837-47C5-A063-5535A3682FD5}" type="datetime1">
              <a:rPr lang="ru-RU" smtClean="0"/>
              <a:pPr/>
              <a:t>16.03.2021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6831ECC-070B-45CE-9862-F1EBA250F1FB}" type="datetime1">
              <a:rPr lang="ru-RU" smtClean="0"/>
              <a:pPr/>
              <a:t>16.03.2021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BC8C046-66C5-4351-8206-58FA811FCE18}" type="datetime1">
              <a:rPr lang="ru-RU" smtClean="0"/>
              <a:pPr/>
              <a:t>16.03.2021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685800" y="1196752"/>
          <a:ext cx="7772400" cy="2952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7016824" cy="1800200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ru-RU" b="1" dirty="0" smtClean="0">
                <a:solidFill>
                  <a:schemeClr val="tx1"/>
                </a:solidFill>
              </a:rPr>
              <a:t>Львова Лариса Семеновна  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заместитель директора по научно-методической работе ФГБУК «ВЦХТ», руководитель федерального ресурсного центра дополнительного образования художественной направленности, </a:t>
            </a:r>
            <a:r>
              <a:rPr lang="ru-RU" dirty="0" err="1" smtClean="0">
                <a:solidFill>
                  <a:schemeClr val="tx1"/>
                </a:solidFill>
              </a:rPr>
              <a:t>канд.пед.наук</a:t>
            </a:r>
            <a:r>
              <a:rPr lang="ru-RU" dirty="0" smtClean="0">
                <a:solidFill>
                  <a:schemeClr val="tx1"/>
                </a:solidFill>
              </a:rPr>
              <a:t>, почетный работник среднего профессионального образования РФ, аккредитованный эксперт в сфере образования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  <p:graphicFrame>
        <p:nvGraphicFramePr>
          <p:cNvPr id="8" name="Схема 7"/>
          <p:cNvGraphicFramePr/>
          <p:nvPr/>
        </p:nvGraphicFramePr>
        <p:xfrm>
          <a:off x="611560" y="0"/>
          <a:ext cx="7920880" cy="1412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Овал 5"/>
          <p:cNvSpPr/>
          <p:nvPr/>
        </p:nvSpPr>
        <p:spPr>
          <a:xfrm>
            <a:off x="611560" y="4365104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83568" y="1628800"/>
            <a:ext cx="914400" cy="914400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3995936" y="3645024"/>
            <a:ext cx="914400" cy="9144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7956376" y="3140968"/>
            <a:ext cx="914400" cy="914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7956376" y="1628800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755576" y="5733256"/>
            <a:ext cx="914400" cy="914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7956376" y="5943600"/>
            <a:ext cx="914400" cy="914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683568" y="3140968"/>
            <a:ext cx="914400" cy="9144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0" y="0"/>
            <a:ext cx="7200800" cy="107721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Конкурсная документация</a:t>
            </a:r>
          </a:p>
          <a:p>
            <a:r>
              <a:rPr lang="ru-RU" sz="3200" b="1" dirty="0" smtClean="0"/>
              <a:t> от 15 июля 2019 г. вторая очередь </a:t>
            </a:r>
            <a:endParaRPr lang="ru-RU" sz="32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755576" y="332656"/>
            <a:ext cx="9101722" cy="52322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Конкурсная документация от 05 октября 2020 года</a:t>
            </a:r>
            <a:endParaRPr lang="ru-RU" sz="28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17 – в КД 2019 года</a:t>
            </a:r>
          </a:p>
          <a:p>
            <a:r>
              <a:rPr lang="ru-RU" dirty="0" smtClean="0"/>
              <a:t>19 – в КД 2020 года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Сколько всего контрольных точек?</a:t>
            </a:r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19 Контрольных точек в СУПД 2021</a:t>
            </a:r>
            <a:endParaRPr lang="ru-RU" b="1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Контрольные точки </a:t>
            </a:r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 marL="514350" lvl="0" indent="-514350" algn="ctr">
              <a:buNone/>
            </a:pPr>
            <a:r>
              <a:rPr lang="ru-RU" b="1" dirty="0" smtClean="0"/>
              <a:t>15.12.2020 </a:t>
            </a:r>
            <a:endParaRPr lang="ru-RU" b="1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b="1" dirty="0" smtClean="0"/>
              <a:t>Согласован </a:t>
            </a:r>
            <a:r>
              <a:rPr lang="ru-RU" b="1" dirty="0" smtClean="0"/>
              <a:t>комплекс мер (дорожная карта») по внедрению ЦМ развития РС ДОД 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b="1" dirty="0" smtClean="0"/>
              <a:t>Утверждено </a:t>
            </a:r>
            <a:r>
              <a:rPr lang="ru-RU" b="1" dirty="0" smtClean="0"/>
              <a:t>должностное лицо в составе регионального ВПО, отв. за внедрение ЦМ.</a:t>
            </a:r>
            <a:endParaRPr lang="ru-RU" dirty="0" smtClean="0"/>
          </a:p>
          <a:p>
            <a:pPr marL="514350" lvl="0" indent="-514350" algn="ctr">
              <a:buNone/>
            </a:pPr>
            <a:r>
              <a:rPr lang="ru-RU" b="1" dirty="0" smtClean="0"/>
              <a:t>1.03.2021 </a:t>
            </a:r>
            <a:endParaRPr lang="ru-RU" b="1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b="1" dirty="0" smtClean="0"/>
              <a:t>Утвержден </a:t>
            </a:r>
            <a:r>
              <a:rPr lang="ru-RU" b="1" dirty="0" err="1" smtClean="0"/>
              <a:t>медиаплан</a:t>
            </a:r>
            <a:r>
              <a:rPr lang="ru-RU" b="1" dirty="0" smtClean="0"/>
              <a:t> </a:t>
            </a:r>
            <a:r>
              <a:rPr lang="ru-RU" b="1" dirty="0" err="1" smtClean="0"/>
              <a:t>инф</a:t>
            </a:r>
            <a:r>
              <a:rPr lang="ru-RU" b="1" dirty="0" smtClean="0"/>
              <a:t> сопровождения внедрения ЦМ 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b="1" dirty="0" smtClean="0"/>
              <a:t>Определён </a:t>
            </a:r>
            <a:r>
              <a:rPr lang="ru-RU" b="1" dirty="0" smtClean="0"/>
              <a:t>и нормативно закреплён статус муниципальных опорных центров в каждом муниципальном образовании субъекта Российской Федерации, представлена информация о финансовом обеспечении выполнения МОЦ работ в рамках основной деятельности по реализации Целевой модели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b="1" dirty="0" smtClean="0"/>
              <a:t>Представлена </a:t>
            </a:r>
            <a:r>
              <a:rPr lang="ru-RU" b="1" dirty="0" smtClean="0"/>
              <a:t>информация об объёмах средств операционных расходов на функционирование РМЦ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b="1" dirty="0" smtClean="0"/>
              <a:t>Утверждено </a:t>
            </a:r>
            <a:r>
              <a:rPr lang="ru-RU" b="1" dirty="0" smtClean="0"/>
              <a:t>положение о внедрении модели персонифицированного финансирования в субъекте Российской Федерации и/или Концепция о персонифицированном дополнительном образовании в субъекте Российской Федерации</a:t>
            </a:r>
          </a:p>
          <a:p>
            <a:pPr lvl="0"/>
            <a:endParaRPr lang="ru-RU" dirty="0" smtClean="0"/>
          </a:p>
          <a:p>
            <a:pPr lvl="0"/>
            <a:endParaRPr lang="ru-RU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Контрольные точки </a:t>
            </a:r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514350" lvl="0" indent="-514350" algn="ctr">
              <a:buNone/>
            </a:pPr>
            <a:r>
              <a:rPr lang="ru-RU" sz="1400" b="1" dirty="0" smtClean="0"/>
              <a:t> 1.04.2021             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1400" b="1" dirty="0" smtClean="0"/>
              <a:t>	Сформирована примерная смета </a:t>
            </a:r>
            <a:r>
              <a:rPr lang="ru-RU" sz="1400" b="1" dirty="0" smtClean="0"/>
              <a:t>расходования средств на реализацию мероприятий по внедрению целевой модели развития региональной системы дополнительного образования детей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400" b="1" dirty="0" smtClean="0"/>
              <a:t>	Завершено комплектование штатных расписаний РМЦ и МОЦ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400" b="1" dirty="0" smtClean="0"/>
              <a:t>	  Проведены организационные мероприятия, в том числе информационно-разъяснительная кампания в целях внедрения системы персонифицированного финансирования дополнительного образования детей</a:t>
            </a:r>
          </a:p>
          <a:p>
            <a:pPr marL="514350" lvl="0" indent="-514350" algn="ctr">
              <a:buNone/>
            </a:pPr>
            <a:r>
              <a:rPr lang="ru-RU" sz="1400" b="1" dirty="0" smtClean="0"/>
              <a:t>1 .09 2021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1400" b="1" dirty="0" smtClean="0"/>
              <a:t>1.09.2021 </a:t>
            </a:r>
            <a:r>
              <a:rPr lang="ru-RU" sz="1400" b="1" dirty="0" smtClean="0"/>
              <a:t>Внедрён и функционирует региональный общедоступный навигатор дополнительного образования детей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1400" b="1" dirty="0" smtClean="0"/>
              <a:t>1.09.2021 Внедрены модели выравнивания доступности дополнительных общеобразовательных программ для детей с различными образовательными возможностями и потребностями, в том числе для одарённых детей из сельской местности, детей, оказавшихся в трудной жизненной ситуации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1400" b="1" dirty="0" smtClean="0"/>
              <a:t>1.09.2021 Внедрены модели реализации дополнительных общеобразовательных программ в сетевой форме</a:t>
            </a:r>
          </a:p>
          <a:p>
            <a:pPr marL="514350" lvl="0" indent="-514350">
              <a:buNone/>
            </a:pPr>
            <a:endParaRPr lang="ru-RU" sz="1400" b="1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Контрольные точки </a:t>
            </a:r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514350" lvl="0" indent="-514350">
              <a:buNone/>
            </a:pPr>
            <a:endParaRPr lang="ru-RU" sz="1400" b="1" dirty="0" smtClean="0"/>
          </a:p>
          <a:p>
            <a:pPr marL="514350" lvl="0" indent="-514350" algn="ctr">
              <a:buNone/>
            </a:pPr>
            <a:r>
              <a:rPr lang="ru-RU" sz="1400" b="1" dirty="0" smtClean="0"/>
              <a:t>1.10.2021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1400" b="1" dirty="0" smtClean="0"/>
              <a:t> 	Предоставлена </a:t>
            </a:r>
            <a:r>
              <a:rPr lang="ru-RU" sz="1400" b="1" dirty="0" smtClean="0"/>
              <a:t>информация о внедрении системы персонифицированного учета дополнительного образования детей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1400" b="1" dirty="0" smtClean="0"/>
              <a:t>Предоставлена </a:t>
            </a:r>
            <a:r>
              <a:rPr lang="ru-RU" sz="1400" b="1" dirty="0" smtClean="0"/>
              <a:t>информация о внедрении системы персонифицированного финансирования дополнительного образования детей</a:t>
            </a:r>
          </a:p>
          <a:p>
            <a:pPr marL="514350" lvl="0" indent="-514350" algn="ctr">
              <a:buNone/>
            </a:pPr>
            <a:r>
              <a:rPr lang="ru-RU" sz="1400" b="1" dirty="0" smtClean="0"/>
              <a:t>30.11.2021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1400" b="1" dirty="0" smtClean="0"/>
              <a:t> Проведён </a:t>
            </a:r>
            <a:r>
              <a:rPr lang="ru-RU" sz="1400" b="1" dirty="0" smtClean="0"/>
              <a:t>мониторинг реализации комплекса мер (дорожной карты) по внедрению целевой модели развития региональных систем дополнительного образования детей</a:t>
            </a:r>
          </a:p>
          <a:p>
            <a:pPr marL="514350" lvl="0" indent="-514350" algn="ctr">
              <a:buNone/>
            </a:pPr>
            <a:r>
              <a:rPr lang="ru-RU" sz="1400" b="1" dirty="0" smtClean="0"/>
              <a:t>15.12. 2021 </a:t>
            </a:r>
            <a:endParaRPr lang="ru-RU" sz="1400" b="1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sz="1400" b="1" dirty="0" smtClean="0"/>
              <a:t>Презентация </a:t>
            </a:r>
            <a:r>
              <a:rPr lang="ru-RU" sz="1400" b="1" dirty="0" smtClean="0"/>
              <a:t>деятельности РМЦ и МОЦ по внедрению целевой модели развития региональной системы дополнительного образования детей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Контрольные точки по отдельному графику </a:t>
            </a:r>
            <a:r>
              <a:rPr lang="ru-RU" sz="2800" b="1" dirty="0" err="1" smtClean="0"/>
              <a:t>Минпросвещения</a:t>
            </a:r>
            <a:r>
              <a:rPr lang="ru-RU" sz="2800" b="1" dirty="0" smtClean="0"/>
              <a:t> РФ и федерального оператора</a:t>
            </a:r>
            <a:endParaRPr lang="ru-RU" sz="2800" b="1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b="1" i="1" dirty="0" smtClean="0"/>
              <a:t>По отдельному графику ВЦХТ</a:t>
            </a:r>
            <a:r>
              <a:rPr lang="ru-RU" b="1" dirty="0" smtClean="0"/>
              <a:t> Повышение квалификации (</a:t>
            </a:r>
            <a:r>
              <a:rPr lang="ru-RU" b="1" dirty="0" err="1" smtClean="0"/>
              <a:t>профмастерства</a:t>
            </a:r>
            <a:r>
              <a:rPr lang="ru-RU" b="1" dirty="0" smtClean="0"/>
              <a:t>) сотрудников и педагогов РМЦ и МОЦ, сотрудников и педагогических работников ведущих организаций дополнительного образования детей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b="1" i="1" dirty="0" smtClean="0"/>
              <a:t>По отдельному графику </a:t>
            </a:r>
            <a:r>
              <a:rPr lang="ru-RU" b="1" i="1" dirty="0" err="1" smtClean="0"/>
              <a:t>Минпросвещения</a:t>
            </a:r>
            <a:r>
              <a:rPr lang="ru-RU" b="1" i="1" dirty="0" smtClean="0"/>
              <a:t> России </a:t>
            </a:r>
            <a:r>
              <a:rPr lang="ru-RU" b="1" dirty="0" smtClean="0"/>
              <a:t>Заключено финансовое соглашение в подсистеме управления национальными проектами государственной интегрированной информационной системы управления общественными финансами «Электронный бюджет»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b="1" i="1" dirty="0" smtClean="0"/>
              <a:t>По отдельному графику </a:t>
            </a:r>
            <a:r>
              <a:rPr lang="ru-RU" b="1" i="1" dirty="0" err="1" smtClean="0"/>
              <a:t>Минпросвещения</a:t>
            </a:r>
            <a:r>
              <a:rPr lang="ru-RU" b="1" i="1" dirty="0" smtClean="0"/>
              <a:t> России </a:t>
            </a:r>
            <a:r>
              <a:rPr lang="ru-RU" b="1" dirty="0" smtClean="0"/>
              <a:t>Заключено дополнительное соглашение по реализации регионального проекта «Успех каждого ребёнка» на территории субъекта Российской Федерации в подсистеме управления национальными проектами государственной интегрированной информационной системы управления общественными финансами «Электронный бюджет».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И обязательно выполним!!!!!!!!!</a:t>
            </a:r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Сопоставим кд 2019 и кд 2020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СОПОСТАВЛЕНИЕ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Приложение </a:t>
            </a:r>
            <a:r>
              <a:rPr lang="ru-RU" b="1" dirty="0" smtClean="0">
                <a:solidFill>
                  <a:srgbClr val="FF0000"/>
                </a:solidFill>
              </a:rPr>
              <a:t>4/8</a:t>
            </a:r>
            <a:endParaRPr lang="ru-RU" b="1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к документации на участие в </a:t>
            </a:r>
            <a:r>
              <a:rPr lang="ru-RU" dirty="0" smtClean="0"/>
              <a:t>отборе</a:t>
            </a:r>
            <a:endParaRPr lang="ru-RU" dirty="0" smtClean="0"/>
          </a:p>
          <a:p>
            <a:r>
              <a:rPr lang="ru-RU" b="1" dirty="0" smtClean="0"/>
              <a:t>Комплекс мер (дорожная карта) по внедрению целевой модели развития региональной системы дополнительного образования детей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Приложение 8</a:t>
            </a:r>
          </a:p>
          <a:p>
            <a:r>
              <a:rPr lang="ru-RU" dirty="0" smtClean="0"/>
              <a:t>к документации на участие в отборе</a:t>
            </a:r>
          </a:p>
          <a:p>
            <a:r>
              <a:rPr lang="ru-RU" b="1" dirty="0" smtClean="0"/>
              <a:t>Комплекс мер (дорожная карта) по внедрению целевой модели развития региональной системы дополнительного образования детей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ru-RU" dirty="0" smtClean="0"/>
              <a:t>КД 2019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КД 2020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 почему нет  распорядительного акта федерального органа исполнительной власти в сфере образования?</a:t>
            </a:r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Почему вы руководствуетесь Конкурсной документацией? 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РАЗЛИЧИЯ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Контрольная точка 1 марта </a:t>
            </a:r>
          </a:p>
          <a:p>
            <a:r>
              <a:rPr lang="ru-RU" dirty="0" smtClean="0"/>
              <a:t>Утверждено положение о внедрении модели персонифицированного финансирования в субъекте Российской Федерации</a:t>
            </a:r>
            <a:endParaRPr lang="ru-RU" b="1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Контрольная точка 1 марта </a:t>
            </a:r>
          </a:p>
          <a:p>
            <a:r>
              <a:rPr lang="ru-RU" dirty="0" smtClean="0"/>
              <a:t>Утверждено положение о внедрении модели персонифицированного финансирования в субъекте Российской Федерации </a:t>
            </a:r>
            <a:r>
              <a:rPr lang="ru-RU" b="1" dirty="0" smtClean="0">
                <a:solidFill>
                  <a:srgbClr val="FF0000"/>
                </a:solidFill>
              </a:rPr>
              <a:t>и/или  Концепция о персонифицированном дополнительном образовании в субъекте Российской Федерации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ru-RU" dirty="0" smtClean="0"/>
              <a:t>КД 2019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КД 2020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РАЗЛИЧИЯ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 smtClean="0"/>
              <a:t>Контрольная точка 1 марта </a:t>
            </a:r>
          </a:p>
          <a:p>
            <a:r>
              <a:rPr lang="ru-RU" dirty="0" smtClean="0"/>
              <a:t>Определён </a:t>
            </a:r>
            <a:r>
              <a:rPr lang="ru-RU" dirty="0" smtClean="0"/>
              <a:t>и нормативно закреплён статус муниципальных опорных центров в каждом муниципальном образовании субъекта Российской Федерации,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 smtClean="0"/>
              <a:t>Контрольная точка </a:t>
            </a:r>
            <a:r>
              <a:rPr lang="ru-RU" b="1" dirty="0" smtClean="0">
                <a:solidFill>
                  <a:srgbClr val="FF0000"/>
                </a:solidFill>
              </a:rPr>
              <a:t>1 марта </a:t>
            </a:r>
          </a:p>
          <a:p>
            <a:r>
              <a:rPr lang="ru-RU" dirty="0" smtClean="0"/>
              <a:t>Определён и нормативно закреплён статус муниципальных опорных центров в каждом муниципальном образовании субъекта Российской </a:t>
            </a:r>
            <a:r>
              <a:rPr lang="ru-RU" dirty="0" smtClean="0"/>
              <a:t>Федерации,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представлена </a:t>
            </a:r>
            <a:r>
              <a:rPr lang="ru-RU" b="1" dirty="0" smtClean="0">
                <a:solidFill>
                  <a:srgbClr val="FF0000"/>
                </a:solidFill>
              </a:rPr>
              <a:t>информация о финансовом обеспечении выполнения МОЦ работ в рамках основной деятельности по реализации Целевой модели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ru-RU" dirty="0" smtClean="0"/>
              <a:t>КД 2019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КД 2020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РАЗЛИЧИЯ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Контрольная точка 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1 апреля</a:t>
            </a:r>
          </a:p>
          <a:p>
            <a:r>
              <a:rPr lang="ru-RU" dirty="0" smtClean="0"/>
              <a:t>Сформирована примерная смета расходования средств на реализацию мероприятий по внедрению целевой модели развития региональной системы дополнительного образования детей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Контрольная точка </a:t>
            </a:r>
            <a:r>
              <a:rPr lang="ru-RU" b="1" dirty="0" smtClean="0">
                <a:solidFill>
                  <a:srgbClr val="FF0000"/>
                </a:solidFill>
              </a:rPr>
              <a:t>15  </a:t>
            </a:r>
            <a:r>
              <a:rPr lang="ru-RU" b="1" dirty="0" smtClean="0">
                <a:solidFill>
                  <a:srgbClr val="FF0000"/>
                </a:solidFill>
              </a:rPr>
              <a:t>марта </a:t>
            </a:r>
          </a:p>
          <a:p>
            <a:r>
              <a:rPr lang="ru-RU" dirty="0" smtClean="0"/>
              <a:t>Сформирована примерная смета расходования средств на реализацию мероприятий по внедрению целевой модели развития региональной системы дополнительного образования детей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ru-RU" dirty="0" smtClean="0"/>
              <a:t>КД 2019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КД 2020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РАЗЛИЧИЯ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Контрольная точка </a:t>
            </a:r>
            <a:r>
              <a:rPr lang="ru-RU" b="1" dirty="0" smtClean="0">
                <a:solidFill>
                  <a:srgbClr val="FF0000"/>
                </a:solidFill>
              </a:rPr>
              <a:t>1  октября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Не предусмотрена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Контрольная точка </a:t>
            </a:r>
            <a:r>
              <a:rPr lang="ru-RU" b="1" dirty="0" smtClean="0">
                <a:solidFill>
                  <a:srgbClr val="FF0000"/>
                </a:solidFill>
              </a:rPr>
              <a:t>1 октября  </a:t>
            </a:r>
            <a:endParaRPr lang="ru-RU" b="1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Предоставлена информация о внедрении системы персонифицированного </a:t>
            </a:r>
            <a:r>
              <a:rPr lang="ru-RU" b="1" dirty="0" smtClean="0">
                <a:solidFill>
                  <a:srgbClr val="FF0000"/>
                </a:solidFill>
              </a:rPr>
              <a:t>УЧЕТА </a:t>
            </a:r>
            <a:r>
              <a:rPr lang="ru-RU" b="1" dirty="0" smtClean="0">
                <a:solidFill>
                  <a:srgbClr val="FF0000"/>
                </a:solidFill>
              </a:rPr>
              <a:t>дополнительного образования </a:t>
            </a:r>
            <a:r>
              <a:rPr lang="ru-RU" b="1" dirty="0" smtClean="0">
                <a:solidFill>
                  <a:srgbClr val="FF0000"/>
                </a:solidFill>
              </a:rPr>
              <a:t>детей – письмо РОИВ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ru-RU" dirty="0" smtClean="0"/>
              <a:t>КД 2019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КД 2020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РАЗЛИЧИЯ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Контрольная точка </a:t>
            </a:r>
            <a:r>
              <a:rPr lang="ru-RU" b="1" dirty="0" smtClean="0">
                <a:solidFill>
                  <a:srgbClr val="FF0000"/>
                </a:solidFill>
              </a:rPr>
              <a:t>1  октября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Не предусмотрена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Контрольная точка </a:t>
            </a:r>
            <a:r>
              <a:rPr lang="ru-RU" b="1" dirty="0" smtClean="0">
                <a:solidFill>
                  <a:srgbClr val="FF0000"/>
                </a:solidFill>
              </a:rPr>
              <a:t>1 октября  </a:t>
            </a:r>
            <a:endParaRPr lang="ru-RU" b="1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Предоставлена информация о внедрении системы персонифицированного </a:t>
            </a:r>
            <a:r>
              <a:rPr lang="ru-RU" b="1" dirty="0" smtClean="0">
                <a:solidFill>
                  <a:srgbClr val="7030A0"/>
                </a:solidFill>
              </a:rPr>
              <a:t>ФИНАНСИРОВАНИЯ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дополнительного образования </a:t>
            </a:r>
            <a:r>
              <a:rPr lang="ru-RU" b="1" dirty="0" smtClean="0">
                <a:solidFill>
                  <a:srgbClr val="FF0000"/>
                </a:solidFill>
              </a:rPr>
              <a:t>детей – письмо РОИВ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ru-RU" dirty="0" smtClean="0"/>
              <a:t>КД 2019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КД 2020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u="sng" dirty="0" smtClean="0"/>
              <a:t>1. К полномочиям органов государственной власти субъектов Российской Федерации в сфере образования относятся:</a:t>
            </a:r>
          </a:p>
          <a:p>
            <a:r>
              <a:rPr lang="ru-RU" b="1" dirty="0" smtClean="0"/>
              <a:t>1) разработка и реализация региональных программ развития образования </a:t>
            </a:r>
            <a:r>
              <a:rPr lang="ru-RU" dirty="0" smtClean="0"/>
              <a:t>с учетом региональных социально-экономических, экологических, демографических, этнокультурных и других особенностей субъектов Российской Федерации;</a:t>
            </a:r>
          </a:p>
          <a:p>
            <a:r>
              <a:rPr lang="ru-RU" dirty="0" smtClean="0"/>
              <a:t>3) ……</a:t>
            </a:r>
            <a:r>
              <a:rPr lang="ru-RU" b="1" dirty="0" smtClean="0"/>
              <a:t>обеспечение дополнительного образования детей в муниципальных общеобразовательных организациях посредством предоставления субвенций местным бюджетам, включая расходы на оплату труда, приобретение учебников и учебных пособий, средств обучения, игр, игрушек (за исключением расходов на содержание зданий и оплату коммунальных услуг), в соответствии с нормативами, определяемыми органами государственной власти субъектов Российской Федерации;</a:t>
            </a:r>
          </a:p>
          <a:p>
            <a:r>
              <a:rPr lang="ru-RU" b="1" dirty="0" smtClean="0"/>
              <a:t>8) организация предоставления дополнительного образования детей в государственных образовательных организациях субъектов Российской Федерации;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2. Органы государственной власти субъектов Российской Федерации имеют право </a:t>
            </a:r>
            <a:r>
              <a:rPr lang="ru-RU" dirty="0" smtClean="0"/>
              <a:t>на дополнительное финансовое обеспечение мероприятий по организации питания обучающихся в муниципальных образовательных организациях и обучающихся в частных общеобразовательных организациях по имеющим государственную аккредитацию основным общеобразовательным программам, а также </a:t>
            </a:r>
            <a:r>
              <a:rPr lang="ru-RU" b="1" u="sng" dirty="0" smtClean="0"/>
              <a:t>предоставление государственной поддержки дополнительного образования детей, в том числе финансовое обеспечение предоставления дополнительного образования детей в муниципальных образовательных организациях и частных образовательных организациях, реализующих дополнительные общеобразовательные программы для детей.</a:t>
            </a:r>
            <a:endParaRPr lang="ru-RU" b="1" u="sn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1. К полномочиям органов местного самоуправления муниципальных районов и городских округов по решению вопросов местного значения в сфере образования относятся</a:t>
            </a:r>
            <a:r>
              <a:rPr lang="ru-RU" dirty="0" smtClean="0"/>
              <a:t>:</a:t>
            </a:r>
          </a:p>
          <a:p>
            <a:r>
              <a:rPr lang="ru-RU" b="1" dirty="0" smtClean="0"/>
              <a:t>2) организация предоставления дополнительного образования детей в муниципальных образовательных организациях </a:t>
            </a:r>
            <a:r>
              <a:rPr lang="ru-RU" dirty="0" smtClean="0"/>
              <a:t>(за исключением дополнительного образования детей, финансовое обеспечение которого осуществляется органами государственной власти субъекта Российской Федерации);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От 7 июня 2019</a:t>
            </a:r>
          </a:p>
          <a:p>
            <a:r>
              <a:rPr lang="ru-RU" dirty="0" smtClean="0"/>
              <a:t>От 15  июля 2019 – вторая очередь</a:t>
            </a:r>
          </a:p>
          <a:p>
            <a:r>
              <a:rPr lang="ru-RU" dirty="0" smtClean="0"/>
              <a:t>От 5 октября 2020</a:t>
            </a:r>
          </a:p>
          <a:p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Конкурсная документация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ФГБУК "ВЦХТ" - федеральный оператор внедрения Целевой модели - 2021</a:t>
            </a:r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0" y="0"/>
            <a:ext cx="9901813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Конкурсная документация от 07 июня 2019 года </a:t>
            </a:r>
            <a:endParaRPr lang="ru-RU" sz="32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244</TotalTime>
  <Words>1456</Words>
  <Application>Microsoft Office PowerPoint</Application>
  <PresentationFormat>Экран (4:3)</PresentationFormat>
  <Paragraphs>157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Обычная</vt:lpstr>
      <vt:lpstr>Слайд 1</vt:lpstr>
      <vt:lpstr>Почему вы руководствуетесь Конкурсной документацией? </vt:lpstr>
      <vt:lpstr>Слайд 3</vt:lpstr>
      <vt:lpstr>Слайд 4</vt:lpstr>
      <vt:lpstr>Слайд 5</vt:lpstr>
      <vt:lpstr>Слайд 6</vt:lpstr>
      <vt:lpstr>Слайд 7</vt:lpstr>
      <vt:lpstr>Конкурсная документация</vt:lpstr>
      <vt:lpstr>Слайд 9</vt:lpstr>
      <vt:lpstr>Слайд 10</vt:lpstr>
      <vt:lpstr>Слайд 11</vt:lpstr>
      <vt:lpstr>Сколько всего контрольных точек?</vt:lpstr>
      <vt:lpstr>19 Контрольных точек в СУПД 2021</vt:lpstr>
      <vt:lpstr>Контрольные точки  </vt:lpstr>
      <vt:lpstr>Контрольные точки  </vt:lpstr>
      <vt:lpstr>Контрольные точки  </vt:lpstr>
      <vt:lpstr>Контрольные точки по отдельному графику Минпросвещения РФ и федерального оператора</vt:lpstr>
      <vt:lpstr>Сопоставим кд 2019 и кд 2020</vt:lpstr>
      <vt:lpstr>СОПОСТАВЛЕНИЕ </vt:lpstr>
      <vt:lpstr>РАЗЛИЧИЯ </vt:lpstr>
      <vt:lpstr>РАЗЛИЧИЯ </vt:lpstr>
      <vt:lpstr>РАЗЛИЧИЯ </vt:lpstr>
      <vt:lpstr>РАЗЛИЧИЯ </vt:lpstr>
      <vt:lpstr>РАЗЛИЧИЯ </vt:lpstr>
      <vt:lpstr>Слайд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Larisa</dc:creator>
  <cp:lastModifiedBy>Larisa</cp:lastModifiedBy>
  <cp:revision>29</cp:revision>
  <dcterms:created xsi:type="dcterms:W3CDTF">2021-03-14T20:08:52Z</dcterms:created>
  <dcterms:modified xsi:type="dcterms:W3CDTF">2021-03-16T22:49:50Z</dcterms:modified>
</cp:coreProperties>
</file>