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71" r:id="rId3"/>
    <p:sldId id="274" r:id="rId4"/>
    <p:sldId id="276" r:id="rId5"/>
    <p:sldId id="277" r:id="rId6"/>
    <p:sldId id="269" r:id="rId7"/>
    <p:sldId id="272" r:id="rId8"/>
    <p:sldId id="270" r:id="rId9"/>
    <p:sldId id="261" r:id="rId10"/>
    <p:sldId id="279" r:id="rId11"/>
    <p:sldId id="280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22F0-FF13-4D3D-8E66-4CEC259A6358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109F-CFF2-48B2-A90E-774FD2A90C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4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1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9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28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12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4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dtdm.ru/" TargetMode="External"/><Relationship Id="rId2" Type="http://schemas.openxmlformats.org/officeDocument/2006/relationships/hyperlink" Target="mailto:post.63@mail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профессионального мастерства методистов ОДО как ресурс обновления деятельности региональной методической службы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536504" cy="122413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Антюфеева Наталья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Климовна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заместитель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ГАУДО «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областного ДТДМ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В.П. Поляничко»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88432" cy="14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12368" cy="14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625229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максимальное удовлетворение социального спроса на педагогические и методические услуги на основе маркетинговых исследований;</a:t>
            </a:r>
          </a:p>
          <a:p>
            <a:r>
              <a:rPr lang="ru-RU" sz="2000" dirty="0" smtClean="0"/>
              <a:t>ответственность за возможность выбора педагогом содержания, форм и методов методической работы, </a:t>
            </a:r>
            <a:r>
              <a:rPr lang="ru-RU" sz="2000" dirty="0" smtClean="0"/>
              <a:t>способствующих </a:t>
            </a:r>
            <a:r>
              <a:rPr lang="ru-RU" sz="2000" dirty="0" smtClean="0"/>
              <a:t>развитию его профессиональной компетентности;</a:t>
            </a:r>
          </a:p>
          <a:p>
            <a:r>
              <a:rPr lang="ru-RU" sz="2000" dirty="0" smtClean="0"/>
              <a:t>обеспечение сотрудничества педагога и ученого по поиску истины в реальном процессе обучения;</a:t>
            </a:r>
          </a:p>
          <a:p>
            <a:r>
              <a:rPr lang="ru-RU" sz="2000" dirty="0" smtClean="0"/>
              <a:t>организация рекламы социально-педагогических инициатив, новаций и реальных достижений педагогических коллективов.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898776" cy="57214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методист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обладать рядом важных компетенций, которые позволят ему искать информацию, критически её оценивать, создавать новую информацию и новые знания, используя при этом доступные инструменты и форматы.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35909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432048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дополнительного образования «Оренбургский областной Дворец творчества детей и молодежи им. В.П. Поляничко»</a:t>
            </a: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460000, г. Оренбург, ул. Советская, 41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Телефон: (3532) 77-27-72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Факс: (3532) 43-51-32</a:t>
            </a:r>
          </a:p>
          <a:p>
            <a:endParaRPr lang="ru-RU" dirty="0" smtClean="0"/>
          </a:p>
          <a:p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	</a:t>
            </a:r>
            <a:r>
              <a:rPr lang="ru-RU" dirty="0" smtClean="0">
                <a:hlinkClick r:id="rId2"/>
              </a:rPr>
              <a:t>post.63@mail.ru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/>
              </a:rPr>
              <a:t>Портал:  </a:t>
            </a:r>
            <a:r>
              <a:rPr lang="en-US" dirty="0" smtClean="0">
                <a:hlinkClick r:id="rId3"/>
              </a:rPr>
              <a:t>http://odtdm.ru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686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24" y="274638"/>
            <a:ext cx="559117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– это…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1" y="4486796"/>
            <a:ext cx="2721276" cy="2110556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662990" y="1684986"/>
            <a:ext cx="2972905" cy="187220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 – управленческая деятельность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97231"/>
            <a:ext cx="2664296" cy="1895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61746" y="2214931"/>
            <a:ext cx="2474328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Установочный семинар,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-сессия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951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612"/>
            <a:ext cx="5724128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48264" y="1844824"/>
            <a:ext cx="1944216" cy="218434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7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методический совет ДОД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7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460" y="1600200"/>
            <a:ext cx="6277079" cy="452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60648"/>
            <a:ext cx="85153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34680" cy="8798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КОНКУРСЕ…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13" y="0"/>
            <a:ext cx="5401524" cy="24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4571"/>
            <a:ext cx="2730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0490"/>
            <a:ext cx="6984776" cy="24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04" y="4629612"/>
            <a:ext cx="6991896" cy="21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168352" cy="93610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ПОЛОЖЕНИЯ О </a:t>
            </a:r>
            <a:r>
              <a:rPr lang="ru-RU" sz="3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КОНКУРСЕ…</a:t>
            </a:r>
            <a:endParaRPr lang="ru-RU" sz="31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32969"/>
            <a:ext cx="7968382" cy="32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0923"/>
            <a:ext cx="28803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676875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466539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испытания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79893"/>
              </p:ext>
            </p:extLst>
          </p:nvPr>
        </p:nvGraphicFramePr>
        <p:xfrm>
          <a:off x="457200" y="1340768"/>
          <a:ext cx="8229600" cy="492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56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4356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заочный (отборочный)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569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dirty="0" smtClean="0"/>
                        <a:t>Видео презентация «Слагаемые моего методического мастерства»;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dirty="0" smtClean="0"/>
                        <a:t>Интернет-ресурсы ОДО (активные ссылки на опубликованные методические материалы участника).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Карта участника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/>
                        <a:t>«Методическое портфолио»;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Эссе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/>
                        <a:t>«Методист. Должность. Профессия. Призвание»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Карта участника «Методическое портфолио»;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Презентация «Модель методической службы»;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Персональный Интернет-ресурс методиста.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3" y="188640"/>
            <a:ext cx="272507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0527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справки по итогам Конкурса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3898776" cy="58655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обратить внимание:</a:t>
            </a:r>
          </a:p>
          <a:p>
            <a:pPr marL="0" indent="0">
              <a:buNone/>
            </a:pP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 опыт участия (3%)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методистов в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конкурсных и методических мероприятиях Всероссийского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уровня;</a:t>
            </a:r>
          </a:p>
          <a:p>
            <a:pPr marL="0" indent="0">
              <a:buNone/>
            </a:pPr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(2%) методистов размещены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 общем потоке информации сайта организации, что затрудняло процедуру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оценивания;</a:t>
            </a:r>
          </a:p>
          <a:p>
            <a:pPr marL="0" indent="0">
              <a:buNone/>
            </a:pPr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«Модель методической службы» не в полной мере соответствовали требованиям и критериям, предъявляемым к заявленному конкурсному испытанию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- у 1% участников.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4464496" cy="5616624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 smtClean="0"/>
              <a:t>материалы конкурсного задания </a:t>
            </a:r>
            <a:r>
              <a:rPr lang="ru-RU" sz="1800" b="1" dirty="0" smtClean="0"/>
              <a:t>«Методическое портфолио» </a:t>
            </a:r>
            <a:r>
              <a:rPr lang="ru-RU" sz="1800" dirty="0" smtClean="0"/>
              <a:t>показали высокий уровень методической активности участников, частоту и содержательность представления опыта методической работы на различных уровнях;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 smtClean="0"/>
              <a:t>информация</a:t>
            </a:r>
            <a:r>
              <a:rPr lang="ru-RU" sz="1800" dirty="0"/>
              <a:t>, размещенная на персональных </a:t>
            </a:r>
            <a:r>
              <a:rPr lang="ru-RU" sz="1800" b="1" dirty="0" err="1"/>
              <a:t>интернет-ресурсах</a:t>
            </a:r>
            <a:r>
              <a:rPr lang="ru-RU" sz="1800" b="1" dirty="0"/>
              <a:t> </a:t>
            </a:r>
            <a:r>
              <a:rPr lang="ru-RU" sz="1800" dirty="0"/>
              <a:t>участников, была актуальна, грамотно оформлена и четко структурирована, отражала профессионализм </a:t>
            </a:r>
            <a:r>
              <a:rPr lang="ru-RU" sz="1800" dirty="0" smtClean="0"/>
              <a:t>методистов;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 smtClean="0"/>
              <a:t>в </a:t>
            </a:r>
            <a:r>
              <a:rPr lang="ru-RU" sz="1800" dirty="0"/>
              <a:t>конкурсном </a:t>
            </a:r>
            <a:r>
              <a:rPr lang="ru-RU" sz="1800" b="1" dirty="0"/>
              <a:t>задании «Модель методической службы» </a:t>
            </a:r>
            <a:r>
              <a:rPr lang="ru-RU" sz="1800" dirty="0" smtClean="0"/>
              <a:t>присутствовали четкость </a:t>
            </a:r>
            <a:r>
              <a:rPr lang="ru-RU" sz="1800" dirty="0"/>
              <a:t>и конкретность планирования методической деятельности, полнота, функциональность и содержательность представленной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112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12372"/>
              </p:ext>
            </p:extLst>
          </p:nvPr>
        </p:nvGraphicFramePr>
        <p:xfrm>
          <a:off x="457200" y="260649"/>
          <a:ext cx="8229600" cy="615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736304"/>
                <a:gridCol w="2890664"/>
              </a:tblGrid>
              <a:tr h="422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4223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этап - финал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1538">
                <a:tc>
                  <a:txBody>
                    <a:bodyPr/>
                    <a:lstStyle/>
                    <a:p>
                      <a:pPr marL="0" marR="0" indent="20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dirty="0" smtClean="0"/>
                        <a:t>защита «Методического проекта»;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indent="20638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тестирование «Основы организации образовательной деятельности в дополнительном образовании»;</a:t>
                      </a:r>
                    </a:p>
                    <a:p>
                      <a:pPr marL="0" indent="20638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пресс-конференция «Профессиональный разговор».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защита «Методического проекта»;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Char char="q"/>
                      </a:pPr>
                      <a:endParaRPr lang="ru-RU" sz="2000" dirty="0" smtClean="0"/>
                    </a:p>
                    <a:p>
                      <a:pPr marL="0" indent="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тестирование «Основы организации образовательной деятельности в дополнительном образовании»;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 пресс-конференция «Профессиональный разговор».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визитная карточка на тему «Портрет современного методиста»;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онлайн-тестирование на тему «Актуальные вопросы развития дополнительного образования»;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решение педагогических задач «Педагогические ситуации»;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/>
                        <a:t>педагогическая дискуссия «Профессиональный диалог».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итогов…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53300"/>
              </p:ext>
            </p:extLst>
          </p:nvPr>
        </p:nvGraphicFramePr>
        <p:xfrm>
          <a:off x="457200" y="1196752"/>
          <a:ext cx="8229600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59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</a:t>
                      </a:r>
                      <a:endParaRPr lang="ru-RU" sz="2400" dirty="0"/>
                    </a:p>
                  </a:txBody>
                  <a:tcPr/>
                </a:tc>
              </a:tr>
              <a:tr h="5959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Лауреаты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степени  + денежный сертификат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59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Победители в номинациях: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26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«Методист - профи»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«Методист - эрудит»  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«Методист - универсал»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59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 зрительских симпатий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71136"/>
            <a:ext cx="28463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75" y="4871136"/>
            <a:ext cx="3338725" cy="1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542"/>
            <a:ext cx="2236093" cy="316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776</TotalTime>
  <Words>515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 профессионального мастерства методистов ОДО как ресурс обновления деятельности региональной методической службы</vt:lpstr>
      <vt:lpstr>Конкурс – это…</vt:lpstr>
      <vt:lpstr>Презентация PowerPoint</vt:lpstr>
      <vt:lpstr>ИЗ ПОЛОЖЕНИЯ О КОНКУРСЕ…</vt:lpstr>
      <vt:lpstr>ИЗ ПОЛОЖЕНИЯ О КОНКУРСЕ…</vt:lpstr>
      <vt:lpstr>Конкурсные испытания</vt:lpstr>
      <vt:lpstr>Из справки по итогам Конкурса </vt:lpstr>
      <vt:lpstr>Презентация PowerPoint</vt:lpstr>
      <vt:lpstr>Подведение итогов…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cp:lastPrinted>2021-02-23T08:26:26Z</cp:lastPrinted>
  <dcterms:created xsi:type="dcterms:W3CDTF">2021-02-22T10:37:20Z</dcterms:created>
  <dcterms:modified xsi:type="dcterms:W3CDTF">2021-02-23T10:58:46Z</dcterms:modified>
</cp:coreProperties>
</file>